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6.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1118" r:id="rId3"/>
    <p:sldId id="1123" r:id="rId4"/>
    <p:sldId id="1124" r:id="rId5"/>
    <p:sldId id="1129" r:id="rId6"/>
    <p:sldId id="1127" r:id="rId7"/>
    <p:sldId id="1120" r:id="rId8"/>
    <p:sldId id="1128" r:id="rId9"/>
    <p:sldId id="1121" r:id="rId10"/>
    <p:sldId id="586" r:id="rId11"/>
    <p:sldId id="329" r:id="rId12"/>
    <p:sldId id="343" r:id="rId13"/>
    <p:sldId id="344" r:id="rId14"/>
    <p:sldId id="346" r:id="rId15"/>
    <p:sldId id="345" r:id="rId16"/>
    <p:sldId id="347" r:id="rId17"/>
    <p:sldId id="34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34AE41-3341-4034-B01F-B99A2A42B64E}">
          <p14:sldIdLst>
            <p14:sldId id="256"/>
            <p14:sldId id="1118"/>
            <p14:sldId id="1123"/>
            <p14:sldId id="1124"/>
            <p14:sldId id="1129"/>
            <p14:sldId id="1127"/>
            <p14:sldId id="1120"/>
            <p14:sldId id="1128"/>
            <p14:sldId id="1121"/>
            <p14:sldId id="586"/>
            <p14:sldId id="329"/>
            <p14:sldId id="343"/>
            <p14:sldId id="344"/>
            <p14:sldId id="346"/>
            <p14:sldId id="345"/>
            <p14:sldId id="347"/>
            <p14:sldId id="3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7878D2"/>
    <a:srgbClr val="CCCCFF"/>
    <a:srgbClr val="A3A3E0"/>
    <a:srgbClr val="6161CB"/>
    <a:srgbClr val="C6C6EC"/>
    <a:srgbClr val="9D9D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3" autoAdjust="0"/>
    <p:restoredTop sz="88076" autoAdjust="0"/>
  </p:normalViewPr>
  <p:slideViewPr>
    <p:cSldViewPr snapToGrid="0">
      <p:cViewPr varScale="1">
        <p:scale>
          <a:sx n="63" d="100"/>
          <a:sy n="63" d="100"/>
        </p:scale>
        <p:origin x="876" y="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9497F-8EB8-413D-AEB8-DA986976EABB}"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5A118-0D05-45E2-B113-490C541DB4F7}" type="slidenum">
              <a:rPr lang="en-US" smtClean="0"/>
              <a:t>‹#›</a:t>
            </a:fld>
            <a:endParaRPr lang="en-US"/>
          </a:p>
        </p:txBody>
      </p:sp>
    </p:spTree>
    <p:extLst>
      <p:ext uri="{BB962C8B-B14F-4D97-AF65-F5344CB8AC3E}">
        <p14:creationId xmlns:p14="http://schemas.microsoft.com/office/powerpoint/2010/main" val="53480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F609-0183-4C47-AF60-BAC213EB58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964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86841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12249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54980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4450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36727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46561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21952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F609-0183-4C47-AF60-BAC213EB58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96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F609-0183-4C47-AF60-BAC213EB58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381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F609-0183-4C47-AF60-BAC213EB58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850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F609-0183-4C47-AF60-BAC213EB58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099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F609-0183-4C47-AF60-BAC213EB58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099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F609-0183-4C47-AF60-BAC213EB58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275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F609-0183-4C47-AF60-BAC213EB58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808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F609-0183-4C47-AF60-BAC213EB58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828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078B4C-7FE7-4E90-ACE3-E855D29A33E3}"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E0C8C-D3FF-495E-8C50-9765351B3E66}" type="slidenum">
              <a:rPr lang="en-US" smtClean="0"/>
              <a:t>‹#›</a:t>
            </a:fld>
            <a:endParaRPr lang="en-US"/>
          </a:p>
        </p:txBody>
      </p:sp>
    </p:spTree>
    <p:extLst>
      <p:ext uri="{BB962C8B-B14F-4D97-AF65-F5344CB8AC3E}">
        <p14:creationId xmlns:p14="http://schemas.microsoft.com/office/powerpoint/2010/main" val="414070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78B4C-7FE7-4E90-ACE3-E855D29A33E3}"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E0C8C-D3FF-495E-8C50-9765351B3E66}" type="slidenum">
              <a:rPr lang="en-US" smtClean="0"/>
              <a:t>‹#›</a:t>
            </a:fld>
            <a:endParaRPr lang="en-US"/>
          </a:p>
        </p:txBody>
      </p:sp>
    </p:spTree>
    <p:extLst>
      <p:ext uri="{BB962C8B-B14F-4D97-AF65-F5344CB8AC3E}">
        <p14:creationId xmlns:p14="http://schemas.microsoft.com/office/powerpoint/2010/main" val="364431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78B4C-7FE7-4E90-ACE3-E855D29A33E3}"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E0C8C-D3FF-495E-8C50-9765351B3E66}" type="slidenum">
              <a:rPr lang="en-US" smtClean="0"/>
              <a:t>‹#›</a:t>
            </a:fld>
            <a:endParaRPr lang="en-US"/>
          </a:p>
        </p:txBody>
      </p:sp>
    </p:spTree>
    <p:extLst>
      <p:ext uri="{BB962C8B-B14F-4D97-AF65-F5344CB8AC3E}">
        <p14:creationId xmlns:p14="http://schemas.microsoft.com/office/powerpoint/2010/main" val="416427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78B4C-7FE7-4E90-ACE3-E855D29A33E3}"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E0C8C-D3FF-495E-8C50-9765351B3E66}" type="slidenum">
              <a:rPr lang="en-US" smtClean="0"/>
              <a:t>‹#›</a:t>
            </a:fld>
            <a:endParaRPr lang="en-US"/>
          </a:p>
        </p:txBody>
      </p:sp>
    </p:spTree>
    <p:extLst>
      <p:ext uri="{BB962C8B-B14F-4D97-AF65-F5344CB8AC3E}">
        <p14:creationId xmlns:p14="http://schemas.microsoft.com/office/powerpoint/2010/main" val="279842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78B4C-7FE7-4E90-ACE3-E855D29A33E3}"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E0C8C-D3FF-495E-8C50-9765351B3E66}" type="slidenum">
              <a:rPr lang="en-US" smtClean="0"/>
              <a:t>‹#›</a:t>
            </a:fld>
            <a:endParaRPr lang="en-US"/>
          </a:p>
        </p:txBody>
      </p:sp>
    </p:spTree>
    <p:extLst>
      <p:ext uri="{BB962C8B-B14F-4D97-AF65-F5344CB8AC3E}">
        <p14:creationId xmlns:p14="http://schemas.microsoft.com/office/powerpoint/2010/main" val="3772913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078B4C-7FE7-4E90-ACE3-E855D29A33E3}"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E0C8C-D3FF-495E-8C50-9765351B3E66}" type="slidenum">
              <a:rPr lang="en-US" smtClean="0"/>
              <a:t>‹#›</a:t>
            </a:fld>
            <a:endParaRPr lang="en-US"/>
          </a:p>
        </p:txBody>
      </p:sp>
    </p:spTree>
    <p:extLst>
      <p:ext uri="{BB962C8B-B14F-4D97-AF65-F5344CB8AC3E}">
        <p14:creationId xmlns:p14="http://schemas.microsoft.com/office/powerpoint/2010/main" val="217878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078B4C-7FE7-4E90-ACE3-E855D29A33E3}"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1E0C8C-D3FF-495E-8C50-9765351B3E66}" type="slidenum">
              <a:rPr lang="en-US" smtClean="0"/>
              <a:t>‹#›</a:t>
            </a:fld>
            <a:endParaRPr lang="en-US"/>
          </a:p>
        </p:txBody>
      </p:sp>
    </p:spTree>
    <p:extLst>
      <p:ext uri="{BB962C8B-B14F-4D97-AF65-F5344CB8AC3E}">
        <p14:creationId xmlns:p14="http://schemas.microsoft.com/office/powerpoint/2010/main" val="21032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078B4C-7FE7-4E90-ACE3-E855D29A33E3}"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1E0C8C-D3FF-495E-8C50-9765351B3E66}" type="slidenum">
              <a:rPr lang="en-US" smtClean="0"/>
              <a:t>‹#›</a:t>
            </a:fld>
            <a:endParaRPr lang="en-US"/>
          </a:p>
        </p:txBody>
      </p:sp>
    </p:spTree>
    <p:extLst>
      <p:ext uri="{BB962C8B-B14F-4D97-AF65-F5344CB8AC3E}">
        <p14:creationId xmlns:p14="http://schemas.microsoft.com/office/powerpoint/2010/main" val="333656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78B4C-7FE7-4E90-ACE3-E855D29A33E3}"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1E0C8C-D3FF-495E-8C50-9765351B3E66}" type="slidenum">
              <a:rPr lang="en-US" smtClean="0"/>
              <a:t>‹#›</a:t>
            </a:fld>
            <a:endParaRPr lang="en-US"/>
          </a:p>
        </p:txBody>
      </p:sp>
    </p:spTree>
    <p:extLst>
      <p:ext uri="{BB962C8B-B14F-4D97-AF65-F5344CB8AC3E}">
        <p14:creationId xmlns:p14="http://schemas.microsoft.com/office/powerpoint/2010/main" val="279013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078B4C-7FE7-4E90-ACE3-E855D29A33E3}"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E0C8C-D3FF-495E-8C50-9765351B3E66}" type="slidenum">
              <a:rPr lang="en-US" smtClean="0"/>
              <a:t>‹#›</a:t>
            </a:fld>
            <a:endParaRPr lang="en-US"/>
          </a:p>
        </p:txBody>
      </p:sp>
    </p:spTree>
    <p:extLst>
      <p:ext uri="{BB962C8B-B14F-4D97-AF65-F5344CB8AC3E}">
        <p14:creationId xmlns:p14="http://schemas.microsoft.com/office/powerpoint/2010/main" val="48143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078B4C-7FE7-4E90-ACE3-E855D29A33E3}"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E0C8C-D3FF-495E-8C50-9765351B3E66}" type="slidenum">
              <a:rPr lang="en-US" smtClean="0"/>
              <a:t>‹#›</a:t>
            </a:fld>
            <a:endParaRPr lang="en-US"/>
          </a:p>
        </p:txBody>
      </p:sp>
    </p:spTree>
    <p:extLst>
      <p:ext uri="{BB962C8B-B14F-4D97-AF65-F5344CB8AC3E}">
        <p14:creationId xmlns:p14="http://schemas.microsoft.com/office/powerpoint/2010/main" val="53134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78B4C-7FE7-4E90-ACE3-E855D29A33E3}" type="datetimeFigureOut">
              <a:rPr lang="en-US" smtClean="0"/>
              <a:t>10/4/2023</a:t>
            </a:fld>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E0C8C-D3FF-495E-8C50-9765351B3E66}" type="slidenum">
              <a:rPr lang="en-US" smtClean="0"/>
              <a:t>‹#›</a:t>
            </a:fld>
            <a:endParaRPr lang="en-US"/>
          </a:p>
        </p:txBody>
      </p:sp>
    </p:spTree>
    <p:extLst>
      <p:ext uri="{BB962C8B-B14F-4D97-AF65-F5344CB8AC3E}">
        <p14:creationId xmlns:p14="http://schemas.microsoft.com/office/powerpoint/2010/main" val="3644076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achangllc.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fedcenter.gov/opportunities/grants/" TargetMode="External"/><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toolkit.climate.gov/content/funding-opportunities" TargetMode="External"/><Relationship Id="rId10" Type="http://schemas.openxmlformats.org/officeDocument/2006/relationships/image" Target="../media/image38.png"/><Relationship Id="rId4" Type="http://schemas.openxmlformats.org/officeDocument/2006/relationships/hyperlink" Target="https://www.grants.gov/" TargetMode="External"/><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cleancities.energy.gov/funding-opportunities/" TargetMode="External"/><Relationship Id="rId7" Type="http://schemas.openxmlformats.org/officeDocument/2006/relationships/hyperlink" Target="https://www.epa.gov/grants" TargetMode="External"/><Relationship Id="rId12"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transportation.gov/RAISEgrants" TargetMode="External"/><Relationship Id="rId11" Type="http://schemas.openxmlformats.org/officeDocument/2006/relationships/image" Target="../media/image42.png"/><Relationship Id="rId5" Type="http://schemas.openxmlformats.org/officeDocument/2006/relationships/hyperlink" Target="https://www.hud.gov/program_offices/economic_development/sustainable_communities_regional_planning_grants" TargetMode="External"/><Relationship Id="rId10" Type="http://schemas.openxmlformats.org/officeDocument/2006/relationships/image" Target="../media/image41.png"/><Relationship Id="rId4" Type="http://schemas.openxmlformats.org/officeDocument/2006/relationships/hyperlink" Target="https://eere-exchange.energy.gov/" TargetMode="External"/><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water.ca.gov/What-We-Do/Power" TargetMode="External"/><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hyperlink" Target="https://california.grantwatch.com/cat/10/environment-grants.html" TargetMode="External"/><Relationship Id="rId10" Type="http://schemas.openxmlformats.org/officeDocument/2006/relationships/image" Target="../media/image48.png"/><Relationship Id="rId4" Type="http://schemas.openxmlformats.org/officeDocument/2006/relationships/hyperlink" Target="https://www.energy.ca.gov/funding-opportunities" TargetMode="External"/><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caleprocure.ca.gov/pages/Events-BS3/event-search.aspx" TargetMode="External"/><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library.ca.gov/grants/" TargetMode="External"/><Relationship Id="rId9"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s://water.ca.gov/programs/integrated-regional-water-management" TargetMode="External"/><Relationship Id="rId7"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hyperlink" Target="https://calepa.ca.gov/loansgrants/" TargetMode="External"/><Relationship Id="rId4" Type="http://schemas.openxmlformats.org/officeDocument/2006/relationships/hyperlink" Target="https://www.waterboards.ca.gov/water_issues/programs/grants_loans/swgp/prop1/" TargetMode="External"/><Relationship Id="rId9"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s://www.caclimateinvestments.ca.gov/" TargetMode="External"/><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fedcenter.gov/opportunities/grants/" TargetMode="External"/><Relationship Id="rId11" Type="http://schemas.openxmlformats.org/officeDocument/2006/relationships/image" Target="../media/image60.png"/><Relationship Id="rId5" Type="http://schemas.openxmlformats.org/officeDocument/2006/relationships/hyperlink" Target="https://californiareleaf.org/resources/public-grants/" TargetMode="External"/><Relationship Id="rId10" Type="http://schemas.openxmlformats.org/officeDocument/2006/relationships/image" Target="../media/image36.png"/><Relationship Id="rId4" Type="http://schemas.openxmlformats.org/officeDocument/2006/relationships/hyperlink" Target="https://www.calfund.org/nonprofits/how-we-work/sustainability/" TargetMode="External"/><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hyperlink" Target="https://www.neefusa.org/grants" TargetMode="External"/><Relationship Id="rId7" Type="http://schemas.openxmlformats.org/officeDocument/2006/relationships/hyperlink" Target="https://thesolutionsproject.org/" TargetMode="External"/><Relationship Id="rId12"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smud.org/en/Corporate/Landing/Sustainable-Communities/Shine-awards" TargetMode="External"/><Relationship Id="rId11" Type="http://schemas.openxmlformats.org/officeDocument/2006/relationships/image" Target="../media/image64.png"/><Relationship Id="rId5" Type="http://schemas.openxmlformats.org/officeDocument/2006/relationships/hyperlink" Target="https://www.pge.com/en_US/residential/in-your-community/local-environment/resilient-communities/resilient-communities-grant-program.page" TargetMode="External"/><Relationship Id="rId10" Type="http://schemas.openxmlformats.org/officeDocument/2006/relationships/image" Target="../media/image63.png"/><Relationship Id="rId4" Type="http://schemas.openxmlformats.org/officeDocument/2006/relationships/hyperlink" Target="https://www.calfund.org/nonprofits/how-we-work/sustainability/nsi/" TargetMode="External"/><Relationship Id="rId9"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jpeg"/><Relationship Id="rId26" Type="http://schemas.openxmlformats.org/officeDocument/2006/relationships/image" Target="../media/image25.jpeg"/><Relationship Id="rId3" Type="http://schemas.openxmlformats.org/officeDocument/2006/relationships/image" Target="../media/image3.png"/><Relationship Id="rId21" Type="http://schemas.openxmlformats.org/officeDocument/2006/relationships/image" Target="../media/image20.gif"/><Relationship Id="rId34" Type="http://schemas.openxmlformats.org/officeDocument/2006/relationships/image" Target="../media/image32.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4.jpeg"/><Relationship Id="rId33" Type="http://schemas.openxmlformats.org/officeDocument/2006/relationships/image" Target="../media/image31.jpeg"/><Relationship Id="rId2" Type="http://schemas.openxmlformats.org/officeDocument/2006/relationships/notesSlide" Target="../notesSlides/notesSlide3.xml"/><Relationship Id="rId16" Type="http://schemas.openxmlformats.org/officeDocument/2006/relationships/image" Target="../media/image16.png"/><Relationship Id="rId20" Type="http://schemas.microsoft.com/office/2007/relationships/hdphoto" Target="../media/hdphoto1.wdp"/><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3.jpeg"/><Relationship Id="rId32" Type="http://schemas.openxmlformats.org/officeDocument/2006/relationships/image" Target="../media/image30.jpeg"/><Relationship Id="rId5" Type="http://schemas.openxmlformats.org/officeDocument/2006/relationships/image" Target="../media/image5.gif"/><Relationship Id="rId15" Type="http://schemas.openxmlformats.org/officeDocument/2006/relationships/image" Target="../media/image15.png"/><Relationship Id="rId23" Type="http://schemas.openxmlformats.org/officeDocument/2006/relationships/image" Target="../media/image22.jpeg"/><Relationship Id="rId28" Type="http://schemas.openxmlformats.org/officeDocument/2006/relationships/oleObject" Target="../embeddings/oleObject2.bin"/><Relationship Id="rId10" Type="http://schemas.openxmlformats.org/officeDocument/2006/relationships/image" Target="../media/image10.jpeg"/><Relationship Id="rId19" Type="http://schemas.openxmlformats.org/officeDocument/2006/relationships/image" Target="../media/image19.png"/><Relationship Id="rId31" Type="http://schemas.openxmlformats.org/officeDocument/2006/relationships/image" Target="../media/image29.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8.jpeg"/><Relationship Id="rId35" Type="http://schemas.openxmlformats.org/officeDocument/2006/relationships/image" Target="../media/image33.png"/><Relationship Id="rId8"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2520995" y="3034269"/>
            <a:ext cx="7119937" cy="369332"/>
          </a:xfrm>
          <a:prstGeom prst="rect">
            <a:avLst/>
          </a:prstGeom>
          <a:noFill/>
          <a:ln w="9525">
            <a:noFill/>
            <a:miter lim="800000"/>
            <a:headEnd/>
            <a:tailEnd/>
          </a:ln>
        </p:spPr>
        <p:txBody>
          <a:bodyPr wrap="square">
            <a:spAutoFit/>
          </a:bodyPr>
          <a:lstStyle/>
          <a:p>
            <a:pPr algn="ctr"/>
            <a:r>
              <a:rPr lang="en-US" dirty="0">
                <a:latin typeface="Arial" panose="020B0604020202020204" pitchFamily="34" charset="0"/>
                <a:cs typeface="Arial" panose="020B0604020202020204" pitchFamily="34" charset="0"/>
              </a:rPr>
              <a:t>Sustainability Grants Search &amp; Grant Writing</a:t>
            </a:r>
          </a:p>
        </p:txBody>
      </p:sp>
      <p:sp>
        <p:nvSpPr>
          <p:cNvPr id="4" name="Text Box 8"/>
          <p:cNvSpPr txBox="1">
            <a:spLocks noChangeArrowheads="1"/>
          </p:cNvSpPr>
          <p:nvPr/>
        </p:nvSpPr>
        <p:spPr bwMode="auto">
          <a:xfrm>
            <a:off x="5173707" y="3803651"/>
            <a:ext cx="1814512" cy="307777"/>
          </a:xfrm>
          <a:prstGeom prst="rect">
            <a:avLst/>
          </a:prstGeom>
          <a:noFill/>
          <a:ln w="9525">
            <a:noFill/>
            <a:miter lim="800000"/>
            <a:headEnd/>
            <a:tailEnd/>
          </a:ln>
        </p:spPr>
        <p:txBody>
          <a:bodyPr>
            <a:spAutoFit/>
          </a:bodyPr>
          <a:lstStyle/>
          <a:p>
            <a:pPr algn="ctr">
              <a:spcBef>
                <a:spcPct val="50000"/>
              </a:spcBef>
            </a:pPr>
            <a:r>
              <a:rPr lang="en-US" sz="1400" dirty="0">
                <a:latin typeface="Arial" panose="020B0604020202020204" pitchFamily="34" charset="0"/>
                <a:cs typeface="Arial" panose="020B0604020202020204" pitchFamily="34" charset="0"/>
              </a:rPr>
              <a:t>October 5, 2023</a:t>
            </a:r>
          </a:p>
        </p:txBody>
      </p:sp>
      <p:grpSp>
        <p:nvGrpSpPr>
          <p:cNvPr id="8" name="Group 7">
            <a:extLst>
              <a:ext uri="{FF2B5EF4-FFF2-40B4-BE49-F238E27FC236}">
                <a16:creationId xmlns:a16="http://schemas.microsoft.com/office/drawing/2014/main" id="{B8B9D39C-EBF1-EB92-8AF5-9A29F8A044FF}"/>
              </a:ext>
            </a:extLst>
          </p:cNvPr>
          <p:cNvGrpSpPr/>
          <p:nvPr/>
        </p:nvGrpSpPr>
        <p:grpSpPr>
          <a:xfrm>
            <a:off x="-1191375" y="6315369"/>
            <a:ext cx="5098212" cy="343535"/>
            <a:chOff x="5638050" y="5801019"/>
            <a:chExt cx="5098212" cy="343535"/>
          </a:xfrm>
        </p:grpSpPr>
        <p:sp>
          <p:nvSpPr>
            <p:cNvPr id="9" name="Text Box 10"/>
            <p:cNvSpPr txBox="1">
              <a:spLocks noChangeArrowheads="1"/>
            </p:cNvSpPr>
            <p:nvPr/>
          </p:nvSpPr>
          <p:spPr bwMode="auto">
            <a:xfrm>
              <a:off x="5638050" y="5834286"/>
              <a:ext cx="4002882" cy="276999"/>
            </a:xfrm>
            <a:prstGeom prst="rect">
              <a:avLst/>
            </a:prstGeom>
            <a:noFill/>
            <a:ln w="9525">
              <a:noFill/>
              <a:miter lim="800000"/>
              <a:headEnd/>
              <a:tailEnd/>
            </a:ln>
          </p:spPr>
          <p:txBody>
            <a:bodyPr wrap="square">
              <a:spAutoFit/>
            </a:bodyPr>
            <a:lstStyle/>
            <a:p>
              <a:pPr algn="ctr">
                <a:spcBef>
                  <a:spcPct val="50000"/>
                </a:spcBef>
                <a:spcAft>
                  <a:spcPts val="600"/>
                </a:spcAft>
              </a:pPr>
              <a:r>
                <a:rPr lang="en-US" sz="1200" dirty="0">
                  <a:latin typeface="Arial" panose="020B0604020202020204" pitchFamily="34" charset="0"/>
                  <a:cs typeface="Arial" panose="020B0604020202020204" pitchFamily="34" charset="0"/>
                </a:rPr>
                <a:t>Prepared by:</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0712" y="5801019"/>
              <a:ext cx="2495550" cy="343535"/>
            </a:xfrm>
            <a:prstGeom prst="rect">
              <a:avLst/>
            </a:prstGeom>
            <a:noFill/>
            <a:ln>
              <a:noFill/>
            </a:ln>
          </p:spPr>
        </p:pic>
      </p:grpSp>
      <p:sp>
        <p:nvSpPr>
          <p:cNvPr id="2" name="Rectangle 2">
            <a:extLst>
              <a:ext uri="{FF2B5EF4-FFF2-40B4-BE49-F238E27FC236}">
                <a16:creationId xmlns:a16="http://schemas.microsoft.com/office/drawing/2014/main" id="{FDEC1799-E6A1-2C71-6FB6-919AF0CEDA35}"/>
              </a:ext>
            </a:extLst>
          </p:cNvPr>
          <p:cNvSpPr>
            <a:spLocks noChangeArrowheads="1"/>
          </p:cNvSpPr>
          <p:nvPr/>
        </p:nvSpPr>
        <p:spPr bwMode="auto">
          <a:xfrm>
            <a:off x="3906837" y="23465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8F9B1835-FF0C-41B8-A089-510F685D56CC}"/>
              </a:ext>
            </a:extLst>
          </p:cNvPr>
          <p:cNvGraphicFramePr>
            <a:graphicFrameLocks noChangeAspect="1"/>
          </p:cNvGraphicFramePr>
          <p:nvPr>
            <p:extLst>
              <p:ext uri="{D42A27DB-BD31-4B8C-83A1-F6EECF244321}">
                <p14:modId xmlns:p14="http://schemas.microsoft.com/office/powerpoint/2010/main" val="1657899794"/>
              </p:ext>
            </p:extLst>
          </p:nvPr>
        </p:nvGraphicFramePr>
        <p:xfrm>
          <a:off x="3129596" y="2026552"/>
          <a:ext cx="5948357" cy="796655"/>
        </p:xfrm>
        <a:graphic>
          <a:graphicData uri="http://schemas.openxmlformats.org/presentationml/2006/ole">
            <mc:AlternateContent xmlns:mc="http://schemas.openxmlformats.org/markup-compatibility/2006">
              <mc:Choice xmlns:v="urn:schemas-microsoft-com:vml" Requires="v">
                <p:oleObj r:id="rId3" imgW="2997354" imgH="399929" progId="PBrush">
                  <p:embed/>
                </p:oleObj>
              </mc:Choice>
              <mc:Fallback>
                <p:oleObj r:id="rId3" imgW="2997354" imgH="399929" progId="PBrus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9596" y="2026552"/>
                        <a:ext cx="5948357" cy="796655"/>
                      </a:xfrm>
                      <a:prstGeom prst="rect">
                        <a:avLst/>
                      </a:prstGeom>
                      <a:noFill/>
                    </p:spPr>
                  </p:pic>
                </p:oleObj>
              </mc:Fallback>
            </mc:AlternateContent>
          </a:graphicData>
        </a:graphic>
      </p:graphicFrame>
    </p:spTree>
    <p:extLst>
      <p:ext uri="{BB962C8B-B14F-4D97-AF65-F5344CB8AC3E}">
        <p14:creationId xmlns:p14="http://schemas.microsoft.com/office/powerpoint/2010/main" val="2374795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5AB709D-0DC7-486B-AB5C-5217C9830DBF}"/>
              </a:ext>
            </a:extLst>
          </p:cNvPr>
          <p:cNvCxnSpPr/>
          <p:nvPr/>
        </p:nvCxnSpPr>
        <p:spPr>
          <a:xfrm>
            <a:off x="1738313" y="857251"/>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497FF7F6-5C8A-49F9-B246-47C350E3C5C7}"/>
              </a:ext>
            </a:extLst>
          </p:cNvPr>
          <p:cNvSpPr txBox="1">
            <a:spLocks/>
          </p:cNvSpPr>
          <p:nvPr/>
        </p:nvSpPr>
        <p:spPr>
          <a:xfrm>
            <a:off x="11239500" y="63501"/>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10</a:t>
            </a:fld>
            <a:endParaRPr lang="en-US" dirty="0">
              <a:solidFill>
                <a:prstClr val="black">
                  <a:tint val="75000"/>
                </a:prstClr>
              </a:solidFill>
              <a:latin typeface="Arial" pitchFamily="34" charset="0"/>
              <a:cs typeface="Arial" pitchFamily="34" charset="0"/>
            </a:endParaRPr>
          </a:p>
        </p:txBody>
      </p:sp>
      <p:cxnSp>
        <p:nvCxnSpPr>
          <p:cNvPr id="11" name="Straight Connector 10">
            <a:extLst>
              <a:ext uri="{FF2B5EF4-FFF2-40B4-BE49-F238E27FC236}">
                <a16:creationId xmlns:a16="http://schemas.microsoft.com/office/drawing/2014/main" id="{6939E597-A07D-4914-B919-5EE894D1B3D7}"/>
              </a:ext>
            </a:extLst>
          </p:cNvPr>
          <p:cNvCxnSpPr>
            <a:cxnSpLocks/>
          </p:cNvCxnSpPr>
          <p:nvPr/>
        </p:nvCxnSpPr>
        <p:spPr>
          <a:xfrm>
            <a:off x="762000" y="857251"/>
            <a:ext cx="1066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6490EC0-AF7D-4FF0-B30A-ECBFDA3A20A2}"/>
              </a:ext>
            </a:extLst>
          </p:cNvPr>
          <p:cNvSpPr txBox="1">
            <a:spLocks noChangeArrowheads="1"/>
          </p:cNvSpPr>
          <p:nvPr/>
        </p:nvSpPr>
        <p:spPr bwMode="auto">
          <a:xfrm>
            <a:off x="762000" y="1"/>
            <a:ext cx="10668000" cy="857251"/>
          </a:xfrm>
          <a:prstGeom prst="rect">
            <a:avLst/>
          </a:prstGeom>
          <a:noFill/>
          <a:ln w="9525">
            <a:noFill/>
            <a:miter lim="800000"/>
            <a:headEnd/>
            <a:tailEnd/>
          </a:ln>
        </p:spPr>
        <p:txBody>
          <a:bodyPr anchor="ctr" anchorCtr="0"/>
          <a:lstStyle/>
          <a:p>
            <a:pPr>
              <a:defRPr/>
            </a:pPr>
            <a:r>
              <a:rPr lang="en-US" dirty="0">
                <a:solidFill>
                  <a:prstClr val="black"/>
                </a:solidFill>
                <a:highlight>
                  <a:srgbClr val="FFFFFF"/>
                </a:highlight>
                <a:latin typeface="Arial" panose="020B0604020202020204" pitchFamily="34" charset="0"/>
                <a:cs typeface="Arial" panose="020B0604020202020204" pitchFamily="34" charset="0"/>
              </a:rPr>
              <a:t>Contact information</a:t>
            </a:r>
            <a:endParaRPr lang="en-US" dirty="0">
              <a:solidFill>
                <a:prstClr val="black"/>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6D9E79D-F58A-B733-2FE6-F7F3BD7F6860}"/>
              </a:ext>
            </a:extLst>
          </p:cNvPr>
          <p:cNvGrpSpPr/>
          <p:nvPr/>
        </p:nvGrpSpPr>
        <p:grpSpPr>
          <a:xfrm>
            <a:off x="2755923" y="1423749"/>
            <a:ext cx="6651580" cy="4761666"/>
            <a:chOff x="2796404" y="1371601"/>
            <a:chExt cx="6651580" cy="4761666"/>
          </a:xfrm>
        </p:grpSpPr>
        <p:sp>
          <p:nvSpPr>
            <p:cNvPr id="2" name="Text Box 10">
              <a:extLst>
                <a:ext uri="{FF2B5EF4-FFF2-40B4-BE49-F238E27FC236}">
                  <a16:creationId xmlns:a16="http://schemas.microsoft.com/office/drawing/2014/main" id="{57C3362D-A0DD-9863-C6EB-654820635E58}"/>
                </a:ext>
              </a:extLst>
            </p:cNvPr>
            <p:cNvSpPr txBox="1">
              <a:spLocks noChangeArrowheads="1"/>
            </p:cNvSpPr>
            <p:nvPr/>
          </p:nvSpPr>
          <p:spPr bwMode="auto">
            <a:xfrm>
              <a:off x="3696283" y="1371601"/>
              <a:ext cx="4799434" cy="1015663"/>
            </a:xfrm>
            <a:prstGeom prst="rect">
              <a:avLst/>
            </a:prstGeom>
            <a:noFill/>
            <a:ln w="9525">
              <a:noFill/>
              <a:miter lim="800000"/>
              <a:headEnd/>
              <a:tailEnd/>
            </a:ln>
          </p:spPr>
          <p:txBody>
            <a:bodyPr wrap="square">
              <a:spAutoFit/>
            </a:bodyPr>
            <a:lstStyle/>
            <a:p>
              <a:pPr algn="ctr"/>
              <a:r>
                <a:rPr lang="en-US" sz="1200" dirty="0">
                  <a:solidFill>
                    <a:prstClr val="black"/>
                  </a:solidFill>
                  <a:latin typeface="Arial" panose="020B0604020202020204" pitchFamily="34" charset="0"/>
                  <a:ea typeface="Times New Roman"/>
                  <a:cs typeface="Arial" panose="020B0604020202020204" pitchFamily="34" charset="0"/>
                </a:rPr>
                <a:t>Andrew Chang &amp; Company, Inc.</a:t>
              </a:r>
              <a:br>
                <a:rPr lang="en-US" sz="1200" dirty="0">
                  <a:solidFill>
                    <a:prstClr val="black"/>
                  </a:solidFill>
                  <a:latin typeface="Arial" panose="020B0604020202020204" pitchFamily="34" charset="0"/>
                  <a:ea typeface="Times New Roman"/>
                  <a:cs typeface="Arial" panose="020B0604020202020204" pitchFamily="34" charset="0"/>
                </a:rPr>
              </a:br>
              <a:r>
                <a:rPr lang="en-US" sz="1200" dirty="0">
                  <a:solidFill>
                    <a:prstClr val="black"/>
                  </a:solidFill>
                  <a:latin typeface="Arial" panose="020B0604020202020204" pitchFamily="34" charset="0"/>
                  <a:ea typeface="Times New Roman"/>
                  <a:cs typeface="Arial" panose="020B0604020202020204" pitchFamily="34" charset="0"/>
                </a:rPr>
                <a:t>1107 9</a:t>
              </a:r>
              <a:r>
                <a:rPr lang="en-US" sz="1200" baseline="30000" dirty="0">
                  <a:solidFill>
                    <a:prstClr val="black"/>
                  </a:solidFill>
                  <a:latin typeface="Arial" panose="020B0604020202020204" pitchFamily="34" charset="0"/>
                  <a:ea typeface="Times New Roman"/>
                  <a:cs typeface="Arial" panose="020B0604020202020204" pitchFamily="34" charset="0"/>
                </a:rPr>
                <a:t>th</a:t>
              </a:r>
              <a:r>
                <a:rPr lang="en-US" sz="1200" dirty="0">
                  <a:solidFill>
                    <a:prstClr val="black"/>
                  </a:solidFill>
                  <a:latin typeface="Arial" panose="020B0604020202020204" pitchFamily="34" charset="0"/>
                  <a:ea typeface="Times New Roman"/>
                  <a:cs typeface="Arial" panose="020B0604020202020204" pitchFamily="34" charset="0"/>
                </a:rPr>
                <a:t> Street #360</a:t>
              </a:r>
              <a:br>
                <a:rPr lang="en-US" sz="1200" dirty="0">
                  <a:solidFill>
                    <a:prstClr val="black"/>
                  </a:solidFill>
                  <a:latin typeface="Arial" panose="020B0604020202020204" pitchFamily="34" charset="0"/>
                  <a:ea typeface="Times New Roman"/>
                  <a:cs typeface="Arial" panose="020B0604020202020204" pitchFamily="34" charset="0"/>
                </a:rPr>
              </a:br>
              <a:r>
                <a:rPr lang="en-US" sz="1200" dirty="0">
                  <a:solidFill>
                    <a:prstClr val="black"/>
                  </a:solidFill>
                  <a:latin typeface="Arial" panose="020B0604020202020204" pitchFamily="34" charset="0"/>
                  <a:ea typeface="Times New Roman"/>
                  <a:cs typeface="Arial" panose="020B0604020202020204" pitchFamily="34" charset="0"/>
                </a:rPr>
                <a:t>Sacramento, CA 95814</a:t>
              </a:r>
            </a:p>
            <a:p>
              <a:pPr algn="ctr"/>
              <a:r>
                <a:rPr lang="en-US" sz="1200" dirty="0">
                  <a:solidFill>
                    <a:prstClr val="black"/>
                  </a:solidFill>
                  <a:latin typeface="Arial" panose="020B0604020202020204" pitchFamily="34" charset="0"/>
                  <a:ea typeface="Times New Roman"/>
                  <a:cs typeface="Arial" panose="020B0604020202020204" pitchFamily="34" charset="0"/>
                </a:rPr>
                <a:t>916-538-6091</a:t>
              </a:r>
            </a:p>
            <a:p>
              <a:pPr algn="ctr"/>
              <a:r>
                <a:rPr lang="en-US" sz="1200" dirty="0">
                  <a:solidFill>
                    <a:prstClr val="black"/>
                  </a:solidFill>
                  <a:latin typeface="Arial" panose="020B0604020202020204" pitchFamily="34" charset="0"/>
                  <a:ea typeface="Times New Roman"/>
                  <a:cs typeface="Arial" panose="020B0604020202020204" pitchFamily="34" charset="0"/>
                  <a:hlinkClick r:id="rId3"/>
                </a:rPr>
                <a:t>www.AChangLLC.com</a:t>
              </a:r>
              <a:endParaRPr lang="en-US" sz="1200" dirty="0">
                <a:solidFill>
                  <a:prstClr val="black"/>
                </a:solidFill>
                <a:latin typeface="Arial" panose="020B0604020202020204" pitchFamily="34" charset="0"/>
                <a:ea typeface="Times New Roman"/>
                <a:cs typeface="Arial" panose="020B0604020202020204" pitchFamily="34" charset="0"/>
              </a:endParaRPr>
            </a:p>
          </p:txBody>
        </p:sp>
        <p:sp>
          <p:nvSpPr>
            <p:cNvPr id="4" name="Text Box 10">
              <a:extLst>
                <a:ext uri="{FF2B5EF4-FFF2-40B4-BE49-F238E27FC236}">
                  <a16:creationId xmlns:a16="http://schemas.microsoft.com/office/drawing/2014/main" id="{D3602255-6081-3792-EB11-5301D63265D3}"/>
                </a:ext>
              </a:extLst>
            </p:cNvPr>
            <p:cNvSpPr txBox="1">
              <a:spLocks noChangeArrowheads="1"/>
            </p:cNvSpPr>
            <p:nvPr/>
          </p:nvSpPr>
          <p:spPr bwMode="auto">
            <a:xfrm>
              <a:off x="2796404" y="2901613"/>
              <a:ext cx="2971800" cy="3231654"/>
            </a:xfrm>
            <a:prstGeom prst="rect">
              <a:avLst/>
            </a:prstGeom>
            <a:noFill/>
            <a:ln w="9525">
              <a:noFill/>
              <a:miter lim="800000"/>
              <a:headEnd/>
              <a:tailEnd/>
            </a:ln>
          </p:spPr>
          <p:txBody>
            <a:bodyPr wrap="square">
              <a:spAutoFit/>
            </a:bodyPr>
            <a:lstStyle/>
            <a:p>
              <a:pPr algn="ctr"/>
              <a:r>
                <a:rPr lang="en-US" sz="1200" dirty="0">
                  <a:solidFill>
                    <a:prstClr val="black"/>
                  </a:solidFill>
                  <a:latin typeface="Arial" panose="020B0604020202020204" pitchFamily="34" charset="0"/>
                  <a:ea typeface="Times New Roman"/>
                  <a:cs typeface="Arial" panose="020B0604020202020204" pitchFamily="34" charset="0"/>
                </a:rPr>
                <a:t>Andrew Chang</a:t>
              </a:r>
            </a:p>
            <a:p>
              <a:pPr algn="ctr"/>
              <a:r>
                <a:rPr lang="en-US" sz="1200" dirty="0">
                  <a:solidFill>
                    <a:prstClr val="black"/>
                  </a:solidFill>
                  <a:latin typeface="Arial" panose="020B0604020202020204" pitchFamily="34" charset="0"/>
                  <a:ea typeface="Times New Roman"/>
                  <a:cs typeface="Arial" panose="020B0604020202020204" pitchFamily="34" charset="0"/>
                </a:rPr>
                <a:t>Managing Director</a:t>
              </a:r>
            </a:p>
            <a:p>
              <a:pPr algn="ctr"/>
              <a:r>
                <a:rPr lang="en-US" sz="1200" dirty="0">
                  <a:solidFill>
                    <a:prstClr val="black"/>
                  </a:solidFill>
                  <a:latin typeface="Arial" panose="020B0604020202020204" pitchFamily="34" charset="0"/>
                  <a:ea typeface="Times New Roman"/>
                  <a:cs typeface="Arial" panose="020B0604020202020204" pitchFamily="34" charset="0"/>
                </a:rPr>
                <a:t>andrew.chang@achangllc.com</a:t>
              </a:r>
            </a:p>
            <a:p>
              <a:pPr algn="ctr"/>
              <a:r>
                <a:rPr lang="en-US" sz="1200" dirty="0">
                  <a:solidFill>
                    <a:prstClr val="black"/>
                  </a:solidFill>
                  <a:latin typeface="Arial" panose="020B0604020202020204" pitchFamily="34" charset="0"/>
                  <a:ea typeface="Times New Roman"/>
                  <a:cs typeface="Arial" panose="020B0604020202020204" pitchFamily="34" charset="0"/>
                </a:rPr>
                <a:t>Office: 916-538-6091, Ext. 1</a:t>
              </a:r>
            </a:p>
            <a:p>
              <a:pPr algn="ctr"/>
              <a:r>
                <a:rPr lang="en-US" sz="1200" dirty="0">
                  <a:solidFill>
                    <a:prstClr val="black"/>
                  </a:solidFill>
                  <a:latin typeface="Arial" panose="020B0604020202020204" pitchFamily="34" charset="0"/>
                  <a:ea typeface="Times New Roman"/>
                  <a:cs typeface="Arial" panose="020B0604020202020204" pitchFamily="34" charset="0"/>
                </a:rPr>
                <a:t>Mobile: 415-572-5291</a:t>
              </a:r>
            </a:p>
            <a:p>
              <a:pPr algn="ctr"/>
              <a:endParaRPr lang="en-US" sz="1200" dirty="0">
                <a:solidFill>
                  <a:prstClr val="black"/>
                </a:solidFill>
                <a:latin typeface="Arial" panose="020B0604020202020204" pitchFamily="34" charset="0"/>
                <a:ea typeface="Times New Roman"/>
                <a:cs typeface="Arial" panose="020B0604020202020204" pitchFamily="34" charset="0"/>
              </a:endParaRPr>
            </a:p>
            <a:p>
              <a:pPr algn="ctr"/>
              <a:endParaRPr lang="en-US" sz="1200" dirty="0">
                <a:solidFill>
                  <a:prstClr val="black"/>
                </a:solidFill>
                <a:latin typeface="Arial" panose="020B0604020202020204" pitchFamily="34" charset="0"/>
                <a:ea typeface="Times New Roman"/>
                <a:cs typeface="Arial" panose="020B0604020202020204" pitchFamily="34" charset="0"/>
              </a:endParaRPr>
            </a:p>
            <a:p>
              <a:pPr algn="ctr"/>
              <a:r>
                <a:rPr lang="en-US" sz="1200" dirty="0">
                  <a:solidFill>
                    <a:prstClr val="black"/>
                  </a:solidFill>
                  <a:latin typeface="Arial" panose="020B0604020202020204" pitchFamily="34" charset="0"/>
                  <a:ea typeface="Times New Roman"/>
                  <a:cs typeface="Arial" panose="020B0604020202020204" pitchFamily="34" charset="0"/>
                </a:rPr>
                <a:t>Andrew Choi</a:t>
              </a:r>
            </a:p>
            <a:p>
              <a:pPr algn="ctr"/>
              <a:r>
                <a:rPr lang="en-US" sz="1200" dirty="0">
                  <a:solidFill>
                    <a:prstClr val="black"/>
                  </a:solidFill>
                  <a:latin typeface="Arial" panose="020B0604020202020204" pitchFamily="34" charset="0"/>
                  <a:ea typeface="Times New Roman"/>
                  <a:cs typeface="Arial" panose="020B0604020202020204" pitchFamily="34" charset="0"/>
                </a:rPr>
                <a:t>Business Analyst</a:t>
              </a:r>
            </a:p>
            <a:p>
              <a:pPr algn="ctr"/>
              <a:r>
                <a:rPr lang="en-US" sz="1200" dirty="0">
                  <a:solidFill>
                    <a:prstClr val="black"/>
                  </a:solidFill>
                  <a:latin typeface="Arial" panose="020B0604020202020204" pitchFamily="34" charset="0"/>
                  <a:ea typeface="Times New Roman"/>
                  <a:cs typeface="Arial" panose="020B0604020202020204" pitchFamily="34" charset="0"/>
                </a:rPr>
                <a:t>andrew.choi@achangllc.com</a:t>
              </a:r>
            </a:p>
            <a:p>
              <a:pPr algn="ctr"/>
              <a:r>
                <a:rPr lang="en-US" sz="1200" dirty="0">
                  <a:solidFill>
                    <a:prstClr val="black"/>
                  </a:solidFill>
                  <a:latin typeface="Arial" panose="020B0604020202020204" pitchFamily="34" charset="0"/>
                  <a:ea typeface="Times New Roman"/>
                  <a:cs typeface="Arial" panose="020B0604020202020204" pitchFamily="34" charset="0"/>
                </a:rPr>
                <a:t>Office: 916-538-6091, Ext. 5</a:t>
              </a:r>
            </a:p>
            <a:p>
              <a:pPr algn="ctr"/>
              <a:endParaRPr lang="en-US" sz="1200" dirty="0">
                <a:solidFill>
                  <a:prstClr val="black"/>
                </a:solidFill>
                <a:latin typeface="Arial" panose="020B0604020202020204" pitchFamily="34" charset="0"/>
                <a:ea typeface="Times New Roman"/>
                <a:cs typeface="Arial" panose="020B0604020202020204" pitchFamily="34" charset="0"/>
              </a:endParaRPr>
            </a:p>
            <a:p>
              <a:pPr algn="ctr"/>
              <a:endParaRPr lang="en-US" sz="1200" dirty="0">
                <a:solidFill>
                  <a:prstClr val="black"/>
                </a:solidFill>
                <a:latin typeface="Arial" panose="020B0604020202020204" pitchFamily="34" charset="0"/>
                <a:ea typeface="Times New Roman"/>
                <a:cs typeface="Arial" panose="020B0604020202020204" pitchFamily="34" charset="0"/>
              </a:endParaRPr>
            </a:p>
            <a:p>
              <a:pPr algn="ctr"/>
              <a:r>
                <a:rPr lang="en-US" sz="1200" dirty="0">
                  <a:solidFill>
                    <a:prstClr val="black"/>
                  </a:solidFill>
                  <a:latin typeface="Arial" panose="020B0604020202020204" pitchFamily="34" charset="0"/>
                  <a:ea typeface="Times New Roman"/>
                  <a:cs typeface="Arial" panose="020B0604020202020204" pitchFamily="34" charset="0"/>
                </a:rPr>
                <a:t>Timothy Park</a:t>
              </a:r>
            </a:p>
            <a:p>
              <a:pPr algn="ctr"/>
              <a:r>
                <a:rPr lang="en-US" sz="1200" dirty="0">
                  <a:solidFill>
                    <a:prstClr val="black"/>
                  </a:solidFill>
                  <a:latin typeface="Arial" panose="020B0604020202020204" pitchFamily="34" charset="0"/>
                  <a:ea typeface="Times New Roman"/>
                  <a:cs typeface="Arial" panose="020B0604020202020204" pitchFamily="34" charset="0"/>
                </a:rPr>
                <a:t>Business Analyst</a:t>
              </a:r>
            </a:p>
            <a:p>
              <a:pPr algn="ctr"/>
              <a:r>
                <a:rPr lang="en-US" sz="1200" dirty="0">
                  <a:solidFill>
                    <a:prstClr val="black"/>
                  </a:solidFill>
                  <a:latin typeface="Arial" panose="020B0604020202020204" pitchFamily="34" charset="0"/>
                  <a:ea typeface="Times New Roman"/>
                  <a:cs typeface="Arial" panose="020B0604020202020204" pitchFamily="34" charset="0"/>
                </a:rPr>
                <a:t>timothy..park@achangllc.com</a:t>
              </a:r>
            </a:p>
            <a:p>
              <a:pPr algn="ctr"/>
              <a:r>
                <a:rPr lang="en-US" sz="1200" dirty="0">
                  <a:solidFill>
                    <a:prstClr val="black"/>
                  </a:solidFill>
                  <a:latin typeface="Arial" panose="020B0604020202020204" pitchFamily="34" charset="0"/>
                  <a:ea typeface="Times New Roman"/>
                  <a:cs typeface="Arial" panose="020B0604020202020204" pitchFamily="34" charset="0"/>
                </a:rPr>
                <a:t>Office: 916-538-6091, Ext. 4</a:t>
              </a:r>
            </a:p>
          </p:txBody>
        </p:sp>
        <p:sp>
          <p:nvSpPr>
            <p:cNvPr id="5" name="Text Box 10">
              <a:extLst>
                <a:ext uri="{FF2B5EF4-FFF2-40B4-BE49-F238E27FC236}">
                  <a16:creationId xmlns:a16="http://schemas.microsoft.com/office/drawing/2014/main" id="{F7969122-1EDF-C90D-9AFD-F8814019E5E1}"/>
                </a:ext>
              </a:extLst>
            </p:cNvPr>
            <p:cNvSpPr txBox="1">
              <a:spLocks noChangeArrowheads="1"/>
            </p:cNvSpPr>
            <p:nvPr/>
          </p:nvSpPr>
          <p:spPr bwMode="auto">
            <a:xfrm>
              <a:off x="6423797" y="2901613"/>
              <a:ext cx="3024187" cy="1938992"/>
            </a:xfrm>
            <a:prstGeom prst="rect">
              <a:avLst/>
            </a:prstGeom>
            <a:noFill/>
            <a:ln w="9525">
              <a:noFill/>
              <a:miter lim="800000"/>
              <a:headEnd/>
              <a:tailEnd/>
            </a:ln>
          </p:spPr>
          <p:txBody>
            <a:bodyPr wrap="square">
              <a:spAutoFit/>
            </a:bodyPr>
            <a:lstStyle/>
            <a:p>
              <a:pPr algn="ctr"/>
              <a:r>
                <a:rPr lang="en-US" sz="1200" dirty="0">
                  <a:solidFill>
                    <a:prstClr val="black"/>
                  </a:solidFill>
                  <a:latin typeface="Arial" panose="020B0604020202020204" pitchFamily="34" charset="0"/>
                  <a:ea typeface="Times New Roman"/>
                  <a:cs typeface="Arial" panose="020B0604020202020204" pitchFamily="34" charset="0"/>
                </a:rPr>
                <a:t>Robert Domenech III</a:t>
              </a:r>
            </a:p>
            <a:p>
              <a:pPr algn="ctr"/>
              <a:r>
                <a:rPr lang="en-US" sz="1200" dirty="0">
                  <a:solidFill>
                    <a:prstClr val="black"/>
                  </a:solidFill>
                  <a:latin typeface="Arial" panose="020B0604020202020204" pitchFamily="34" charset="0"/>
                  <a:ea typeface="Times New Roman"/>
                  <a:cs typeface="Arial" panose="020B0604020202020204" pitchFamily="34" charset="0"/>
                </a:rPr>
                <a:t>Business Analyst</a:t>
              </a:r>
            </a:p>
            <a:p>
              <a:pPr algn="ctr"/>
              <a:r>
                <a:rPr lang="en-US" sz="1200" dirty="0">
                  <a:solidFill>
                    <a:prstClr val="black"/>
                  </a:solidFill>
                  <a:latin typeface="Arial" panose="020B0604020202020204" pitchFamily="34" charset="0"/>
                  <a:ea typeface="Times New Roman"/>
                  <a:cs typeface="Arial" panose="020B0604020202020204" pitchFamily="34" charset="0"/>
                </a:rPr>
                <a:t>robert.domenech@achangllc.com</a:t>
              </a:r>
            </a:p>
            <a:p>
              <a:pPr algn="ctr"/>
              <a:r>
                <a:rPr lang="en-US" sz="1200" dirty="0">
                  <a:solidFill>
                    <a:prstClr val="black"/>
                  </a:solidFill>
                  <a:latin typeface="Arial" panose="020B0604020202020204" pitchFamily="34" charset="0"/>
                  <a:ea typeface="Times New Roman"/>
                  <a:cs typeface="Arial" panose="020B0604020202020204" pitchFamily="34" charset="0"/>
                </a:rPr>
                <a:t>Office: 916-538-6091, Ext. 2</a:t>
              </a:r>
            </a:p>
            <a:p>
              <a:pPr algn="ctr"/>
              <a:endParaRPr lang="en-US" sz="1200" dirty="0">
                <a:solidFill>
                  <a:prstClr val="black"/>
                </a:solidFill>
                <a:latin typeface="Arial" panose="020B0604020202020204" pitchFamily="34" charset="0"/>
                <a:ea typeface="Times New Roman"/>
                <a:cs typeface="Arial" panose="020B0604020202020204" pitchFamily="34" charset="0"/>
              </a:endParaRPr>
            </a:p>
            <a:p>
              <a:pPr algn="ctr"/>
              <a:endParaRPr lang="en-US" sz="1200" dirty="0">
                <a:solidFill>
                  <a:prstClr val="black"/>
                </a:solidFill>
                <a:latin typeface="Arial" panose="020B0604020202020204" pitchFamily="34" charset="0"/>
                <a:ea typeface="Times New Roman"/>
                <a:cs typeface="Arial" panose="020B0604020202020204" pitchFamily="34" charset="0"/>
              </a:endParaRPr>
            </a:p>
            <a:p>
              <a:pPr algn="ctr"/>
              <a:r>
                <a:rPr lang="en-US" sz="1200" dirty="0">
                  <a:solidFill>
                    <a:prstClr val="black"/>
                  </a:solidFill>
                  <a:latin typeface="Arial" panose="020B0604020202020204" pitchFamily="34" charset="0"/>
                  <a:ea typeface="Times New Roman"/>
                  <a:cs typeface="Arial" panose="020B0604020202020204" pitchFamily="34" charset="0"/>
                </a:rPr>
                <a:t>Harris Razaqi</a:t>
              </a:r>
            </a:p>
            <a:p>
              <a:pPr algn="ctr"/>
              <a:r>
                <a:rPr lang="en-US" sz="1200" dirty="0">
                  <a:solidFill>
                    <a:prstClr val="black"/>
                  </a:solidFill>
                  <a:latin typeface="Arial" panose="020B0604020202020204" pitchFamily="34" charset="0"/>
                  <a:ea typeface="Times New Roman"/>
                  <a:cs typeface="Arial" panose="020B0604020202020204" pitchFamily="34" charset="0"/>
                </a:rPr>
                <a:t>Business Analyst</a:t>
              </a:r>
            </a:p>
            <a:p>
              <a:pPr algn="ctr"/>
              <a:r>
                <a:rPr lang="en-US" sz="1200" dirty="0">
                  <a:solidFill>
                    <a:prstClr val="black"/>
                  </a:solidFill>
                  <a:latin typeface="Arial" panose="020B0604020202020204" pitchFamily="34" charset="0"/>
                  <a:ea typeface="Times New Roman"/>
                  <a:cs typeface="Arial" panose="020B0604020202020204" pitchFamily="34" charset="0"/>
                </a:rPr>
                <a:t>harris.razaqi@achangllc.com</a:t>
              </a:r>
            </a:p>
            <a:p>
              <a:pPr algn="ctr"/>
              <a:r>
                <a:rPr lang="en-US" sz="1200" dirty="0">
                  <a:solidFill>
                    <a:prstClr val="black"/>
                  </a:solidFill>
                  <a:latin typeface="Arial" panose="020B0604020202020204" pitchFamily="34" charset="0"/>
                  <a:ea typeface="Times New Roman"/>
                  <a:cs typeface="Arial" panose="020B0604020202020204" pitchFamily="34" charset="0"/>
                </a:rPr>
                <a:t>Office: 916-538-6091, Ext. 3</a:t>
              </a:r>
            </a:p>
          </p:txBody>
        </p:sp>
      </p:grpSp>
    </p:spTree>
    <p:extLst>
      <p:ext uri="{BB962C8B-B14F-4D97-AF65-F5344CB8AC3E}">
        <p14:creationId xmlns:p14="http://schemas.microsoft.com/office/powerpoint/2010/main" val="275764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46" name="Google Shape;146;p4"/>
          <p:cNvSpPr txBox="1">
            <a:spLocks noGrp="1"/>
          </p:cNvSpPr>
          <p:nvPr>
            <p:ph type="sldNum" idx="12"/>
          </p:nvPr>
        </p:nvSpPr>
        <p:spPr>
          <a:xfrm>
            <a:off x="10385511" y="6498920"/>
            <a:ext cx="336378" cy="302010"/>
          </a:xfrm>
          <a:prstGeom prst="rect">
            <a:avLst/>
          </a:prstGeom>
          <a:noFill/>
          <a:ln>
            <a:noFill/>
          </a:ln>
        </p:spPr>
        <p:txBody>
          <a:bodyPr spcFirstLastPara="1" wrap="square" lIns="76188" tIns="38083" rIns="76188" bIns="38083" anchor="ctr" anchorCtr="0">
            <a:noAutofit/>
          </a:bodyPr>
          <a:lstStyle/>
          <a:p>
            <a:fld id="{00000000-1234-1234-1234-123412341234}" type="slidenum">
              <a:rPr lang="en-US"/>
              <a:pPr/>
              <a:t>11</a:t>
            </a:fld>
            <a:endParaRPr/>
          </a:p>
        </p:txBody>
      </p:sp>
      <p:graphicFrame>
        <p:nvGraphicFramePr>
          <p:cNvPr id="3" name="Table 2">
            <a:extLst>
              <a:ext uri="{FF2B5EF4-FFF2-40B4-BE49-F238E27FC236}">
                <a16:creationId xmlns:a16="http://schemas.microsoft.com/office/drawing/2014/main" id="{788B034F-C487-0DE1-14FE-C372AAA6F963}"/>
              </a:ext>
            </a:extLst>
          </p:cNvPr>
          <p:cNvGraphicFramePr>
            <a:graphicFrameLocks noGrp="1"/>
          </p:cNvGraphicFramePr>
          <p:nvPr/>
        </p:nvGraphicFramePr>
        <p:xfrm>
          <a:off x="655320" y="896246"/>
          <a:ext cx="10881360" cy="5286562"/>
        </p:xfrm>
        <a:graphic>
          <a:graphicData uri="http://schemas.openxmlformats.org/drawingml/2006/table">
            <a:tbl>
              <a:tblPr>
                <a:tableStyleId>{5C22544A-7EE6-4342-B048-85BDC9FD1C3A}</a:tableStyleId>
              </a:tblPr>
              <a:tblGrid>
                <a:gridCol w="2041980">
                  <a:extLst>
                    <a:ext uri="{9D8B030D-6E8A-4147-A177-3AD203B41FA5}">
                      <a16:colId xmlns:a16="http://schemas.microsoft.com/office/drawing/2014/main" val="3919257093"/>
                    </a:ext>
                  </a:extLst>
                </a:gridCol>
                <a:gridCol w="6815797">
                  <a:extLst>
                    <a:ext uri="{9D8B030D-6E8A-4147-A177-3AD203B41FA5}">
                      <a16:colId xmlns:a16="http://schemas.microsoft.com/office/drawing/2014/main" val="742281532"/>
                    </a:ext>
                  </a:extLst>
                </a:gridCol>
                <a:gridCol w="2023583">
                  <a:extLst>
                    <a:ext uri="{9D8B030D-6E8A-4147-A177-3AD203B41FA5}">
                      <a16:colId xmlns:a16="http://schemas.microsoft.com/office/drawing/2014/main" val="1993715420"/>
                    </a:ext>
                  </a:extLst>
                </a:gridCol>
              </a:tblGrid>
              <a:tr h="257362">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Grant Source</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48562" marB="485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Description (Why it is relevant to this RFP)</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URL</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4165120"/>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FedCenter</a:t>
                      </a: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stores grants ranging from various Federal, State, and non-profit organization grant opportunities, including but are not limited to: Air, Cleanup, Climate Adaptation, Energy, Environmental Justice, Sustainability, Water, etc. </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https://www.fedcenter.gov/opportunities/grants/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7840225"/>
                  </a:ext>
                </a:extLst>
              </a:tr>
              <a:tr h="1005840">
                <a:tc>
                  <a:txBody>
                    <a:bodyPr/>
                    <a:lstStyle/>
                    <a:p>
                      <a:pPr algn="ctr"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Grants.gov is one of the largest databases storing grants and grantors in the US. </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https://www.grants.gov/</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9403603"/>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National Science Foundation provides grants to support scientific research and education initiatives related to sustainability and energy, with the aim of advancing knowledge and understanding of complex environmental and energy-related challenges and promoting the development of innovative solutions to address them.</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https://beta.nsf.gov/funding/opportunities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784787"/>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 Climate Resilience Toolkits provides funding opportunities aiming to build resilience to climate change at a local and state level. </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https://toolkit.climate.gov/content/funding-opportunities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55366"/>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U.S. Department of Defense offers grants to support energy and sustainability initiatives, such as renewable energy projects, energy efficiency upgrades, and conservation efforts, with the aim of improving operational effectiveness, reducing greenhouse gas emissions, and enhancing the resilience of military installations and communities.</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https://www.grants.gov/learn-grants/grant-making-agencies/department-of-defense.html</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2699306"/>
                  </a:ext>
                </a:extLst>
              </a:tr>
            </a:tbl>
          </a:graphicData>
        </a:graphic>
      </p:graphicFrame>
      <p:pic>
        <p:nvPicPr>
          <p:cNvPr id="4" name="Picture 3">
            <a:extLst>
              <a:ext uri="{FF2B5EF4-FFF2-40B4-BE49-F238E27FC236}">
                <a16:creationId xmlns:a16="http://schemas.microsoft.com/office/drawing/2014/main" id="{7F547333-8E9B-D0A2-4BD6-16D674264C6F}"/>
              </a:ext>
            </a:extLst>
          </p:cNvPr>
          <p:cNvPicPr>
            <a:picLocks noChangeAspect="1"/>
          </p:cNvPicPr>
          <p:nvPr/>
        </p:nvPicPr>
        <p:blipFill>
          <a:blip r:embed="rId6"/>
          <a:stretch>
            <a:fillRect/>
          </a:stretch>
        </p:blipFill>
        <p:spPr>
          <a:xfrm>
            <a:off x="1163548" y="3181063"/>
            <a:ext cx="986575" cy="991732"/>
          </a:xfrm>
          <a:prstGeom prst="rect">
            <a:avLst/>
          </a:prstGeom>
        </p:spPr>
      </p:pic>
      <p:pic>
        <p:nvPicPr>
          <p:cNvPr id="13" name="Picture 12" descr="Logo&#10;&#10;Description automatically generated">
            <a:extLst>
              <a:ext uri="{FF2B5EF4-FFF2-40B4-BE49-F238E27FC236}">
                <a16:creationId xmlns:a16="http://schemas.microsoft.com/office/drawing/2014/main" id="{24D7AC84-A3AB-DD6A-74DA-8F4F70B7F75C}"/>
              </a:ext>
            </a:extLst>
          </p:cNvPr>
          <p:cNvPicPr>
            <a:picLocks noChangeAspect="1"/>
          </p:cNvPicPr>
          <p:nvPr/>
        </p:nvPicPr>
        <p:blipFill>
          <a:blip r:embed="rId7"/>
          <a:stretch>
            <a:fillRect/>
          </a:stretch>
        </p:blipFill>
        <p:spPr>
          <a:xfrm>
            <a:off x="1229129" y="5224353"/>
            <a:ext cx="920994" cy="911784"/>
          </a:xfrm>
          <a:prstGeom prst="rect">
            <a:avLst/>
          </a:prstGeom>
        </p:spPr>
      </p:pic>
      <p:pic>
        <p:nvPicPr>
          <p:cNvPr id="17" name="Picture 16" descr="Logo, company name&#10;&#10;Description automatically generated">
            <a:extLst>
              <a:ext uri="{FF2B5EF4-FFF2-40B4-BE49-F238E27FC236}">
                <a16:creationId xmlns:a16="http://schemas.microsoft.com/office/drawing/2014/main" id="{AB62EE9F-6123-9A68-99DB-47A9215AD334}"/>
              </a:ext>
            </a:extLst>
          </p:cNvPr>
          <p:cNvPicPr>
            <a:picLocks noChangeAspect="1"/>
          </p:cNvPicPr>
          <p:nvPr/>
        </p:nvPicPr>
        <p:blipFill rotWithShape="1">
          <a:blip r:embed="rId8"/>
          <a:srcRect t="22092" b="23962"/>
          <a:stretch/>
        </p:blipFill>
        <p:spPr>
          <a:xfrm>
            <a:off x="1047858" y="1305092"/>
            <a:ext cx="1217959" cy="657037"/>
          </a:xfrm>
          <a:prstGeom prst="rect">
            <a:avLst/>
          </a:prstGeom>
        </p:spPr>
      </p:pic>
      <p:pic>
        <p:nvPicPr>
          <p:cNvPr id="18" name="Picture 17" descr="Text&#10;&#10;Description automatically generated with low confidence">
            <a:extLst>
              <a:ext uri="{FF2B5EF4-FFF2-40B4-BE49-F238E27FC236}">
                <a16:creationId xmlns:a16="http://schemas.microsoft.com/office/drawing/2014/main" id="{6F0378DB-4869-1CB5-7988-0B874330D439}"/>
              </a:ext>
            </a:extLst>
          </p:cNvPr>
          <p:cNvPicPr>
            <a:picLocks noChangeAspect="1"/>
          </p:cNvPicPr>
          <p:nvPr/>
        </p:nvPicPr>
        <p:blipFill>
          <a:blip r:embed="rId9"/>
          <a:stretch>
            <a:fillRect/>
          </a:stretch>
        </p:blipFill>
        <p:spPr>
          <a:xfrm>
            <a:off x="801673" y="2370975"/>
            <a:ext cx="1710327" cy="602004"/>
          </a:xfrm>
          <a:prstGeom prst="rect">
            <a:avLst/>
          </a:prstGeom>
        </p:spPr>
      </p:pic>
      <p:grpSp>
        <p:nvGrpSpPr>
          <p:cNvPr id="2" name="Group 1">
            <a:extLst>
              <a:ext uri="{FF2B5EF4-FFF2-40B4-BE49-F238E27FC236}">
                <a16:creationId xmlns:a16="http://schemas.microsoft.com/office/drawing/2014/main" id="{00F9E459-6C27-346C-8643-0277992D28B0}"/>
              </a:ext>
            </a:extLst>
          </p:cNvPr>
          <p:cNvGrpSpPr/>
          <p:nvPr/>
        </p:nvGrpSpPr>
        <p:grpSpPr>
          <a:xfrm>
            <a:off x="655320" y="144189"/>
            <a:ext cx="10881359" cy="441695"/>
            <a:chOff x="1471084" y="188407"/>
            <a:chExt cx="9249833" cy="725571"/>
          </a:xfrm>
        </p:grpSpPr>
        <p:cxnSp>
          <p:nvCxnSpPr>
            <p:cNvPr id="6" name="Google Shape;131;p4">
              <a:extLst>
                <a:ext uri="{FF2B5EF4-FFF2-40B4-BE49-F238E27FC236}">
                  <a16:creationId xmlns:a16="http://schemas.microsoft.com/office/drawing/2014/main" id="{207EDC58-46B4-11F2-DAF1-6B568D622668}"/>
                </a:ext>
              </a:extLst>
            </p:cNvPr>
            <p:cNvCxnSpPr/>
            <p:nvPr/>
          </p:nvCxnSpPr>
          <p:spPr>
            <a:xfrm>
              <a:off x="2322437" y="913978"/>
              <a:ext cx="7532007" cy="0"/>
            </a:xfrm>
            <a:prstGeom prst="straightConnector1">
              <a:avLst/>
            </a:prstGeom>
            <a:noFill/>
            <a:ln w="25400" cap="flat" cmpd="sng">
              <a:solidFill>
                <a:schemeClr val="dk1"/>
              </a:solidFill>
              <a:prstDash val="solid"/>
              <a:round/>
              <a:headEnd type="none" w="sm" len="sm"/>
              <a:tailEnd type="none" w="sm" len="sm"/>
            </a:ln>
          </p:spPr>
        </p:cxnSp>
        <p:cxnSp>
          <p:nvCxnSpPr>
            <p:cNvPr id="10" name="Google Shape;132;p4">
              <a:extLst>
                <a:ext uri="{FF2B5EF4-FFF2-40B4-BE49-F238E27FC236}">
                  <a16:creationId xmlns:a16="http://schemas.microsoft.com/office/drawing/2014/main" id="{2752B3DB-D31D-E44E-AA85-77F2872C7842}"/>
                </a:ext>
              </a:extLst>
            </p:cNvPr>
            <p:cNvCxnSpPr/>
            <p:nvPr/>
          </p:nvCxnSpPr>
          <p:spPr>
            <a:xfrm>
              <a:off x="1471084" y="913978"/>
              <a:ext cx="9249833" cy="0"/>
            </a:xfrm>
            <a:prstGeom prst="straightConnector1">
              <a:avLst/>
            </a:prstGeom>
            <a:noFill/>
            <a:ln w="25400" cap="flat" cmpd="sng">
              <a:solidFill>
                <a:schemeClr val="dk1"/>
              </a:solidFill>
              <a:prstDash val="solid"/>
              <a:round/>
              <a:headEnd type="none" w="sm" len="sm"/>
              <a:tailEnd type="none" w="sm" len="sm"/>
            </a:ln>
          </p:spPr>
        </p:cxnSp>
        <p:sp>
          <p:nvSpPr>
            <p:cNvPr id="11" name="Google Shape;133;p4">
              <a:extLst>
                <a:ext uri="{FF2B5EF4-FFF2-40B4-BE49-F238E27FC236}">
                  <a16:creationId xmlns:a16="http://schemas.microsoft.com/office/drawing/2014/main" id="{A3023C1F-C107-D0D9-79A7-1FA5A86FBB51}"/>
                </a:ext>
              </a:extLst>
            </p:cNvPr>
            <p:cNvSpPr txBox="1"/>
            <p:nvPr/>
          </p:nvSpPr>
          <p:spPr>
            <a:xfrm>
              <a:off x="1471084" y="188407"/>
              <a:ext cx="9249833" cy="714376"/>
            </a:xfrm>
            <a:prstGeom prst="rect">
              <a:avLst/>
            </a:prstGeom>
            <a:noFill/>
            <a:ln>
              <a:noFill/>
            </a:ln>
          </p:spPr>
          <p:txBody>
            <a:bodyPr spcFirstLastPara="1" wrap="square" lIns="76188" tIns="38083" rIns="76188" bIns="38083" anchor="ctr" anchorCtr="0">
              <a:noAutofit/>
            </a:bodyPr>
            <a:lstStyle/>
            <a:p>
              <a:r>
                <a:rPr lang="en-US" sz="2400" dirty="0">
                  <a:latin typeface="Calibri" panose="020F0502020204030204" pitchFamily="34" charset="0"/>
                  <a:ea typeface="Calibri"/>
                  <a:cs typeface="Calibri" panose="020F0502020204030204" pitchFamily="34" charset="0"/>
                </a:rPr>
                <a:t> Section 5.A - Preliminary List of Federal Funding Sources to Monitor</a:t>
              </a:r>
            </a:p>
          </p:txBody>
        </p:sp>
      </p:grpSp>
      <p:pic>
        <p:nvPicPr>
          <p:cNvPr id="5" name="Picture 4">
            <a:extLst>
              <a:ext uri="{FF2B5EF4-FFF2-40B4-BE49-F238E27FC236}">
                <a16:creationId xmlns:a16="http://schemas.microsoft.com/office/drawing/2014/main" id="{B896FFB9-2D31-E5AF-75A8-4AA54FF6B274}"/>
              </a:ext>
            </a:extLst>
          </p:cNvPr>
          <p:cNvPicPr>
            <a:picLocks noChangeAspect="1"/>
          </p:cNvPicPr>
          <p:nvPr/>
        </p:nvPicPr>
        <p:blipFill>
          <a:blip r:embed="rId10"/>
          <a:stretch>
            <a:fillRect/>
          </a:stretch>
        </p:blipFill>
        <p:spPr>
          <a:xfrm>
            <a:off x="845257" y="4380879"/>
            <a:ext cx="1688738" cy="585267"/>
          </a:xfrm>
          <a:prstGeom prst="rect">
            <a:avLst/>
          </a:prstGeom>
        </p:spPr>
      </p:pic>
    </p:spTree>
    <p:extLst>
      <p:ext uri="{BB962C8B-B14F-4D97-AF65-F5344CB8AC3E}">
        <p14:creationId xmlns:p14="http://schemas.microsoft.com/office/powerpoint/2010/main" val="365224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46" name="Google Shape;146;p4"/>
          <p:cNvSpPr txBox="1">
            <a:spLocks noGrp="1"/>
          </p:cNvSpPr>
          <p:nvPr>
            <p:ph type="sldNum" idx="12"/>
          </p:nvPr>
        </p:nvSpPr>
        <p:spPr>
          <a:xfrm>
            <a:off x="10385511" y="6498920"/>
            <a:ext cx="336378" cy="302010"/>
          </a:xfrm>
          <a:prstGeom prst="rect">
            <a:avLst/>
          </a:prstGeom>
          <a:noFill/>
          <a:ln>
            <a:noFill/>
          </a:ln>
        </p:spPr>
        <p:txBody>
          <a:bodyPr spcFirstLastPara="1" wrap="square" lIns="76188" tIns="38083" rIns="76188" bIns="38083" anchor="ctr" anchorCtr="0">
            <a:noAutofit/>
          </a:bodyPr>
          <a:lstStyle/>
          <a:p>
            <a:fld id="{00000000-1234-1234-1234-123412341234}" type="slidenum">
              <a:rPr lang="en-US"/>
              <a:pPr/>
              <a:t>12</a:t>
            </a:fld>
            <a:endParaRPr/>
          </a:p>
        </p:txBody>
      </p:sp>
      <p:graphicFrame>
        <p:nvGraphicFramePr>
          <p:cNvPr id="3" name="Table 2">
            <a:extLst>
              <a:ext uri="{FF2B5EF4-FFF2-40B4-BE49-F238E27FC236}">
                <a16:creationId xmlns:a16="http://schemas.microsoft.com/office/drawing/2014/main" id="{788B034F-C487-0DE1-14FE-C372AAA6F963}"/>
              </a:ext>
            </a:extLst>
          </p:cNvPr>
          <p:cNvGraphicFramePr>
            <a:graphicFrameLocks noGrp="1"/>
          </p:cNvGraphicFramePr>
          <p:nvPr/>
        </p:nvGraphicFramePr>
        <p:xfrm>
          <a:off x="655320" y="896246"/>
          <a:ext cx="10881360" cy="5283245"/>
        </p:xfrm>
        <a:graphic>
          <a:graphicData uri="http://schemas.openxmlformats.org/drawingml/2006/table">
            <a:tbl>
              <a:tblPr>
                <a:tableStyleId>{5C22544A-7EE6-4342-B048-85BDC9FD1C3A}</a:tableStyleId>
              </a:tblPr>
              <a:tblGrid>
                <a:gridCol w="2041980">
                  <a:extLst>
                    <a:ext uri="{9D8B030D-6E8A-4147-A177-3AD203B41FA5}">
                      <a16:colId xmlns:a16="http://schemas.microsoft.com/office/drawing/2014/main" val="3919257093"/>
                    </a:ext>
                  </a:extLst>
                </a:gridCol>
                <a:gridCol w="6815797">
                  <a:extLst>
                    <a:ext uri="{9D8B030D-6E8A-4147-A177-3AD203B41FA5}">
                      <a16:colId xmlns:a16="http://schemas.microsoft.com/office/drawing/2014/main" val="742281532"/>
                    </a:ext>
                  </a:extLst>
                </a:gridCol>
                <a:gridCol w="2023583">
                  <a:extLst>
                    <a:ext uri="{9D8B030D-6E8A-4147-A177-3AD203B41FA5}">
                      <a16:colId xmlns:a16="http://schemas.microsoft.com/office/drawing/2014/main" val="1993715420"/>
                    </a:ext>
                  </a:extLst>
                </a:gridCol>
              </a:tblGrid>
              <a:tr h="257362">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Grant Source</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48562" marB="485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Description (Why it is relevant to this RFP)</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URL</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4165120"/>
                  </a:ext>
                </a:extLst>
              </a:tr>
              <a:tr h="1009539">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US Department of Energy provides funding opportunities in efforts of implementing alternative fuels, advanced vehicle technologies, and fuel-saving strategies. EERE exchange is an informational hub that hosts funding opportunities administered by DOE's EERE.</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endPar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endParaRPr>
                    </a:p>
                    <a:p>
                      <a:pPr algn="ctr" rtl="0"/>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https://www.energy.gov/funding-financing</a:t>
                      </a: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000" b="0" i="0" u="sng"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https://cleancities.energy.gov/funding-opportunities/</a:t>
                      </a:r>
                      <a:endParaRPr lang="en-US"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rtl="0"/>
                      <a:r>
                        <a:rPr lang="en-US" sz="1000" b="0" i="0" u="sng" strike="noStrike"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hlinkClick r:id="rId4">
                            <a:extLst>
                              <a:ext uri="{A12FA001-AC4F-418D-AE19-62706E023703}">
                                <ahyp:hlinkClr xmlns:ahyp="http://schemas.microsoft.com/office/drawing/2018/hyperlinkcolor" val="tx"/>
                              </a:ext>
                            </a:extLst>
                          </a:hlinkClick>
                        </a:rPr>
                        <a:t>https://eere-exchange.energy.gov/</a:t>
                      </a:r>
                      <a:br>
                        <a:rPr lang="en-US" sz="90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9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7840225"/>
                  </a:ext>
                </a:extLst>
              </a:tr>
              <a:tr h="1005840">
                <a:tc>
                  <a:txBody>
                    <a:bodyPr/>
                    <a:lstStyle/>
                    <a:p>
                      <a:pPr algn="ctr"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Sustainable Communities Regional Planning Grant Program supports locally-led collaborative efforts that bring together diverse interests from many municipalities in a region to determine how best to target housing, economic and workforce development, and infrastructure investments.</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https://www.hud.gov/program_offices/economic_development/sustainable_communities_regional_planning_grants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9403603"/>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U.S. Department of Labor provides grants to support sustainability and energy-related workforce development initiatives, such as training programs, apprenticeships, and career counseling, with the goal of preparing workers for careers in emerging clean energy and sustainability industries, promoting the adoption of innovative technologies and practices, and improving labor market outcomes for workers in the United States.</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https://www.dol.gov/grants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784787"/>
                  </a:ext>
                </a:extLst>
              </a:tr>
              <a:tr h="950976">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US Department of Transportation posted a Notice of Funding Opportunity of $1.5 billion in grant funding through the Rebuilding American Infrastructure and Sustainability and Equity (RAISE) discretionary grant program from 2023.</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https://www.transportation.gov/RAISEgrants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55366"/>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Awards  funds to organizations to conduct environmental programs or projects. Every year, EPA awards more than $4 billion in funding for assistance agreements to state and local governments, tribes, universities non profit recipients, and other entities.</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https://www.epa.gov/grants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2699306"/>
                  </a:ext>
                </a:extLst>
              </a:tr>
            </a:tbl>
          </a:graphicData>
        </a:graphic>
      </p:graphicFrame>
      <p:grpSp>
        <p:nvGrpSpPr>
          <p:cNvPr id="2" name="Group 1">
            <a:extLst>
              <a:ext uri="{FF2B5EF4-FFF2-40B4-BE49-F238E27FC236}">
                <a16:creationId xmlns:a16="http://schemas.microsoft.com/office/drawing/2014/main" id="{00F9E459-6C27-346C-8643-0277992D28B0}"/>
              </a:ext>
            </a:extLst>
          </p:cNvPr>
          <p:cNvGrpSpPr/>
          <p:nvPr/>
        </p:nvGrpSpPr>
        <p:grpSpPr>
          <a:xfrm>
            <a:off x="655320" y="144189"/>
            <a:ext cx="10881359" cy="441695"/>
            <a:chOff x="1471084" y="188407"/>
            <a:chExt cx="9249833" cy="725571"/>
          </a:xfrm>
        </p:grpSpPr>
        <p:cxnSp>
          <p:nvCxnSpPr>
            <p:cNvPr id="6" name="Google Shape;131;p4">
              <a:extLst>
                <a:ext uri="{FF2B5EF4-FFF2-40B4-BE49-F238E27FC236}">
                  <a16:creationId xmlns:a16="http://schemas.microsoft.com/office/drawing/2014/main" id="{207EDC58-46B4-11F2-DAF1-6B568D622668}"/>
                </a:ext>
              </a:extLst>
            </p:cNvPr>
            <p:cNvCxnSpPr/>
            <p:nvPr/>
          </p:nvCxnSpPr>
          <p:spPr>
            <a:xfrm>
              <a:off x="2322437" y="913978"/>
              <a:ext cx="7532007" cy="0"/>
            </a:xfrm>
            <a:prstGeom prst="straightConnector1">
              <a:avLst/>
            </a:prstGeom>
            <a:noFill/>
            <a:ln w="25400" cap="flat" cmpd="sng">
              <a:solidFill>
                <a:schemeClr val="dk1"/>
              </a:solidFill>
              <a:prstDash val="solid"/>
              <a:round/>
              <a:headEnd type="none" w="sm" len="sm"/>
              <a:tailEnd type="none" w="sm" len="sm"/>
            </a:ln>
          </p:spPr>
        </p:cxnSp>
        <p:cxnSp>
          <p:nvCxnSpPr>
            <p:cNvPr id="10" name="Google Shape;132;p4">
              <a:extLst>
                <a:ext uri="{FF2B5EF4-FFF2-40B4-BE49-F238E27FC236}">
                  <a16:creationId xmlns:a16="http://schemas.microsoft.com/office/drawing/2014/main" id="{2752B3DB-D31D-E44E-AA85-77F2872C7842}"/>
                </a:ext>
              </a:extLst>
            </p:cNvPr>
            <p:cNvCxnSpPr/>
            <p:nvPr/>
          </p:nvCxnSpPr>
          <p:spPr>
            <a:xfrm>
              <a:off x="1471084" y="913978"/>
              <a:ext cx="9249833" cy="0"/>
            </a:xfrm>
            <a:prstGeom prst="straightConnector1">
              <a:avLst/>
            </a:prstGeom>
            <a:noFill/>
            <a:ln w="25400" cap="flat" cmpd="sng">
              <a:solidFill>
                <a:schemeClr val="dk1"/>
              </a:solidFill>
              <a:prstDash val="solid"/>
              <a:round/>
              <a:headEnd type="none" w="sm" len="sm"/>
              <a:tailEnd type="none" w="sm" len="sm"/>
            </a:ln>
          </p:spPr>
        </p:cxnSp>
        <p:sp>
          <p:nvSpPr>
            <p:cNvPr id="11" name="Google Shape;133;p4">
              <a:extLst>
                <a:ext uri="{FF2B5EF4-FFF2-40B4-BE49-F238E27FC236}">
                  <a16:creationId xmlns:a16="http://schemas.microsoft.com/office/drawing/2014/main" id="{A3023C1F-C107-D0D9-79A7-1FA5A86FBB51}"/>
                </a:ext>
              </a:extLst>
            </p:cNvPr>
            <p:cNvSpPr txBox="1"/>
            <p:nvPr/>
          </p:nvSpPr>
          <p:spPr>
            <a:xfrm>
              <a:off x="1471084" y="188407"/>
              <a:ext cx="9249833" cy="714376"/>
            </a:xfrm>
            <a:prstGeom prst="rect">
              <a:avLst/>
            </a:prstGeom>
            <a:noFill/>
            <a:ln>
              <a:noFill/>
            </a:ln>
          </p:spPr>
          <p:txBody>
            <a:bodyPr spcFirstLastPara="1" wrap="square" lIns="76188" tIns="38083" rIns="76188" bIns="38083" anchor="ctr" anchorCtr="0">
              <a:noAutofit/>
            </a:bodyPr>
            <a:lstStyle/>
            <a:p>
              <a:r>
                <a:rPr lang="en-US" sz="2400" dirty="0">
                  <a:latin typeface="Calibri" panose="020F0502020204030204" pitchFamily="34" charset="0"/>
                  <a:ea typeface="Calibri"/>
                  <a:cs typeface="Calibri" panose="020F0502020204030204" pitchFamily="34" charset="0"/>
                </a:rPr>
                <a:t> Section 5.A - Preliminary List of Federal Funding Sources to Monitor</a:t>
              </a:r>
            </a:p>
          </p:txBody>
        </p:sp>
      </p:grpSp>
      <p:pic>
        <p:nvPicPr>
          <p:cNvPr id="8" name="Picture 7">
            <a:extLst>
              <a:ext uri="{FF2B5EF4-FFF2-40B4-BE49-F238E27FC236}">
                <a16:creationId xmlns:a16="http://schemas.microsoft.com/office/drawing/2014/main" id="{22B53580-3D4D-B5A1-AAE1-ADFA3F9B845B}"/>
              </a:ext>
            </a:extLst>
          </p:cNvPr>
          <p:cNvPicPr>
            <a:picLocks noChangeAspect="1"/>
          </p:cNvPicPr>
          <p:nvPr/>
        </p:nvPicPr>
        <p:blipFill>
          <a:blip r:embed="rId8"/>
          <a:stretch>
            <a:fillRect/>
          </a:stretch>
        </p:blipFill>
        <p:spPr>
          <a:xfrm>
            <a:off x="768142" y="1507999"/>
            <a:ext cx="1777387" cy="483022"/>
          </a:xfrm>
          <a:prstGeom prst="rect">
            <a:avLst/>
          </a:prstGeom>
        </p:spPr>
      </p:pic>
      <p:pic>
        <p:nvPicPr>
          <p:cNvPr id="9" name="Picture 8" descr="Logo&#10;&#10;Description automatically generated">
            <a:extLst>
              <a:ext uri="{FF2B5EF4-FFF2-40B4-BE49-F238E27FC236}">
                <a16:creationId xmlns:a16="http://schemas.microsoft.com/office/drawing/2014/main" id="{0F5E80AF-5570-CA18-003A-701FE14D2154}"/>
              </a:ext>
            </a:extLst>
          </p:cNvPr>
          <p:cNvPicPr>
            <a:picLocks noChangeAspect="1"/>
          </p:cNvPicPr>
          <p:nvPr/>
        </p:nvPicPr>
        <p:blipFill>
          <a:blip r:embed="rId9"/>
          <a:stretch>
            <a:fillRect/>
          </a:stretch>
        </p:blipFill>
        <p:spPr>
          <a:xfrm>
            <a:off x="1245845" y="2250559"/>
            <a:ext cx="923693" cy="923693"/>
          </a:xfrm>
          <a:prstGeom prst="rect">
            <a:avLst/>
          </a:prstGeom>
        </p:spPr>
      </p:pic>
      <p:pic>
        <p:nvPicPr>
          <p:cNvPr id="12" name="Picture 4" descr="Come Join USDOT @SXSW">
            <a:extLst>
              <a:ext uri="{FF2B5EF4-FFF2-40B4-BE49-F238E27FC236}">
                <a16:creationId xmlns:a16="http://schemas.microsoft.com/office/drawing/2014/main" id="{5B29DBAF-6BE0-133A-3C25-A7C0056BF16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4011" y="4357484"/>
            <a:ext cx="2007364" cy="7269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3170BE5-4494-D1CB-0530-FD5E18146C41}"/>
              </a:ext>
            </a:extLst>
          </p:cNvPr>
          <p:cNvPicPr>
            <a:picLocks noChangeAspect="1"/>
          </p:cNvPicPr>
          <p:nvPr/>
        </p:nvPicPr>
        <p:blipFill>
          <a:blip r:embed="rId11"/>
          <a:stretch>
            <a:fillRect/>
          </a:stretch>
        </p:blipFill>
        <p:spPr>
          <a:xfrm>
            <a:off x="1245846" y="3281754"/>
            <a:ext cx="923693" cy="917141"/>
          </a:xfrm>
          <a:prstGeom prst="rect">
            <a:avLst/>
          </a:prstGeom>
        </p:spPr>
      </p:pic>
      <p:pic>
        <p:nvPicPr>
          <p:cNvPr id="14" name="Picture 13" descr="Logo, company name&#10;&#10;Description automatically generated">
            <a:extLst>
              <a:ext uri="{FF2B5EF4-FFF2-40B4-BE49-F238E27FC236}">
                <a16:creationId xmlns:a16="http://schemas.microsoft.com/office/drawing/2014/main" id="{C090026A-9429-A6C3-247A-E02C4EC03854}"/>
              </a:ext>
            </a:extLst>
          </p:cNvPr>
          <p:cNvPicPr>
            <a:picLocks noChangeAspect="1"/>
          </p:cNvPicPr>
          <p:nvPr/>
        </p:nvPicPr>
        <p:blipFill>
          <a:blip r:embed="rId12"/>
          <a:stretch>
            <a:fillRect/>
          </a:stretch>
        </p:blipFill>
        <p:spPr>
          <a:xfrm>
            <a:off x="785002" y="5350001"/>
            <a:ext cx="1845378" cy="726967"/>
          </a:xfrm>
          <a:prstGeom prst="rect">
            <a:avLst/>
          </a:prstGeom>
        </p:spPr>
      </p:pic>
    </p:spTree>
    <p:extLst>
      <p:ext uri="{BB962C8B-B14F-4D97-AF65-F5344CB8AC3E}">
        <p14:creationId xmlns:p14="http://schemas.microsoft.com/office/powerpoint/2010/main" val="180110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46" name="Google Shape;146;p4"/>
          <p:cNvSpPr txBox="1">
            <a:spLocks noGrp="1"/>
          </p:cNvSpPr>
          <p:nvPr>
            <p:ph type="sldNum" idx="12"/>
          </p:nvPr>
        </p:nvSpPr>
        <p:spPr>
          <a:xfrm>
            <a:off x="10385511" y="6498920"/>
            <a:ext cx="336378" cy="302010"/>
          </a:xfrm>
          <a:prstGeom prst="rect">
            <a:avLst/>
          </a:prstGeom>
          <a:noFill/>
          <a:ln>
            <a:noFill/>
          </a:ln>
        </p:spPr>
        <p:txBody>
          <a:bodyPr spcFirstLastPara="1" wrap="square" lIns="76188" tIns="38083" rIns="76188" bIns="38083" anchor="ctr" anchorCtr="0">
            <a:noAutofit/>
          </a:bodyPr>
          <a:lstStyle/>
          <a:p>
            <a:fld id="{00000000-1234-1234-1234-123412341234}" type="slidenum">
              <a:rPr lang="en-US"/>
              <a:pPr/>
              <a:t>13</a:t>
            </a:fld>
            <a:endParaRPr/>
          </a:p>
        </p:txBody>
      </p:sp>
      <p:graphicFrame>
        <p:nvGraphicFramePr>
          <p:cNvPr id="3" name="Table 2">
            <a:extLst>
              <a:ext uri="{FF2B5EF4-FFF2-40B4-BE49-F238E27FC236}">
                <a16:creationId xmlns:a16="http://schemas.microsoft.com/office/drawing/2014/main" id="{788B034F-C487-0DE1-14FE-C372AAA6F963}"/>
              </a:ext>
            </a:extLst>
          </p:cNvPr>
          <p:cNvGraphicFramePr>
            <a:graphicFrameLocks noGrp="1"/>
          </p:cNvGraphicFramePr>
          <p:nvPr/>
        </p:nvGraphicFramePr>
        <p:xfrm>
          <a:off x="655320" y="896246"/>
          <a:ext cx="10881360" cy="5286562"/>
        </p:xfrm>
        <a:graphic>
          <a:graphicData uri="http://schemas.openxmlformats.org/drawingml/2006/table">
            <a:tbl>
              <a:tblPr>
                <a:tableStyleId>{5C22544A-7EE6-4342-B048-85BDC9FD1C3A}</a:tableStyleId>
              </a:tblPr>
              <a:tblGrid>
                <a:gridCol w="2041980">
                  <a:extLst>
                    <a:ext uri="{9D8B030D-6E8A-4147-A177-3AD203B41FA5}">
                      <a16:colId xmlns:a16="http://schemas.microsoft.com/office/drawing/2014/main" val="3919257093"/>
                    </a:ext>
                  </a:extLst>
                </a:gridCol>
                <a:gridCol w="6815797">
                  <a:extLst>
                    <a:ext uri="{9D8B030D-6E8A-4147-A177-3AD203B41FA5}">
                      <a16:colId xmlns:a16="http://schemas.microsoft.com/office/drawing/2014/main" val="742281532"/>
                    </a:ext>
                  </a:extLst>
                </a:gridCol>
                <a:gridCol w="2023583">
                  <a:extLst>
                    <a:ext uri="{9D8B030D-6E8A-4147-A177-3AD203B41FA5}">
                      <a16:colId xmlns:a16="http://schemas.microsoft.com/office/drawing/2014/main" val="1993715420"/>
                    </a:ext>
                  </a:extLst>
                </a:gridCol>
              </a:tblGrid>
              <a:tr h="257362">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Grant Source</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48562" marB="485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Description (Why it is relevant to this RFP)</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URL</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4165120"/>
                  </a:ext>
                </a:extLst>
              </a:tr>
              <a:tr h="1005840">
                <a:tc>
                  <a:txBody>
                    <a:bodyPr/>
                    <a:lstStyle/>
                    <a:p>
                      <a:pPr algn="ctr"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California Coastal Commission offers grants to support projects that help protect and enhance California's coastal resources and ecosystems.</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https://www.coastal.ca.gov/lcp/grants/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9403603"/>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California Department of Water and Power (DWP) provides grants to support water conservation, clean energy, and environmental stewardship projects that benefit DWP customers and the community, as well as education and outreach programs to promote sustainable water and energy use in California.</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https://water.ca.gov/What-We-Do/Power</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099" marR="3099"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784787"/>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California Energy Commission offers a variety of funding opportunities to advance the state’s transition to clean energy and transportation through innovation, efficiency, and the development and deployment of advanced technologies.</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https://www.energy.ca.gov/funding-opportunities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55366"/>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Cal Fire provides grants to support activities related to fire prevention, fire suppression, and forest health projects in California, with the aim of reducing the risk and impact of wildfires in the state.</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https://www.fire.ca.gov/grants/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099" marR="3099"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0965315"/>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California Grant Watch stores grants in California ranging from small grants for individuals to grants for large businesses. These grants are sorted by category, one of which are environmental grants.</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https://california.grantwatch.com/cat/10/environment-grants.html</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2699306"/>
                  </a:ext>
                </a:extLst>
              </a:tr>
            </a:tbl>
          </a:graphicData>
        </a:graphic>
      </p:graphicFrame>
      <p:grpSp>
        <p:nvGrpSpPr>
          <p:cNvPr id="2" name="Group 1">
            <a:extLst>
              <a:ext uri="{FF2B5EF4-FFF2-40B4-BE49-F238E27FC236}">
                <a16:creationId xmlns:a16="http://schemas.microsoft.com/office/drawing/2014/main" id="{00F9E459-6C27-346C-8643-0277992D28B0}"/>
              </a:ext>
            </a:extLst>
          </p:cNvPr>
          <p:cNvGrpSpPr/>
          <p:nvPr/>
        </p:nvGrpSpPr>
        <p:grpSpPr>
          <a:xfrm>
            <a:off x="655320" y="144189"/>
            <a:ext cx="10881359" cy="441695"/>
            <a:chOff x="1471084" y="188407"/>
            <a:chExt cx="9249833" cy="725571"/>
          </a:xfrm>
        </p:grpSpPr>
        <p:cxnSp>
          <p:nvCxnSpPr>
            <p:cNvPr id="6" name="Google Shape;131;p4">
              <a:extLst>
                <a:ext uri="{FF2B5EF4-FFF2-40B4-BE49-F238E27FC236}">
                  <a16:creationId xmlns:a16="http://schemas.microsoft.com/office/drawing/2014/main" id="{207EDC58-46B4-11F2-DAF1-6B568D622668}"/>
                </a:ext>
              </a:extLst>
            </p:cNvPr>
            <p:cNvCxnSpPr/>
            <p:nvPr/>
          </p:nvCxnSpPr>
          <p:spPr>
            <a:xfrm>
              <a:off x="2322437" y="913978"/>
              <a:ext cx="7532007" cy="0"/>
            </a:xfrm>
            <a:prstGeom prst="straightConnector1">
              <a:avLst/>
            </a:prstGeom>
            <a:noFill/>
            <a:ln w="25400" cap="flat" cmpd="sng">
              <a:solidFill>
                <a:schemeClr val="dk1"/>
              </a:solidFill>
              <a:prstDash val="solid"/>
              <a:round/>
              <a:headEnd type="none" w="sm" len="sm"/>
              <a:tailEnd type="none" w="sm" len="sm"/>
            </a:ln>
          </p:spPr>
        </p:cxnSp>
        <p:cxnSp>
          <p:nvCxnSpPr>
            <p:cNvPr id="10" name="Google Shape;132;p4">
              <a:extLst>
                <a:ext uri="{FF2B5EF4-FFF2-40B4-BE49-F238E27FC236}">
                  <a16:creationId xmlns:a16="http://schemas.microsoft.com/office/drawing/2014/main" id="{2752B3DB-D31D-E44E-AA85-77F2872C7842}"/>
                </a:ext>
              </a:extLst>
            </p:cNvPr>
            <p:cNvCxnSpPr/>
            <p:nvPr/>
          </p:nvCxnSpPr>
          <p:spPr>
            <a:xfrm>
              <a:off x="1471084" y="913978"/>
              <a:ext cx="9249833" cy="0"/>
            </a:xfrm>
            <a:prstGeom prst="straightConnector1">
              <a:avLst/>
            </a:prstGeom>
            <a:noFill/>
            <a:ln w="25400" cap="flat" cmpd="sng">
              <a:solidFill>
                <a:schemeClr val="dk1"/>
              </a:solidFill>
              <a:prstDash val="solid"/>
              <a:round/>
              <a:headEnd type="none" w="sm" len="sm"/>
              <a:tailEnd type="none" w="sm" len="sm"/>
            </a:ln>
          </p:spPr>
        </p:cxnSp>
        <p:sp>
          <p:nvSpPr>
            <p:cNvPr id="11" name="Google Shape;133;p4">
              <a:extLst>
                <a:ext uri="{FF2B5EF4-FFF2-40B4-BE49-F238E27FC236}">
                  <a16:creationId xmlns:a16="http://schemas.microsoft.com/office/drawing/2014/main" id="{A3023C1F-C107-D0D9-79A7-1FA5A86FBB51}"/>
                </a:ext>
              </a:extLst>
            </p:cNvPr>
            <p:cNvSpPr txBox="1"/>
            <p:nvPr/>
          </p:nvSpPr>
          <p:spPr>
            <a:xfrm>
              <a:off x="1471084" y="188407"/>
              <a:ext cx="9249833" cy="714376"/>
            </a:xfrm>
            <a:prstGeom prst="rect">
              <a:avLst/>
            </a:prstGeom>
            <a:noFill/>
            <a:ln>
              <a:noFill/>
            </a:ln>
          </p:spPr>
          <p:txBody>
            <a:bodyPr spcFirstLastPara="1" wrap="square" lIns="76188" tIns="38083" rIns="76188" bIns="38083" anchor="ctr" anchorCtr="0">
              <a:noAutofit/>
            </a:bodyPr>
            <a:lstStyle/>
            <a:p>
              <a:r>
                <a:rPr lang="en-US" sz="2400" dirty="0">
                  <a:latin typeface="Calibri" panose="020F0502020204030204" pitchFamily="34" charset="0"/>
                  <a:ea typeface="Calibri"/>
                  <a:cs typeface="Calibri" panose="020F0502020204030204" pitchFamily="34" charset="0"/>
                </a:rPr>
                <a:t> Section 5.A - Preliminary List of State Funding Sources to Monitor</a:t>
              </a:r>
            </a:p>
          </p:txBody>
        </p:sp>
      </p:grpSp>
      <p:pic>
        <p:nvPicPr>
          <p:cNvPr id="4" name="Picture 3" descr="Logo, company name&#10;&#10;Description automatically generated">
            <a:extLst>
              <a:ext uri="{FF2B5EF4-FFF2-40B4-BE49-F238E27FC236}">
                <a16:creationId xmlns:a16="http://schemas.microsoft.com/office/drawing/2014/main" id="{63E03872-428C-9378-79AB-8F59B4BE2045}"/>
              </a:ext>
            </a:extLst>
          </p:cNvPr>
          <p:cNvPicPr>
            <a:picLocks noChangeAspect="1"/>
          </p:cNvPicPr>
          <p:nvPr/>
        </p:nvPicPr>
        <p:blipFill>
          <a:blip r:embed="rId6"/>
          <a:stretch>
            <a:fillRect/>
          </a:stretch>
        </p:blipFill>
        <p:spPr>
          <a:xfrm>
            <a:off x="1014000" y="4277094"/>
            <a:ext cx="1454928" cy="684271"/>
          </a:xfrm>
          <a:prstGeom prst="rect">
            <a:avLst/>
          </a:prstGeom>
        </p:spPr>
      </p:pic>
      <p:pic>
        <p:nvPicPr>
          <p:cNvPr id="13" name="Picture 12" descr="Logo&#10;&#10;Description automatically generated">
            <a:extLst>
              <a:ext uri="{FF2B5EF4-FFF2-40B4-BE49-F238E27FC236}">
                <a16:creationId xmlns:a16="http://schemas.microsoft.com/office/drawing/2014/main" id="{B6848856-5008-DFFA-A892-670C446A998F}"/>
              </a:ext>
            </a:extLst>
          </p:cNvPr>
          <p:cNvPicPr>
            <a:picLocks noChangeAspect="1"/>
          </p:cNvPicPr>
          <p:nvPr/>
        </p:nvPicPr>
        <p:blipFill>
          <a:blip r:embed="rId7"/>
          <a:stretch>
            <a:fillRect/>
          </a:stretch>
        </p:blipFill>
        <p:spPr>
          <a:xfrm>
            <a:off x="1272167" y="2247613"/>
            <a:ext cx="851376" cy="850667"/>
          </a:xfrm>
          <a:prstGeom prst="rect">
            <a:avLst/>
          </a:prstGeom>
        </p:spPr>
      </p:pic>
      <p:pic>
        <p:nvPicPr>
          <p:cNvPr id="5" name="Picture 4">
            <a:extLst>
              <a:ext uri="{FF2B5EF4-FFF2-40B4-BE49-F238E27FC236}">
                <a16:creationId xmlns:a16="http://schemas.microsoft.com/office/drawing/2014/main" id="{9D5B3D9B-DF57-BC0C-9306-D92E75343FA5}"/>
              </a:ext>
            </a:extLst>
          </p:cNvPr>
          <p:cNvPicPr>
            <a:picLocks noChangeAspect="1"/>
          </p:cNvPicPr>
          <p:nvPr/>
        </p:nvPicPr>
        <p:blipFill>
          <a:blip r:embed="rId8"/>
          <a:stretch>
            <a:fillRect/>
          </a:stretch>
        </p:blipFill>
        <p:spPr>
          <a:xfrm>
            <a:off x="887950" y="1473916"/>
            <a:ext cx="1707028" cy="463336"/>
          </a:xfrm>
          <a:prstGeom prst="rect">
            <a:avLst/>
          </a:prstGeom>
        </p:spPr>
      </p:pic>
      <p:pic>
        <p:nvPicPr>
          <p:cNvPr id="7" name="Picture 6">
            <a:extLst>
              <a:ext uri="{FF2B5EF4-FFF2-40B4-BE49-F238E27FC236}">
                <a16:creationId xmlns:a16="http://schemas.microsoft.com/office/drawing/2014/main" id="{DC4B94FB-DB16-6033-E9F7-8EEF858C507A}"/>
              </a:ext>
            </a:extLst>
          </p:cNvPr>
          <p:cNvPicPr>
            <a:picLocks noChangeAspect="1"/>
          </p:cNvPicPr>
          <p:nvPr/>
        </p:nvPicPr>
        <p:blipFill>
          <a:blip r:embed="rId9"/>
          <a:stretch>
            <a:fillRect/>
          </a:stretch>
        </p:blipFill>
        <p:spPr>
          <a:xfrm>
            <a:off x="796502" y="3429000"/>
            <a:ext cx="1853345" cy="310923"/>
          </a:xfrm>
          <a:prstGeom prst="rect">
            <a:avLst/>
          </a:prstGeom>
        </p:spPr>
      </p:pic>
      <p:pic>
        <p:nvPicPr>
          <p:cNvPr id="8" name="Picture 7">
            <a:extLst>
              <a:ext uri="{FF2B5EF4-FFF2-40B4-BE49-F238E27FC236}">
                <a16:creationId xmlns:a16="http://schemas.microsoft.com/office/drawing/2014/main" id="{B3062E99-0CC4-9453-1FF1-82F3CB90763F}"/>
              </a:ext>
            </a:extLst>
          </p:cNvPr>
          <p:cNvPicPr>
            <a:picLocks noChangeAspect="1"/>
          </p:cNvPicPr>
          <p:nvPr/>
        </p:nvPicPr>
        <p:blipFill>
          <a:blip r:embed="rId10"/>
          <a:stretch>
            <a:fillRect/>
          </a:stretch>
        </p:blipFill>
        <p:spPr>
          <a:xfrm>
            <a:off x="833082" y="5486773"/>
            <a:ext cx="1816765" cy="408467"/>
          </a:xfrm>
          <a:prstGeom prst="rect">
            <a:avLst/>
          </a:prstGeom>
        </p:spPr>
      </p:pic>
    </p:spTree>
    <p:extLst>
      <p:ext uri="{BB962C8B-B14F-4D97-AF65-F5344CB8AC3E}">
        <p14:creationId xmlns:p14="http://schemas.microsoft.com/office/powerpoint/2010/main" val="3366799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46" name="Google Shape;146;p4"/>
          <p:cNvSpPr txBox="1">
            <a:spLocks noGrp="1"/>
          </p:cNvSpPr>
          <p:nvPr>
            <p:ph type="sldNum" idx="12"/>
          </p:nvPr>
        </p:nvSpPr>
        <p:spPr>
          <a:xfrm>
            <a:off x="10385511" y="6498920"/>
            <a:ext cx="336378" cy="302010"/>
          </a:xfrm>
          <a:prstGeom prst="rect">
            <a:avLst/>
          </a:prstGeom>
          <a:noFill/>
          <a:ln>
            <a:noFill/>
          </a:ln>
        </p:spPr>
        <p:txBody>
          <a:bodyPr spcFirstLastPara="1" wrap="square" lIns="76188" tIns="38083" rIns="76188" bIns="38083" anchor="ctr" anchorCtr="0">
            <a:noAutofit/>
          </a:bodyPr>
          <a:lstStyle/>
          <a:p>
            <a:fld id="{00000000-1234-1234-1234-123412341234}" type="slidenum">
              <a:rPr lang="en-US"/>
              <a:pPr/>
              <a:t>14</a:t>
            </a:fld>
            <a:endParaRPr/>
          </a:p>
        </p:txBody>
      </p:sp>
      <p:graphicFrame>
        <p:nvGraphicFramePr>
          <p:cNvPr id="3" name="Table 2">
            <a:extLst>
              <a:ext uri="{FF2B5EF4-FFF2-40B4-BE49-F238E27FC236}">
                <a16:creationId xmlns:a16="http://schemas.microsoft.com/office/drawing/2014/main" id="{788B034F-C487-0DE1-14FE-C372AAA6F963}"/>
              </a:ext>
            </a:extLst>
          </p:cNvPr>
          <p:cNvGraphicFramePr>
            <a:graphicFrameLocks noGrp="1"/>
          </p:cNvGraphicFramePr>
          <p:nvPr/>
        </p:nvGraphicFramePr>
        <p:xfrm>
          <a:off x="655320" y="896246"/>
          <a:ext cx="10881360" cy="5286562"/>
        </p:xfrm>
        <a:graphic>
          <a:graphicData uri="http://schemas.openxmlformats.org/drawingml/2006/table">
            <a:tbl>
              <a:tblPr>
                <a:tableStyleId>{5C22544A-7EE6-4342-B048-85BDC9FD1C3A}</a:tableStyleId>
              </a:tblPr>
              <a:tblGrid>
                <a:gridCol w="2041980">
                  <a:extLst>
                    <a:ext uri="{9D8B030D-6E8A-4147-A177-3AD203B41FA5}">
                      <a16:colId xmlns:a16="http://schemas.microsoft.com/office/drawing/2014/main" val="3919257093"/>
                    </a:ext>
                  </a:extLst>
                </a:gridCol>
                <a:gridCol w="6815797">
                  <a:extLst>
                    <a:ext uri="{9D8B030D-6E8A-4147-A177-3AD203B41FA5}">
                      <a16:colId xmlns:a16="http://schemas.microsoft.com/office/drawing/2014/main" val="742281532"/>
                    </a:ext>
                  </a:extLst>
                </a:gridCol>
                <a:gridCol w="2023583">
                  <a:extLst>
                    <a:ext uri="{9D8B030D-6E8A-4147-A177-3AD203B41FA5}">
                      <a16:colId xmlns:a16="http://schemas.microsoft.com/office/drawing/2014/main" val="1993715420"/>
                    </a:ext>
                  </a:extLst>
                </a:gridCol>
              </a:tblGrid>
              <a:tr h="257362">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Grant Source</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48562" marB="485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Description (Why it is relevant to this RFP)</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URL</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4165120"/>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Run by California State, DGS, and </a:t>
                      </a:r>
                      <a:r>
                        <a:rPr lang="en-US" sz="1000" u="none" strike="noStrik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Fi$Cal</a:t>
                      </a: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caleprocure.ca.gov has postings of bid opportunities that can be filtered by category, such as sustainability efforts.</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https://caleprocure.ca.gov/pages/Events-BS3/event-search.aspx</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7840225"/>
                  </a:ext>
                </a:extLst>
              </a:tr>
              <a:tr h="1005840">
                <a:tc>
                  <a:txBody>
                    <a:bodyPr/>
                    <a:lstStyle/>
                    <a:p>
                      <a:pPr algn="ctr"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State Library supports libraries with state-funded and federally-funded grants, statewide subscriptions to electronic resources, and statewide initiatives with partners offering further resources.</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https://library.ca.gov/grants/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9403603"/>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Strategic Growth Council offers grants to support projects that promote sustainable and equitable community development, climate resilience, and natural resource conservation in California.</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https://sgc.ca.gov/programs/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784787"/>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Greenhouse Gas Reduction Loan Program provides grants to help finance projects that reduce greenhouse gas emissions in California, such as renewable energy and energy efficiency projects for buildings, transportation, and agriculture.</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https://calrecycle.ca.gov/funding/</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099" marR="3099"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55366"/>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FedCenter</a:t>
                      </a: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stores grants ranging from various Federal, State, and non-profit organization grant opportunities, including but are not limited to: Air, Cleanup, Climate Adaptation, Energy, Environmental Justice, Sustainability, Water, etc. </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https://www.fedcenter.gov/opportunities/grants/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8169658"/>
                  </a:ext>
                </a:extLst>
              </a:tr>
            </a:tbl>
          </a:graphicData>
        </a:graphic>
      </p:graphicFrame>
      <p:grpSp>
        <p:nvGrpSpPr>
          <p:cNvPr id="2" name="Group 1">
            <a:extLst>
              <a:ext uri="{FF2B5EF4-FFF2-40B4-BE49-F238E27FC236}">
                <a16:creationId xmlns:a16="http://schemas.microsoft.com/office/drawing/2014/main" id="{00F9E459-6C27-346C-8643-0277992D28B0}"/>
              </a:ext>
            </a:extLst>
          </p:cNvPr>
          <p:cNvGrpSpPr/>
          <p:nvPr/>
        </p:nvGrpSpPr>
        <p:grpSpPr>
          <a:xfrm>
            <a:off x="655320" y="144189"/>
            <a:ext cx="10881359" cy="441695"/>
            <a:chOff x="1471084" y="188407"/>
            <a:chExt cx="9249833" cy="725571"/>
          </a:xfrm>
        </p:grpSpPr>
        <p:cxnSp>
          <p:nvCxnSpPr>
            <p:cNvPr id="6" name="Google Shape;131;p4">
              <a:extLst>
                <a:ext uri="{FF2B5EF4-FFF2-40B4-BE49-F238E27FC236}">
                  <a16:creationId xmlns:a16="http://schemas.microsoft.com/office/drawing/2014/main" id="{207EDC58-46B4-11F2-DAF1-6B568D622668}"/>
                </a:ext>
              </a:extLst>
            </p:cNvPr>
            <p:cNvCxnSpPr/>
            <p:nvPr/>
          </p:nvCxnSpPr>
          <p:spPr>
            <a:xfrm>
              <a:off x="2322437" y="913978"/>
              <a:ext cx="7532007" cy="0"/>
            </a:xfrm>
            <a:prstGeom prst="straightConnector1">
              <a:avLst/>
            </a:prstGeom>
            <a:noFill/>
            <a:ln w="25400" cap="flat" cmpd="sng">
              <a:solidFill>
                <a:schemeClr val="dk1"/>
              </a:solidFill>
              <a:prstDash val="solid"/>
              <a:round/>
              <a:headEnd type="none" w="sm" len="sm"/>
              <a:tailEnd type="none" w="sm" len="sm"/>
            </a:ln>
          </p:spPr>
        </p:cxnSp>
        <p:cxnSp>
          <p:nvCxnSpPr>
            <p:cNvPr id="10" name="Google Shape;132;p4">
              <a:extLst>
                <a:ext uri="{FF2B5EF4-FFF2-40B4-BE49-F238E27FC236}">
                  <a16:creationId xmlns:a16="http://schemas.microsoft.com/office/drawing/2014/main" id="{2752B3DB-D31D-E44E-AA85-77F2872C7842}"/>
                </a:ext>
              </a:extLst>
            </p:cNvPr>
            <p:cNvCxnSpPr/>
            <p:nvPr/>
          </p:nvCxnSpPr>
          <p:spPr>
            <a:xfrm>
              <a:off x="1471084" y="913978"/>
              <a:ext cx="9249833" cy="0"/>
            </a:xfrm>
            <a:prstGeom prst="straightConnector1">
              <a:avLst/>
            </a:prstGeom>
            <a:noFill/>
            <a:ln w="25400" cap="flat" cmpd="sng">
              <a:solidFill>
                <a:schemeClr val="dk1"/>
              </a:solidFill>
              <a:prstDash val="solid"/>
              <a:round/>
              <a:headEnd type="none" w="sm" len="sm"/>
              <a:tailEnd type="none" w="sm" len="sm"/>
            </a:ln>
          </p:spPr>
        </p:cxnSp>
        <p:sp>
          <p:nvSpPr>
            <p:cNvPr id="11" name="Google Shape;133;p4">
              <a:extLst>
                <a:ext uri="{FF2B5EF4-FFF2-40B4-BE49-F238E27FC236}">
                  <a16:creationId xmlns:a16="http://schemas.microsoft.com/office/drawing/2014/main" id="{A3023C1F-C107-D0D9-79A7-1FA5A86FBB51}"/>
                </a:ext>
              </a:extLst>
            </p:cNvPr>
            <p:cNvSpPr txBox="1"/>
            <p:nvPr/>
          </p:nvSpPr>
          <p:spPr>
            <a:xfrm>
              <a:off x="1471084" y="188407"/>
              <a:ext cx="9249833" cy="714376"/>
            </a:xfrm>
            <a:prstGeom prst="rect">
              <a:avLst/>
            </a:prstGeom>
            <a:noFill/>
            <a:ln>
              <a:noFill/>
            </a:ln>
          </p:spPr>
          <p:txBody>
            <a:bodyPr spcFirstLastPara="1" wrap="square" lIns="76188" tIns="38083" rIns="76188" bIns="38083" anchor="ctr" anchorCtr="0">
              <a:noAutofit/>
            </a:bodyPr>
            <a:lstStyle/>
            <a:p>
              <a:r>
                <a:rPr lang="en-US" sz="2400" dirty="0">
                  <a:latin typeface="Calibri" panose="020F0502020204030204" pitchFamily="34" charset="0"/>
                  <a:ea typeface="Calibri"/>
                  <a:cs typeface="Calibri" panose="020F0502020204030204" pitchFamily="34" charset="0"/>
                </a:rPr>
                <a:t> Section 5.A - Preliminary List of Preliminary List of State Funding Sources to Monitor</a:t>
              </a:r>
            </a:p>
          </p:txBody>
        </p:sp>
      </p:grpSp>
      <p:pic>
        <p:nvPicPr>
          <p:cNvPr id="4" name="Picture 3" descr="Logo&#10;&#10;Description automatically generated">
            <a:extLst>
              <a:ext uri="{FF2B5EF4-FFF2-40B4-BE49-F238E27FC236}">
                <a16:creationId xmlns:a16="http://schemas.microsoft.com/office/drawing/2014/main" id="{98AD1590-BE4D-2FAF-4EE7-DB3FA01293F3}"/>
              </a:ext>
            </a:extLst>
          </p:cNvPr>
          <p:cNvPicPr>
            <a:picLocks noChangeAspect="1"/>
          </p:cNvPicPr>
          <p:nvPr/>
        </p:nvPicPr>
        <p:blipFill>
          <a:blip r:embed="rId5"/>
          <a:stretch>
            <a:fillRect/>
          </a:stretch>
        </p:blipFill>
        <p:spPr>
          <a:xfrm>
            <a:off x="951178" y="1267912"/>
            <a:ext cx="1411319" cy="817669"/>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27011481-B2AB-EA9E-B978-032190DA8D3D}"/>
              </a:ext>
            </a:extLst>
          </p:cNvPr>
          <p:cNvPicPr>
            <a:picLocks noChangeAspect="1"/>
          </p:cNvPicPr>
          <p:nvPr/>
        </p:nvPicPr>
        <p:blipFill>
          <a:blip r:embed="rId6"/>
          <a:stretch>
            <a:fillRect/>
          </a:stretch>
        </p:blipFill>
        <p:spPr>
          <a:xfrm>
            <a:off x="728779" y="2395942"/>
            <a:ext cx="1894014" cy="542951"/>
          </a:xfrm>
          <a:prstGeom prst="rect">
            <a:avLst/>
          </a:prstGeom>
        </p:spPr>
      </p:pic>
      <p:pic>
        <p:nvPicPr>
          <p:cNvPr id="14" name="Picture 13" descr="Logo, company name&#10;&#10;Description automatically generated">
            <a:extLst>
              <a:ext uri="{FF2B5EF4-FFF2-40B4-BE49-F238E27FC236}">
                <a16:creationId xmlns:a16="http://schemas.microsoft.com/office/drawing/2014/main" id="{252719B2-672E-2655-C5D1-58CA17EAEBBA}"/>
              </a:ext>
            </a:extLst>
          </p:cNvPr>
          <p:cNvPicPr>
            <a:picLocks noChangeAspect="1"/>
          </p:cNvPicPr>
          <p:nvPr/>
        </p:nvPicPr>
        <p:blipFill rotWithShape="1">
          <a:blip r:embed="rId7"/>
          <a:srcRect t="22092" b="23962"/>
          <a:stretch/>
        </p:blipFill>
        <p:spPr>
          <a:xfrm>
            <a:off x="990025" y="5283759"/>
            <a:ext cx="1387803" cy="748661"/>
          </a:xfrm>
          <a:prstGeom prst="rect">
            <a:avLst/>
          </a:prstGeom>
        </p:spPr>
      </p:pic>
      <p:pic>
        <p:nvPicPr>
          <p:cNvPr id="5" name="Picture 4">
            <a:extLst>
              <a:ext uri="{FF2B5EF4-FFF2-40B4-BE49-F238E27FC236}">
                <a16:creationId xmlns:a16="http://schemas.microsoft.com/office/drawing/2014/main" id="{6CBBD675-0AC8-9F28-C9AA-093242FD83FA}"/>
              </a:ext>
            </a:extLst>
          </p:cNvPr>
          <p:cNvPicPr>
            <a:picLocks noChangeAspect="1"/>
          </p:cNvPicPr>
          <p:nvPr/>
        </p:nvPicPr>
        <p:blipFill>
          <a:blip r:embed="rId8"/>
          <a:stretch>
            <a:fillRect/>
          </a:stretch>
        </p:blipFill>
        <p:spPr>
          <a:xfrm>
            <a:off x="745062" y="4399351"/>
            <a:ext cx="1877731" cy="536494"/>
          </a:xfrm>
          <a:prstGeom prst="rect">
            <a:avLst/>
          </a:prstGeom>
        </p:spPr>
      </p:pic>
      <p:pic>
        <p:nvPicPr>
          <p:cNvPr id="8" name="Picture 7">
            <a:extLst>
              <a:ext uri="{FF2B5EF4-FFF2-40B4-BE49-F238E27FC236}">
                <a16:creationId xmlns:a16="http://schemas.microsoft.com/office/drawing/2014/main" id="{BB1566D3-93D4-F469-D27F-CEA798476C61}"/>
              </a:ext>
            </a:extLst>
          </p:cNvPr>
          <p:cNvPicPr>
            <a:picLocks noChangeAspect="1"/>
          </p:cNvPicPr>
          <p:nvPr/>
        </p:nvPicPr>
        <p:blipFill>
          <a:blip r:embed="rId9"/>
          <a:stretch>
            <a:fillRect/>
          </a:stretch>
        </p:blipFill>
        <p:spPr>
          <a:xfrm>
            <a:off x="666077" y="3166007"/>
            <a:ext cx="2019418" cy="955424"/>
          </a:xfrm>
          <a:prstGeom prst="rect">
            <a:avLst/>
          </a:prstGeom>
        </p:spPr>
      </p:pic>
    </p:spTree>
    <p:extLst>
      <p:ext uri="{BB962C8B-B14F-4D97-AF65-F5344CB8AC3E}">
        <p14:creationId xmlns:p14="http://schemas.microsoft.com/office/powerpoint/2010/main" val="1942782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46" name="Google Shape;146;p4"/>
          <p:cNvSpPr txBox="1">
            <a:spLocks noGrp="1"/>
          </p:cNvSpPr>
          <p:nvPr>
            <p:ph type="sldNum" idx="12"/>
          </p:nvPr>
        </p:nvSpPr>
        <p:spPr>
          <a:xfrm>
            <a:off x="10385511" y="6498920"/>
            <a:ext cx="336378" cy="302010"/>
          </a:xfrm>
          <a:prstGeom prst="rect">
            <a:avLst/>
          </a:prstGeom>
          <a:noFill/>
          <a:ln>
            <a:noFill/>
          </a:ln>
        </p:spPr>
        <p:txBody>
          <a:bodyPr spcFirstLastPara="1" wrap="square" lIns="76188" tIns="38083" rIns="76188" bIns="38083" anchor="ctr" anchorCtr="0">
            <a:noAutofit/>
          </a:bodyPr>
          <a:lstStyle/>
          <a:p>
            <a:fld id="{00000000-1234-1234-1234-123412341234}" type="slidenum">
              <a:rPr lang="en-US"/>
              <a:pPr/>
              <a:t>15</a:t>
            </a:fld>
            <a:endParaRPr/>
          </a:p>
        </p:txBody>
      </p:sp>
      <p:graphicFrame>
        <p:nvGraphicFramePr>
          <p:cNvPr id="3" name="Table 2">
            <a:extLst>
              <a:ext uri="{FF2B5EF4-FFF2-40B4-BE49-F238E27FC236}">
                <a16:creationId xmlns:a16="http://schemas.microsoft.com/office/drawing/2014/main" id="{788B034F-C487-0DE1-14FE-C372AAA6F963}"/>
              </a:ext>
            </a:extLst>
          </p:cNvPr>
          <p:cNvGraphicFramePr>
            <a:graphicFrameLocks noGrp="1"/>
          </p:cNvGraphicFramePr>
          <p:nvPr/>
        </p:nvGraphicFramePr>
        <p:xfrm>
          <a:off x="655320" y="896246"/>
          <a:ext cx="10881360" cy="4280722"/>
        </p:xfrm>
        <a:graphic>
          <a:graphicData uri="http://schemas.openxmlformats.org/drawingml/2006/table">
            <a:tbl>
              <a:tblPr>
                <a:tableStyleId>{5C22544A-7EE6-4342-B048-85BDC9FD1C3A}</a:tableStyleId>
              </a:tblPr>
              <a:tblGrid>
                <a:gridCol w="2041980">
                  <a:extLst>
                    <a:ext uri="{9D8B030D-6E8A-4147-A177-3AD203B41FA5}">
                      <a16:colId xmlns:a16="http://schemas.microsoft.com/office/drawing/2014/main" val="3919257093"/>
                    </a:ext>
                  </a:extLst>
                </a:gridCol>
                <a:gridCol w="6815797">
                  <a:extLst>
                    <a:ext uri="{9D8B030D-6E8A-4147-A177-3AD203B41FA5}">
                      <a16:colId xmlns:a16="http://schemas.microsoft.com/office/drawing/2014/main" val="742281532"/>
                    </a:ext>
                  </a:extLst>
                </a:gridCol>
                <a:gridCol w="2023583">
                  <a:extLst>
                    <a:ext uri="{9D8B030D-6E8A-4147-A177-3AD203B41FA5}">
                      <a16:colId xmlns:a16="http://schemas.microsoft.com/office/drawing/2014/main" val="1993715420"/>
                    </a:ext>
                  </a:extLst>
                </a:gridCol>
              </a:tblGrid>
              <a:tr h="257362">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Grant Source</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48562" marB="485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Description (Why it is relevant to this RFP)</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URL</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4165120"/>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Integrated Regional Water Management (IRWM) grants are provided by the California Department of Water Resources to support collaborative efforts between regional stakeholders, such as water agencies, environmental groups, and local communities, to manage water resources in a holistic and sustainable manner, addressing issues such as water supply, water quality, and ecosystem health.</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https://water.ca.gov/programs/integrated-regional-water-management</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099" marR="3099"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7840225"/>
                  </a:ext>
                </a:extLst>
              </a:tr>
              <a:tr h="1005840">
                <a:tc>
                  <a:txBody>
                    <a:bodyPr/>
                    <a:lstStyle/>
                    <a:p>
                      <a:pPr algn="ctr"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California Office of Planning and Research provides grants to support research and planning efforts that advance sustainability, climate action, and equitable community development in California.</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https://opr.ca.gov/sch/federal-grants/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099" marR="3099"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9403603"/>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Storm Water Grant Program is a funding program provided by the California State Water Resources Control Board to support projects that improve stormwater management practices and reduce the amount of pollution and contaminants that enter California's rivers, lakes, and coastal waters through stormwater runoff. The program provides grants to local agencies, non-profit organizations, and educational institutions to implement projects such as green infrastructure, public education and outreach, and stormwater capture and reuse.</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https://www.waterboards.ca.gov/water_issues/programs/grants_loans/swgp/prop1/</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784787"/>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EPA awards more than $4 billion annually in funding for assistance agreements to state and local governments, tribes, universities non profit recipients, and other entities.</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https://calepa.ca.gov/loansgrants/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3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55366"/>
                  </a:ext>
                </a:extLst>
              </a:tr>
            </a:tbl>
          </a:graphicData>
        </a:graphic>
      </p:graphicFrame>
      <p:grpSp>
        <p:nvGrpSpPr>
          <p:cNvPr id="2" name="Group 1">
            <a:extLst>
              <a:ext uri="{FF2B5EF4-FFF2-40B4-BE49-F238E27FC236}">
                <a16:creationId xmlns:a16="http://schemas.microsoft.com/office/drawing/2014/main" id="{00F9E459-6C27-346C-8643-0277992D28B0}"/>
              </a:ext>
            </a:extLst>
          </p:cNvPr>
          <p:cNvGrpSpPr/>
          <p:nvPr/>
        </p:nvGrpSpPr>
        <p:grpSpPr>
          <a:xfrm>
            <a:off x="655320" y="144189"/>
            <a:ext cx="10881359" cy="441695"/>
            <a:chOff x="1471084" y="188407"/>
            <a:chExt cx="9249833" cy="725571"/>
          </a:xfrm>
        </p:grpSpPr>
        <p:cxnSp>
          <p:nvCxnSpPr>
            <p:cNvPr id="6" name="Google Shape;131;p4">
              <a:extLst>
                <a:ext uri="{FF2B5EF4-FFF2-40B4-BE49-F238E27FC236}">
                  <a16:creationId xmlns:a16="http://schemas.microsoft.com/office/drawing/2014/main" id="{207EDC58-46B4-11F2-DAF1-6B568D622668}"/>
                </a:ext>
              </a:extLst>
            </p:cNvPr>
            <p:cNvCxnSpPr/>
            <p:nvPr/>
          </p:nvCxnSpPr>
          <p:spPr>
            <a:xfrm>
              <a:off x="2322437" y="913978"/>
              <a:ext cx="7532007" cy="0"/>
            </a:xfrm>
            <a:prstGeom prst="straightConnector1">
              <a:avLst/>
            </a:prstGeom>
            <a:noFill/>
            <a:ln w="25400" cap="flat" cmpd="sng">
              <a:solidFill>
                <a:schemeClr val="dk1"/>
              </a:solidFill>
              <a:prstDash val="solid"/>
              <a:round/>
              <a:headEnd type="none" w="sm" len="sm"/>
              <a:tailEnd type="none" w="sm" len="sm"/>
            </a:ln>
          </p:spPr>
        </p:cxnSp>
        <p:cxnSp>
          <p:nvCxnSpPr>
            <p:cNvPr id="10" name="Google Shape;132;p4">
              <a:extLst>
                <a:ext uri="{FF2B5EF4-FFF2-40B4-BE49-F238E27FC236}">
                  <a16:creationId xmlns:a16="http://schemas.microsoft.com/office/drawing/2014/main" id="{2752B3DB-D31D-E44E-AA85-77F2872C7842}"/>
                </a:ext>
              </a:extLst>
            </p:cNvPr>
            <p:cNvCxnSpPr/>
            <p:nvPr/>
          </p:nvCxnSpPr>
          <p:spPr>
            <a:xfrm>
              <a:off x="1471084" y="913978"/>
              <a:ext cx="9249833" cy="0"/>
            </a:xfrm>
            <a:prstGeom prst="straightConnector1">
              <a:avLst/>
            </a:prstGeom>
            <a:noFill/>
            <a:ln w="25400" cap="flat" cmpd="sng">
              <a:solidFill>
                <a:schemeClr val="dk1"/>
              </a:solidFill>
              <a:prstDash val="solid"/>
              <a:round/>
              <a:headEnd type="none" w="sm" len="sm"/>
              <a:tailEnd type="none" w="sm" len="sm"/>
            </a:ln>
          </p:spPr>
        </p:cxnSp>
        <p:sp>
          <p:nvSpPr>
            <p:cNvPr id="11" name="Google Shape;133;p4">
              <a:extLst>
                <a:ext uri="{FF2B5EF4-FFF2-40B4-BE49-F238E27FC236}">
                  <a16:creationId xmlns:a16="http://schemas.microsoft.com/office/drawing/2014/main" id="{A3023C1F-C107-D0D9-79A7-1FA5A86FBB51}"/>
                </a:ext>
              </a:extLst>
            </p:cNvPr>
            <p:cNvSpPr txBox="1"/>
            <p:nvPr/>
          </p:nvSpPr>
          <p:spPr>
            <a:xfrm>
              <a:off x="1471084" y="188407"/>
              <a:ext cx="9249833" cy="714376"/>
            </a:xfrm>
            <a:prstGeom prst="rect">
              <a:avLst/>
            </a:prstGeom>
            <a:noFill/>
            <a:ln>
              <a:noFill/>
            </a:ln>
          </p:spPr>
          <p:txBody>
            <a:bodyPr spcFirstLastPara="1" wrap="square" lIns="76188" tIns="38083" rIns="76188" bIns="38083" anchor="ctr" anchorCtr="0">
              <a:noAutofit/>
            </a:bodyPr>
            <a:lstStyle/>
            <a:p>
              <a:r>
                <a:rPr lang="en-US" sz="2400" dirty="0">
                  <a:latin typeface="Calibri" panose="020F0502020204030204" pitchFamily="34" charset="0"/>
                  <a:ea typeface="Calibri"/>
                  <a:cs typeface="Calibri" panose="020F0502020204030204" pitchFamily="34" charset="0"/>
                </a:rPr>
                <a:t> Section 5.A - Preliminary List of State Funding Sources to Monitor</a:t>
              </a:r>
            </a:p>
          </p:txBody>
        </p:sp>
      </p:grpSp>
      <p:pic>
        <p:nvPicPr>
          <p:cNvPr id="5" name="Picture 4" descr="Logo, company name&#10;&#10;Description automatically generated">
            <a:extLst>
              <a:ext uri="{FF2B5EF4-FFF2-40B4-BE49-F238E27FC236}">
                <a16:creationId xmlns:a16="http://schemas.microsoft.com/office/drawing/2014/main" id="{1972A537-48C1-D690-5D28-5B11D7334BEB}"/>
              </a:ext>
            </a:extLst>
          </p:cNvPr>
          <p:cNvPicPr>
            <a:picLocks noChangeAspect="1"/>
          </p:cNvPicPr>
          <p:nvPr/>
        </p:nvPicPr>
        <p:blipFill>
          <a:blip r:embed="rId6"/>
          <a:stretch>
            <a:fillRect/>
          </a:stretch>
        </p:blipFill>
        <p:spPr>
          <a:xfrm>
            <a:off x="866225" y="3238895"/>
            <a:ext cx="1619541" cy="809771"/>
          </a:xfrm>
          <a:prstGeom prst="rect">
            <a:avLst/>
          </a:prstGeom>
        </p:spPr>
      </p:pic>
      <p:pic>
        <p:nvPicPr>
          <p:cNvPr id="4" name="Picture 3">
            <a:extLst>
              <a:ext uri="{FF2B5EF4-FFF2-40B4-BE49-F238E27FC236}">
                <a16:creationId xmlns:a16="http://schemas.microsoft.com/office/drawing/2014/main" id="{6C1F6627-ACB8-09F5-ADC3-F201A1C836A3}"/>
              </a:ext>
            </a:extLst>
          </p:cNvPr>
          <p:cNvPicPr>
            <a:picLocks noChangeAspect="1"/>
          </p:cNvPicPr>
          <p:nvPr/>
        </p:nvPicPr>
        <p:blipFill>
          <a:blip r:embed="rId7"/>
          <a:stretch>
            <a:fillRect/>
          </a:stretch>
        </p:blipFill>
        <p:spPr>
          <a:xfrm>
            <a:off x="870747" y="1223609"/>
            <a:ext cx="1619541" cy="895086"/>
          </a:xfrm>
          <a:prstGeom prst="rect">
            <a:avLst/>
          </a:prstGeom>
        </p:spPr>
      </p:pic>
      <p:pic>
        <p:nvPicPr>
          <p:cNvPr id="13" name="Picture 12">
            <a:extLst>
              <a:ext uri="{FF2B5EF4-FFF2-40B4-BE49-F238E27FC236}">
                <a16:creationId xmlns:a16="http://schemas.microsoft.com/office/drawing/2014/main" id="{AEBDD335-88A1-6EB6-F243-A084F0A277B5}"/>
              </a:ext>
            </a:extLst>
          </p:cNvPr>
          <p:cNvPicPr>
            <a:picLocks noChangeAspect="1"/>
          </p:cNvPicPr>
          <p:nvPr/>
        </p:nvPicPr>
        <p:blipFill>
          <a:blip r:embed="rId8"/>
          <a:stretch>
            <a:fillRect/>
          </a:stretch>
        </p:blipFill>
        <p:spPr>
          <a:xfrm>
            <a:off x="704461" y="2351565"/>
            <a:ext cx="1943071" cy="548045"/>
          </a:xfrm>
          <a:prstGeom prst="rect">
            <a:avLst/>
          </a:prstGeom>
        </p:spPr>
      </p:pic>
      <p:pic>
        <p:nvPicPr>
          <p:cNvPr id="14" name="Picture 13">
            <a:extLst>
              <a:ext uri="{FF2B5EF4-FFF2-40B4-BE49-F238E27FC236}">
                <a16:creationId xmlns:a16="http://schemas.microsoft.com/office/drawing/2014/main" id="{1825C7B9-52C5-DEC7-EFD5-D203A52A299B}"/>
              </a:ext>
            </a:extLst>
          </p:cNvPr>
          <p:cNvPicPr>
            <a:picLocks noChangeAspect="1"/>
          </p:cNvPicPr>
          <p:nvPr/>
        </p:nvPicPr>
        <p:blipFill>
          <a:blip r:embed="rId9"/>
          <a:stretch>
            <a:fillRect/>
          </a:stretch>
        </p:blipFill>
        <p:spPr>
          <a:xfrm>
            <a:off x="796924" y="4489079"/>
            <a:ext cx="1688738" cy="481626"/>
          </a:xfrm>
          <a:prstGeom prst="rect">
            <a:avLst/>
          </a:prstGeom>
        </p:spPr>
      </p:pic>
    </p:spTree>
    <p:extLst>
      <p:ext uri="{BB962C8B-B14F-4D97-AF65-F5344CB8AC3E}">
        <p14:creationId xmlns:p14="http://schemas.microsoft.com/office/powerpoint/2010/main" val="3802816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46" name="Google Shape;146;p4"/>
          <p:cNvSpPr txBox="1">
            <a:spLocks noGrp="1"/>
          </p:cNvSpPr>
          <p:nvPr>
            <p:ph type="sldNum" idx="12"/>
          </p:nvPr>
        </p:nvSpPr>
        <p:spPr>
          <a:xfrm>
            <a:off x="10385511" y="6498920"/>
            <a:ext cx="336378" cy="302010"/>
          </a:xfrm>
          <a:prstGeom prst="rect">
            <a:avLst/>
          </a:prstGeom>
          <a:noFill/>
          <a:ln>
            <a:noFill/>
          </a:ln>
        </p:spPr>
        <p:txBody>
          <a:bodyPr spcFirstLastPara="1" wrap="square" lIns="76188" tIns="38083" rIns="76188" bIns="38083" anchor="ctr" anchorCtr="0">
            <a:noAutofit/>
          </a:bodyPr>
          <a:lstStyle/>
          <a:p>
            <a:fld id="{00000000-1234-1234-1234-123412341234}" type="slidenum">
              <a:rPr lang="en-US"/>
              <a:pPr/>
              <a:t>16</a:t>
            </a:fld>
            <a:endParaRPr/>
          </a:p>
        </p:txBody>
      </p:sp>
      <p:graphicFrame>
        <p:nvGraphicFramePr>
          <p:cNvPr id="3" name="Table 2">
            <a:extLst>
              <a:ext uri="{FF2B5EF4-FFF2-40B4-BE49-F238E27FC236}">
                <a16:creationId xmlns:a16="http://schemas.microsoft.com/office/drawing/2014/main" id="{788B034F-C487-0DE1-14FE-C372AAA6F963}"/>
              </a:ext>
            </a:extLst>
          </p:cNvPr>
          <p:cNvGraphicFramePr>
            <a:graphicFrameLocks noGrp="1"/>
          </p:cNvGraphicFramePr>
          <p:nvPr/>
        </p:nvGraphicFramePr>
        <p:xfrm>
          <a:off x="655320" y="896246"/>
          <a:ext cx="10881360" cy="5286562"/>
        </p:xfrm>
        <a:graphic>
          <a:graphicData uri="http://schemas.openxmlformats.org/drawingml/2006/table">
            <a:tbl>
              <a:tblPr>
                <a:tableStyleId>{5C22544A-7EE6-4342-B048-85BDC9FD1C3A}</a:tableStyleId>
              </a:tblPr>
              <a:tblGrid>
                <a:gridCol w="2041980">
                  <a:extLst>
                    <a:ext uri="{9D8B030D-6E8A-4147-A177-3AD203B41FA5}">
                      <a16:colId xmlns:a16="http://schemas.microsoft.com/office/drawing/2014/main" val="3919257093"/>
                    </a:ext>
                  </a:extLst>
                </a:gridCol>
                <a:gridCol w="6815797">
                  <a:extLst>
                    <a:ext uri="{9D8B030D-6E8A-4147-A177-3AD203B41FA5}">
                      <a16:colId xmlns:a16="http://schemas.microsoft.com/office/drawing/2014/main" val="742281532"/>
                    </a:ext>
                  </a:extLst>
                </a:gridCol>
                <a:gridCol w="2023583">
                  <a:extLst>
                    <a:ext uri="{9D8B030D-6E8A-4147-A177-3AD203B41FA5}">
                      <a16:colId xmlns:a16="http://schemas.microsoft.com/office/drawing/2014/main" val="1993715420"/>
                    </a:ext>
                  </a:extLst>
                </a:gridCol>
              </a:tblGrid>
              <a:tr h="257362">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Grant Source</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48562" marB="485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Description (Why it is relevant to this RFP)</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URL</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4165120"/>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California Climate Investments puts billions of dollars of Cap-and-Trade auction proceeds to work reducing greenhouse gas emissions, strengthening the economy, improving public health and the environment, and providing meaningful benefits to the most disadvantaged communities, low-income communities, and low-income households.</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https://www.caclimateinvestments.ca.gov/</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7840225"/>
                  </a:ext>
                </a:extLst>
              </a:tr>
              <a:tr h="1005840">
                <a:tc>
                  <a:txBody>
                    <a:bodyPr/>
                    <a:lstStyle/>
                    <a:p>
                      <a:pPr algn="ctr"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CCF targets Los Angeles and aims to have nonprofit organizations be sustainable and viable.</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https://www.calfund.org/nonprofits/how-we-work/sustainability/</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9403603"/>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California ReLeaf works statewide to promote alliances among community-based groups, individuals, industry, and government agencies, encouraging each to contribute to the livability of our cities and the protection of our environment by protecting, enhancing, and growing California’s forests.</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https://californiareleaf.org/resources/public-grants/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784787"/>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FedCenter</a:t>
                      </a: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stores grants ranging from various Federal, State, and non-profit organization grant opportunities, including but are not limited to: Air, Cleanup, Climate Adaptation, Energy, Environmental Justice, Sustainability, Water, etc. </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https://www.fedcenter.gov/opportunities/grants/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55366"/>
                  </a:ext>
                </a:extLst>
              </a:tr>
              <a:tr h="100584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Instrumentl</a:t>
                      </a: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one of the most comprehensive sources of grant and funder data in the world, and has hundreds of postings a year regarding energy efficiency and environmental conservation grants.</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https://www.instrumentl.com/browse-grants/grants-for-environmental-conservation</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2699306"/>
                  </a:ext>
                </a:extLst>
              </a:tr>
            </a:tbl>
          </a:graphicData>
        </a:graphic>
      </p:graphicFrame>
      <p:grpSp>
        <p:nvGrpSpPr>
          <p:cNvPr id="2" name="Group 1">
            <a:extLst>
              <a:ext uri="{FF2B5EF4-FFF2-40B4-BE49-F238E27FC236}">
                <a16:creationId xmlns:a16="http://schemas.microsoft.com/office/drawing/2014/main" id="{00F9E459-6C27-346C-8643-0277992D28B0}"/>
              </a:ext>
            </a:extLst>
          </p:cNvPr>
          <p:cNvGrpSpPr/>
          <p:nvPr/>
        </p:nvGrpSpPr>
        <p:grpSpPr>
          <a:xfrm>
            <a:off x="655320" y="144189"/>
            <a:ext cx="10881359" cy="441695"/>
            <a:chOff x="1471084" y="188407"/>
            <a:chExt cx="9249833" cy="725571"/>
          </a:xfrm>
        </p:grpSpPr>
        <p:cxnSp>
          <p:nvCxnSpPr>
            <p:cNvPr id="6" name="Google Shape;131;p4">
              <a:extLst>
                <a:ext uri="{FF2B5EF4-FFF2-40B4-BE49-F238E27FC236}">
                  <a16:creationId xmlns:a16="http://schemas.microsoft.com/office/drawing/2014/main" id="{207EDC58-46B4-11F2-DAF1-6B568D622668}"/>
                </a:ext>
              </a:extLst>
            </p:cNvPr>
            <p:cNvCxnSpPr/>
            <p:nvPr/>
          </p:nvCxnSpPr>
          <p:spPr>
            <a:xfrm>
              <a:off x="2322437" y="913978"/>
              <a:ext cx="7532007" cy="0"/>
            </a:xfrm>
            <a:prstGeom prst="straightConnector1">
              <a:avLst/>
            </a:prstGeom>
            <a:noFill/>
            <a:ln w="25400" cap="flat" cmpd="sng">
              <a:solidFill>
                <a:schemeClr val="dk1"/>
              </a:solidFill>
              <a:prstDash val="solid"/>
              <a:round/>
              <a:headEnd type="none" w="sm" len="sm"/>
              <a:tailEnd type="none" w="sm" len="sm"/>
            </a:ln>
          </p:spPr>
        </p:cxnSp>
        <p:cxnSp>
          <p:nvCxnSpPr>
            <p:cNvPr id="10" name="Google Shape;132;p4">
              <a:extLst>
                <a:ext uri="{FF2B5EF4-FFF2-40B4-BE49-F238E27FC236}">
                  <a16:creationId xmlns:a16="http://schemas.microsoft.com/office/drawing/2014/main" id="{2752B3DB-D31D-E44E-AA85-77F2872C7842}"/>
                </a:ext>
              </a:extLst>
            </p:cNvPr>
            <p:cNvCxnSpPr/>
            <p:nvPr/>
          </p:nvCxnSpPr>
          <p:spPr>
            <a:xfrm>
              <a:off x="1471084" y="913978"/>
              <a:ext cx="9249833" cy="0"/>
            </a:xfrm>
            <a:prstGeom prst="straightConnector1">
              <a:avLst/>
            </a:prstGeom>
            <a:noFill/>
            <a:ln w="25400" cap="flat" cmpd="sng">
              <a:solidFill>
                <a:schemeClr val="dk1"/>
              </a:solidFill>
              <a:prstDash val="solid"/>
              <a:round/>
              <a:headEnd type="none" w="sm" len="sm"/>
              <a:tailEnd type="none" w="sm" len="sm"/>
            </a:ln>
          </p:spPr>
        </p:cxnSp>
        <p:sp>
          <p:nvSpPr>
            <p:cNvPr id="11" name="Google Shape;133;p4">
              <a:extLst>
                <a:ext uri="{FF2B5EF4-FFF2-40B4-BE49-F238E27FC236}">
                  <a16:creationId xmlns:a16="http://schemas.microsoft.com/office/drawing/2014/main" id="{A3023C1F-C107-D0D9-79A7-1FA5A86FBB51}"/>
                </a:ext>
              </a:extLst>
            </p:cNvPr>
            <p:cNvSpPr txBox="1"/>
            <p:nvPr/>
          </p:nvSpPr>
          <p:spPr>
            <a:xfrm>
              <a:off x="1471084" y="188407"/>
              <a:ext cx="9249833" cy="714376"/>
            </a:xfrm>
            <a:prstGeom prst="rect">
              <a:avLst/>
            </a:prstGeom>
            <a:noFill/>
            <a:ln>
              <a:noFill/>
            </a:ln>
          </p:spPr>
          <p:txBody>
            <a:bodyPr spcFirstLastPara="1" wrap="square" lIns="76188" tIns="38083" rIns="76188" bIns="38083" anchor="ctr" anchorCtr="0">
              <a:noAutofit/>
            </a:bodyPr>
            <a:lstStyle/>
            <a:p>
              <a:r>
                <a:rPr lang="en-US" sz="2400" dirty="0">
                  <a:latin typeface="Calibri" panose="020F0502020204030204" pitchFamily="34" charset="0"/>
                  <a:ea typeface="Calibri"/>
                  <a:cs typeface="Calibri" panose="020F0502020204030204" pitchFamily="34" charset="0"/>
                </a:rPr>
                <a:t> Section 5.A - Preliminary List of Private Funding Sources to Monitor</a:t>
              </a:r>
            </a:p>
          </p:txBody>
        </p:sp>
      </p:grpSp>
      <p:pic>
        <p:nvPicPr>
          <p:cNvPr id="4" name="Picture 3" descr="Logo&#10;&#10;Description automatically generated">
            <a:extLst>
              <a:ext uri="{FF2B5EF4-FFF2-40B4-BE49-F238E27FC236}">
                <a16:creationId xmlns:a16="http://schemas.microsoft.com/office/drawing/2014/main" id="{339C9437-DFE6-1999-0951-DF89B4AB6EB7}"/>
              </a:ext>
            </a:extLst>
          </p:cNvPr>
          <p:cNvPicPr>
            <a:picLocks noChangeAspect="1"/>
          </p:cNvPicPr>
          <p:nvPr/>
        </p:nvPicPr>
        <p:blipFill rotWithShape="1">
          <a:blip r:embed="rId7"/>
          <a:srcRect r="30908" b="14052"/>
          <a:stretch/>
        </p:blipFill>
        <p:spPr>
          <a:xfrm>
            <a:off x="1262585" y="1261143"/>
            <a:ext cx="867508" cy="758218"/>
          </a:xfrm>
          <a:prstGeom prst="rect">
            <a:avLst/>
          </a:prstGeom>
        </p:spPr>
      </p:pic>
      <p:pic>
        <p:nvPicPr>
          <p:cNvPr id="13" name="Picture 12" descr="Logo&#10;&#10;Description automatically generated with low confidence">
            <a:extLst>
              <a:ext uri="{FF2B5EF4-FFF2-40B4-BE49-F238E27FC236}">
                <a16:creationId xmlns:a16="http://schemas.microsoft.com/office/drawing/2014/main" id="{E295349D-D31B-CF98-1D99-47697BD1BD25}"/>
              </a:ext>
            </a:extLst>
          </p:cNvPr>
          <p:cNvPicPr>
            <a:picLocks noChangeAspect="1"/>
          </p:cNvPicPr>
          <p:nvPr/>
        </p:nvPicPr>
        <p:blipFill rotWithShape="1">
          <a:blip r:embed="rId8"/>
          <a:srcRect l="9124" t="13312" r="14658" b="22426"/>
          <a:stretch/>
        </p:blipFill>
        <p:spPr>
          <a:xfrm>
            <a:off x="872384" y="2275239"/>
            <a:ext cx="1647910" cy="662458"/>
          </a:xfrm>
          <a:prstGeom prst="rect">
            <a:avLst/>
          </a:prstGeom>
        </p:spPr>
      </p:pic>
      <p:pic>
        <p:nvPicPr>
          <p:cNvPr id="14" name="Picture 13" descr="Logo&#10;&#10;Description automatically generated with low confidence">
            <a:extLst>
              <a:ext uri="{FF2B5EF4-FFF2-40B4-BE49-F238E27FC236}">
                <a16:creationId xmlns:a16="http://schemas.microsoft.com/office/drawing/2014/main" id="{EC3132D7-FFE2-AA22-27AC-04B551E61000}"/>
              </a:ext>
            </a:extLst>
          </p:cNvPr>
          <p:cNvPicPr>
            <a:picLocks noChangeAspect="1"/>
          </p:cNvPicPr>
          <p:nvPr/>
        </p:nvPicPr>
        <p:blipFill>
          <a:blip r:embed="rId9"/>
          <a:stretch>
            <a:fillRect/>
          </a:stretch>
        </p:blipFill>
        <p:spPr>
          <a:xfrm>
            <a:off x="1045921" y="3400587"/>
            <a:ext cx="1322653" cy="638522"/>
          </a:xfrm>
          <a:prstGeom prst="rect">
            <a:avLst/>
          </a:prstGeom>
        </p:spPr>
      </p:pic>
      <p:pic>
        <p:nvPicPr>
          <p:cNvPr id="15" name="Picture 14" descr="Logo, company name&#10;&#10;Description automatically generated">
            <a:extLst>
              <a:ext uri="{FF2B5EF4-FFF2-40B4-BE49-F238E27FC236}">
                <a16:creationId xmlns:a16="http://schemas.microsoft.com/office/drawing/2014/main" id="{395DCF0E-CB72-D97E-ACB9-0446C1DADC23}"/>
              </a:ext>
            </a:extLst>
          </p:cNvPr>
          <p:cNvPicPr>
            <a:picLocks noChangeAspect="1"/>
          </p:cNvPicPr>
          <p:nvPr/>
        </p:nvPicPr>
        <p:blipFill rotWithShape="1">
          <a:blip r:embed="rId10"/>
          <a:srcRect t="22092" b="23962"/>
          <a:stretch/>
        </p:blipFill>
        <p:spPr>
          <a:xfrm>
            <a:off x="1045921" y="4262842"/>
            <a:ext cx="1322654" cy="713516"/>
          </a:xfrm>
          <a:prstGeom prst="rect">
            <a:avLst/>
          </a:prstGeom>
        </p:spPr>
      </p:pic>
      <p:pic>
        <p:nvPicPr>
          <p:cNvPr id="16" name="Picture 15">
            <a:extLst>
              <a:ext uri="{FF2B5EF4-FFF2-40B4-BE49-F238E27FC236}">
                <a16:creationId xmlns:a16="http://schemas.microsoft.com/office/drawing/2014/main" id="{B97BEA78-43D6-E08A-C60B-7336EE230FA2}"/>
              </a:ext>
            </a:extLst>
          </p:cNvPr>
          <p:cNvPicPr>
            <a:picLocks noChangeAspect="1"/>
          </p:cNvPicPr>
          <p:nvPr/>
        </p:nvPicPr>
        <p:blipFill>
          <a:blip r:embed="rId11"/>
          <a:stretch>
            <a:fillRect/>
          </a:stretch>
        </p:blipFill>
        <p:spPr>
          <a:xfrm>
            <a:off x="823802" y="5460741"/>
            <a:ext cx="1745074" cy="272232"/>
          </a:xfrm>
          <a:prstGeom prst="rect">
            <a:avLst/>
          </a:prstGeom>
        </p:spPr>
      </p:pic>
    </p:spTree>
    <p:extLst>
      <p:ext uri="{BB962C8B-B14F-4D97-AF65-F5344CB8AC3E}">
        <p14:creationId xmlns:p14="http://schemas.microsoft.com/office/powerpoint/2010/main" val="3713468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46" name="Google Shape;146;p4"/>
          <p:cNvSpPr txBox="1">
            <a:spLocks noGrp="1"/>
          </p:cNvSpPr>
          <p:nvPr>
            <p:ph type="sldNum" idx="12"/>
          </p:nvPr>
        </p:nvSpPr>
        <p:spPr>
          <a:xfrm>
            <a:off x="10385511" y="6498920"/>
            <a:ext cx="336378" cy="302010"/>
          </a:xfrm>
          <a:prstGeom prst="rect">
            <a:avLst/>
          </a:prstGeom>
          <a:noFill/>
          <a:ln>
            <a:noFill/>
          </a:ln>
        </p:spPr>
        <p:txBody>
          <a:bodyPr spcFirstLastPara="1" wrap="square" lIns="76188" tIns="38083" rIns="76188" bIns="38083" anchor="ctr" anchorCtr="0">
            <a:noAutofit/>
          </a:bodyPr>
          <a:lstStyle/>
          <a:p>
            <a:fld id="{00000000-1234-1234-1234-123412341234}" type="slidenum">
              <a:rPr lang="en-US"/>
              <a:pPr/>
              <a:t>17</a:t>
            </a:fld>
            <a:endParaRPr/>
          </a:p>
        </p:txBody>
      </p:sp>
      <p:graphicFrame>
        <p:nvGraphicFramePr>
          <p:cNvPr id="3" name="Table 2">
            <a:extLst>
              <a:ext uri="{FF2B5EF4-FFF2-40B4-BE49-F238E27FC236}">
                <a16:creationId xmlns:a16="http://schemas.microsoft.com/office/drawing/2014/main" id="{788B034F-C487-0DE1-14FE-C372AAA6F963}"/>
              </a:ext>
            </a:extLst>
          </p:cNvPr>
          <p:cNvGraphicFramePr>
            <a:graphicFrameLocks noGrp="1"/>
          </p:cNvGraphicFramePr>
          <p:nvPr/>
        </p:nvGraphicFramePr>
        <p:xfrm>
          <a:off x="655320" y="896246"/>
          <a:ext cx="10881360" cy="5469442"/>
        </p:xfrm>
        <a:graphic>
          <a:graphicData uri="http://schemas.openxmlformats.org/drawingml/2006/table">
            <a:tbl>
              <a:tblPr>
                <a:tableStyleId>{5C22544A-7EE6-4342-B048-85BDC9FD1C3A}</a:tableStyleId>
              </a:tblPr>
              <a:tblGrid>
                <a:gridCol w="2041980">
                  <a:extLst>
                    <a:ext uri="{9D8B030D-6E8A-4147-A177-3AD203B41FA5}">
                      <a16:colId xmlns:a16="http://schemas.microsoft.com/office/drawing/2014/main" val="3919257093"/>
                    </a:ext>
                  </a:extLst>
                </a:gridCol>
                <a:gridCol w="6815797">
                  <a:extLst>
                    <a:ext uri="{9D8B030D-6E8A-4147-A177-3AD203B41FA5}">
                      <a16:colId xmlns:a16="http://schemas.microsoft.com/office/drawing/2014/main" val="742281532"/>
                    </a:ext>
                  </a:extLst>
                </a:gridCol>
                <a:gridCol w="2023583">
                  <a:extLst>
                    <a:ext uri="{9D8B030D-6E8A-4147-A177-3AD203B41FA5}">
                      <a16:colId xmlns:a16="http://schemas.microsoft.com/office/drawing/2014/main" val="1993715420"/>
                    </a:ext>
                  </a:extLst>
                </a:gridCol>
              </a:tblGrid>
              <a:tr h="257362">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Grant Source</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48562" marB="485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Description (Why it is relevant to this RFP)</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URL</a:t>
                      </a:r>
                      <a:endParaRPr lang="en-US" sz="10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4165120"/>
                  </a:ext>
                </a:extLst>
              </a:tr>
              <a:tr h="86868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NEEF offers grants and awards to help organizations engage their local community to improve the environment, increase diversity, and expand their work locally. </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https://www.neefusa.org/grants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7840225"/>
                  </a:ext>
                </a:extLst>
              </a:tr>
              <a:tr h="868680">
                <a:tc>
                  <a:txBody>
                    <a:bodyPr/>
                    <a:lstStyle/>
                    <a:p>
                      <a:pPr algn="ctr"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NSI is an LA-based fund that invests in nonprofit resiliency during moments of organizational transformation. They are supported by 20 different foundations and fiscally sponsored by the California Community Foundation. </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https://www.calfund.org/nonprofits/how-we-work/sustainability/nsi/</a:t>
                      </a:r>
                      <a:endParaRPr lang="en-US" sz="1000" b="0" i="0" u="sng"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9403603"/>
                  </a:ext>
                </a:extLst>
              </a:tr>
              <a:tr h="86868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Every year, PG&amp;E Corporation Foundation requests proposals of $100,000 to fund four projects that build community resilience and capacity to withstand climate-related hazards. </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https://www.pge.com/en_US/residential/in-your-community/local-environment/resilient-communities/resilient-communities-grant-program.page</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784787"/>
                  </a:ext>
                </a:extLst>
              </a:tr>
              <a:tr h="86868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SMUD Shine awards looks for projects that support and revitalize local communities within areas that SMUD serves, primarily projects that include neighborhood revitalization, energy-efficiency, energy conservation, or clean energy solutions.</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https://www.smud.org/en/Corporate/Landing/Sustainable-Communities/Shine-awards</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55366"/>
                  </a:ext>
                </a:extLst>
              </a:tr>
              <a:tr h="86868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Society for Nonprofits funds a multitude of grants, and has raised millions of dollars towards grants focusing on funding environmental sustainability.</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https://www.snpo.org/index.php</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2699306"/>
                  </a:ext>
                </a:extLst>
              </a:tr>
              <a:tr h="868680">
                <a:tc>
                  <a:txBody>
                    <a:bodyPr/>
                    <a:lstStyle/>
                    <a:p>
                      <a:pPr algn="ctr" fontAlgn="ct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827" marR="5827" marT="5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Solutions Project has multiple Grantee Partners which aim to fund and amplify climate justice solutions created by frontline communities building an equitable and regenerative economy.</a:t>
                      </a:r>
                      <a:endParaRPr lang="en-US"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https://thesolutionsproject.org/</a:t>
                      </a:r>
                      <a:endParaRPr lang="en-US" sz="1000"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4467275"/>
                  </a:ext>
                </a:extLst>
              </a:tr>
            </a:tbl>
          </a:graphicData>
        </a:graphic>
      </p:graphicFrame>
      <p:grpSp>
        <p:nvGrpSpPr>
          <p:cNvPr id="2" name="Group 1">
            <a:extLst>
              <a:ext uri="{FF2B5EF4-FFF2-40B4-BE49-F238E27FC236}">
                <a16:creationId xmlns:a16="http://schemas.microsoft.com/office/drawing/2014/main" id="{00F9E459-6C27-346C-8643-0277992D28B0}"/>
              </a:ext>
            </a:extLst>
          </p:cNvPr>
          <p:cNvGrpSpPr/>
          <p:nvPr/>
        </p:nvGrpSpPr>
        <p:grpSpPr>
          <a:xfrm>
            <a:off x="655320" y="144189"/>
            <a:ext cx="10881359" cy="441695"/>
            <a:chOff x="1471084" y="188407"/>
            <a:chExt cx="9249833" cy="725571"/>
          </a:xfrm>
        </p:grpSpPr>
        <p:cxnSp>
          <p:nvCxnSpPr>
            <p:cNvPr id="6" name="Google Shape;131;p4">
              <a:extLst>
                <a:ext uri="{FF2B5EF4-FFF2-40B4-BE49-F238E27FC236}">
                  <a16:creationId xmlns:a16="http://schemas.microsoft.com/office/drawing/2014/main" id="{207EDC58-46B4-11F2-DAF1-6B568D622668}"/>
                </a:ext>
              </a:extLst>
            </p:cNvPr>
            <p:cNvCxnSpPr/>
            <p:nvPr/>
          </p:nvCxnSpPr>
          <p:spPr>
            <a:xfrm>
              <a:off x="2322437" y="913978"/>
              <a:ext cx="7532007" cy="0"/>
            </a:xfrm>
            <a:prstGeom prst="straightConnector1">
              <a:avLst/>
            </a:prstGeom>
            <a:noFill/>
            <a:ln w="25400" cap="flat" cmpd="sng">
              <a:solidFill>
                <a:schemeClr val="dk1"/>
              </a:solidFill>
              <a:prstDash val="solid"/>
              <a:round/>
              <a:headEnd type="none" w="sm" len="sm"/>
              <a:tailEnd type="none" w="sm" len="sm"/>
            </a:ln>
          </p:spPr>
        </p:cxnSp>
        <p:cxnSp>
          <p:nvCxnSpPr>
            <p:cNvPr id="10" name="Google Shape;132;p4">
              <a:extLst>
                <a:ext uri="{FF2B5EF4-FFF2-40B4-BE49-F238E27FC236}">
                  <a16:creationId xmlns:a16="http://schemas.microsoft.com/office/drawing/2014/main" id="{2752B3DB-D31D-E44E-AA85-77F2872C7842}"/>
                </a:ext>
              </a:extLst>
            </p:cNvPr>
            <p:cNvCxnSpPr/>
            <p:nvPr/>
          </p:nvCxnSpPr>
          <p:spPr>
            <a:xfrm>
              <a:off x="1471084" y="913978"/>
              <a:ext cx="9249833" cy="0"/>
            </a:xfrm>
            <a:prstGeom prst="straightConnector1">
              <a:avLst/>
            </a:prstGeom>
            <a:noFill/>
            <a:ln w="25400" cap="flat" cmpd="sng">
              <a:solidFill>
                <a:schemeClr val="dk1"/>
              </a:solidFill>
              <a:prstDash val="solid"/>
              <a:round/>
              <a:headEnd type="none" w="sm" len="sm"/>
              <a:tailEnd type="none" w="sm" len="sm"/>
            </a:ln>
          </p:spPr>
        </p:cxnSp>
        <p:sp>
          <p:nvSpPr>
            <p:cNvPr id="11" name="Google Shape;133;p4">
              <a:extLst>
                <a:ext uri="{FF2B5EF4-FFF2-40B4-BE49-F238E27FC236}">
                  <a16:creationId xmlns:a16="http://schemas.microsoft.com/office/drawing/2014/main" id="{A3023C1F-C107-D0D9-79A7-1FA5A86FBB51}"/>
                </a:ext>
              </a:extLst>
            </p:cNvPr>
            <p:cNvSpPr txBox="1"/>
            <p:nvPr/>
          </p:nvSpPr>
          <p:spPr>
            <a:xfrm>
              <a:off x="1471084" y="188407"/>
              <a:ext cx="9249833" cy="714376"/>
            </a:xfrm>
            <a:prstGeom prst="rect">
              <a:avLst/>
            </a:prstGeom>
            <a:noFill/>
            <a:ln>
              <a:noFill/>
            </a:ln>
          </p:spPr>
          <p:txBody>
            <a:bodyPr spcFirstLastPara="1" wrap="square" lIns="76188" tIns="38083" rIns="76188" bIns="38083" anchor="ctr" anchorCtr="0">
              <a:noAutofit/>
            </a:bodyPr>
            <a:lstStyle/>
            <a:p>
              <a:r>
                <a:rPr lang="en-US" sz="2400" dirty="0">
                  <a:latin typeface="Calibri" panose="020F0502020204030204" pitchFamily="34" charset="0"/>
                  <a:ea typeface="Calibri"/>
                  <a:cs typeface="Calibri" panose="020F0502020204030204" pitchFamily="34" charset="0"/>
                </a:rPr>
                <a:t> Preliminary List of Private Funding Sources to Monitor</a:t>
              </a:r>
            </a:p>
          </p:txBody>
        </p:sp>
      </p:grpSp>
      <p:pic>
        <p:nvPicPr>
          <p:cNvPr id="5" name="Picture 4" descr="Text, logo&#10;&#10;Description automatically generated">
            <a:extLst>
              <a:ext uri="{FF2B5EF4-FFF2-40B4-BE49-F238E27FC236}">
                <a16:creationId xmlns:a16="http://schemas.microsoft.com/office/drawing/2014/main" id="{A70C4AB4-D045-D7BE-2BA3-929AE3846F86}"/>
              </a:ext>
            </a:extLst>
          </p:cNvPr>
          <p:cNvPicPr>
            <a:picLocks noChangeAspect="1"/>
          </p:cNvPicPr>
          <p:nvPr/>
        </p:nvPicPr>
        <p:blipFill>
          <a:blip r:embed="rId8"/>
          <a:stretch>
            <a:fillRect/>
          </a:stretch>
        </p:blipFill>
        <p:spPr>
          <a:xfrm>
            <a:off x="746140" y="1327670"/>
            <a:ext cx="1847323" cy="479082"/>
          </a:xfrm>
          <a:prstGeom prst="rect">
            <a:avLst/>
          </a:prstGeom>
        </p:spPr>
      </p:pic>
      <p:pic>
        <p:nvPicPr>
          <p:cNvPr id="7" name="Picture 6" descr="Logo&#10;&#10;Description automatically generated">
            <a:extLst>
              <a:ext uri="{FF2B5EF4-FFF2-40B4-BE49-F238E27FC236}">
                <a16:creationId xmlns:a16="http://schemas.microsoft.com/office/drawing/2014/main" id="{2199B503-54A7-5A5F-A665-9C4BCBA7C590}"/>
              </a:ext>
            </a:extLst>
          </p:cNvPr>
          <p:cNvPicPr>
            <a:picLocks noChangeAspect="1"/>
          </p:cNvPicPr>
          <p:nvPr/>
        </p:nvPicPr>
        <p:blipFill>
          <a:blip r:embed="rId9"/>
          <a:stretch>
            <a:fillRect/>
          </a:stretch>
        </p:blipFill>
        <p:spPr>
          <a:xfrm>
            <a:off x="1080021" y="2979635"/>
            <a:ext cx="1179560" cy="663502"/>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5E8E9C07-F0FB-1743-3F31-905AD6DC69F5}"/>
              </a:ext>
            </a:extLst>
          </p:cNvPr>
          <p:cNvPicPr>
            <a:picLocks noChangeAspect="1"/>
          </p:cNvPicPr>
          <p:nvPr/>
        </p:nvPicPr>
        <p:blipFill>
          <a:blip r:embed="rId10"/>
          <a:stretch>
            <a:fillRect/>
          </a:stretch>
        </p:blipFill>
        <p:spPr>
          <a:xfrm>
            <a:off x="680261" y="4019492"/>
            <a:ext cx="1949527" cy="437874"/>
          </a:xfrm>
          <a:prstGeom prst="rect">
            <a:avLst/>
          </a:prstGeom>
        </p:spPr>
      </p:pic>
      <p:pic>
        <p:nvPicPr>
          <p:cNvPr id="9" name="Picture 8" descr="A black and white sign&#10;&#10;Description automatically generated with medium confidence">
            <a:extLst>
              <a:ext uri="{FF2B5EF4-FFF2-40B4-BE49-F238E27FC236}">
                <a16:creationId xmlns:a16="http://schemas.microsoft.com/office/drawing/2014/main" id="{E2A546AE-BF71-2DD7-4168-97018133A56D}"/>
              </a:ext>
            </a:extLst>
          </p:cNvPr>
          <p:cNvPicPr>
            <a:picLocks noChangeAspect="1"/>
          </p:cNvPicPr>
          <p:nvPr/>
        </p:nvPicPr>
        <p:blipFill>
          <a:blip r:embed="rId11"/>
          <a:stretch>
            <a:fillRect/>
          </a:stretch>
        </p:blipFill>
        <p:spPr>
          <a:xfrm>
            <a:off x="1172220" y="5632874"/>
            <a:ext cx="995162" cy="620379"/>
          </a:xfrm>
          <a:prstGeom prst="rect">
            <a:avLst/>
          </a:prstGeom>
        </p:spPr>
      </p:pic>
      <p:pic>
        <p:nvPicPr>
          <p:cNvPr id="12" name="Picture 11" descr="Logo&#10;&#10;Description automatically generated">
            <a:extLst>
              <a:ext uri="{FF2B5EF4-FFF2-40B4-BE49-F238E27FC236}">
                <a16:creationId xmlns:a16="http://schemas.microsoft.com/office/drawing/2014/main" id="{8A0FF434-E1A5-270B-A3B0-EB6B54DA3139}"/>
              </a:ext>
            </a:extLst>
          </p:cNvPr>
          <p:cNvPicPr>
            <a:picLocks noChangeAspect="1"/>
          </p:cNvPicPr>
          <p:nvPr/>
        </p:nvPicPr>
        <p:blipFill>
          <a:blip r:embed="rId12"/>
          <a:stretch>
            <a:fillRect/>
          </a:stretch>
        </p:blipFill>
        <p:spPr>
          <a:xfrm>
            <a:off x="989780" y="4832997"/>
            <a:ext cx="1330491" cy="410711"/>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B97B76D1-F5CA-80A7-CA2E-06C9DBC85E8E}"/>
              </a:ext>
            </a:extLst>
          </p:cNvPr>
          <p:cNvPicPr>
            <a:picLocks noChangeAspect="1"/>
          </p:cNvPicPr>
          <p:nvPr/>
        </p:nvPicPr>
        <p:blipFill>
          <a:blip r:embed="rId13"/>
          <a:stretch>
            <a:fillRect/>
          </a:stretch>
        </p:blipFill>
        <p:spPr>
          <a:xfrm>
            <a:off x="781900" y="2245137"/>
            <a:ext cx="1775802" cy="451401"/>
          </a:xfrm>
          <a:prstGeom prst="rect">
            <a:avLst/>
          </a:prstGeom>
        </p:spPr>
      </p:pic>
    </p:spTree>
    <p:extLst>
      <p:ext uri="{BB962C8B-B14F-4D97-AF65-F5344CB8AC3E}">
        <p14:creationId xmlns:p14="http://schemas.microsoft.com/office/powerpoint/2010/main" val="180186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97FF7F6-5C8A-49F9-B246-47C350E3C5C7}"/>
              </a:ext>
            </a:extLst>
          </p:cNvPr>
          <p:cNvSpPr txBox="1">
            <a:spLocks/>
          </p:cNvSpPr>
          <p:nvPr/>
        </p:nvSpPr>
        <p:spPr>
          <a:xfrm>
            <a:off x="11239500" y="63501"/>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2</a:t>
            </a:fld>
            <a:endParaRPr lang="en-US" dirty="0">
              <a:solidFill>
                <a:prstClr val="black">
                  <a:tint val="75000"/>
                </a:prstClr>
              </a:solidFill>
              <a:latin typeface="Arial" pitchFamily="34" charset="0"/>
              <a:cs typeface="Arial" pitchFamily="34" charset="0"/>
            </a:endParaRPr>
          </a:p>
        </p:txBody>
      </p:sp>
      <p:cxnSp>
        <p:nvCxnSpPr>
          <p:cNvPr id="11" name="Straight Connector 10">
            <a:extLst>
              <a:ext uri="{FF2B5EF4-FFF2-40B4-BE49-F238E27FC236}">
                <a16:creationId xmlns:a16="http://schemas.microsoft.com/office/drawing/2014/main" id="{6939E597-A07D-4914-B919-5EE894D1B3D7}"/>
              </a:ext>
            </a:extLst>
          </p:cNvPr>
          <p:cNvCxnSpPr>
            <a:cxnSpLocks/>
          </p:cNvCxnSpPr>
          <p:nvPr/>
        </p:nvCxnSpPr>
        <p:spPr>
          <a:xfrm>
            <a:off x="762000" y="857251"/>
            <a:ext cx="1066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6490EC0-AF7D-4FF0-B30A-ECBFDA3A20A2}"/>
              </a:ext>
            </a:extLst>
          </p:cNvPr>
          <p:cNvSpPr txBox="1">
            <a:spLocks noChangeArrowheads="1"/>
          </p:cNvSpPr>
          <p:nvPr/>
        </p:nvSpPr>
        <p:spPr bwMode="auto">
          <a:xfrm>
            <a:off x="761999" y="1"/>
            <a:ext cx="10667999" cy="857251"/>
          </a:xfrm>
          <a:prstGeom prst="rect">
            <a:avLst/>
          </a:prstGeom>
          <a:noFill/>
          <a:ln w="9525">
            <a:noFill/>
            <a:miter lim="800000"/>
            <a:headEnd/>
            <a:tailEnd/>
          </a:ln>
        </p:spPr>
        <p:txBody>
          <a:bodyPr anchor="ctr" anchorCtr="0"/>
          <a:lstStyle/>
          <a:p>
            <a:r>
              <a:rPr lang="en-US" dirty="0">
                <a:latin typeface="Arial" panose="020B0604020202020204" pitchFamily="34" charset="0"/>
                <a:cs typeface="Arial" pitchFamily="34" charset="0"/>
              </a:rPr>
              <a:t>Agenda</a:t>
            </a:r>
          </a:p>
        </p:txBody>
      </p:sp>
      <p:sp>
        <p:nvSpPr>
          <p:cNvPr id="14" name="TextBox 13">
            <a:extLst>
              <a:ext uri="{FF2B5EF4-FFF2-40B4-BE49-F238E27FC236}">
                <a16:creationId xmlns:a16="http://schemas.microsoft.com/office/drawing/2014/main" id="{3F3E9ACA-23D0-BEB7-2C84-B49CDF7ADF10}"/>
              </a:ext>
            </a:extLst>
          </p:cNvPr>
          <p:cNvSpPr txBox="1"/>
          <p:nvPr/>
        </p:nvSpPr>
        <p:spPr>
          <a:xfrm>
            <a:off x="761999" y="1145406"/>
            <a:ext cx="10740190" cy="1785104"/>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Introductions</a:t>
            </a:r>
          </a:p>
          <a:p>
            <a:pPr marL="285750"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About Andrew Chang &amp; Company</a:t>
            </a:r>
          </a:p>
          <a:p>
            <a:pPr marL="285750"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Overview of services and approach</a:t>
            </a:r>
          </a:p>
          <a:p>
            <a:pPr marL="285750"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Organization chart</a:t>
            </a:r>
          </a:p>
          <a:p>
            <a:pPr marL="285750"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Resources and budget</a:t>
            </a:r>
          </a:p>
        </p:txBody>
      </p:sp>
    </p:spTree>
    <p:extLst>
      <p:ext uri="{BB962C8B-B14F-4D97-AF65-F5344CB8AC3E}">
        <p14:creationId xmlns:p14="http://schemas.microsoft.com/office/powerpoint/2010/main" val="406325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97FF7F6-5C8A-49F9-B246-47C350E3C5C7}"/>
              </a:ext>
            </a:extLst>
          </p:cNvPr>
          <p:cNvSpPr txBox="1">
            <a:spLocks/>
          </p:cNvSpPr>
          <p:nvPr/>
        </p:nvSpPr>
        <p:spPr>
          <a:xfrm>
            <a:off x="11239500" y="63501"/>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3</a:t>
            </a:fld>
            <a:endParaRPr lang="en-US" dirty="0">
              <a:solidFill>
                <a:prstClr val="black">
                  <a:tint val="75000"/>
                </a:prstClr>
              </a:solidFill>
              <a:latin typeface="Arial" pitchFamily="34" charset="0"/>
              <a:cs typeface="Arial" pitchFamily="34" charset="0"/>
            </a:endParaRPr>
          </a:p>
        </p:txBody>
      </p:sp>
      <p:cxnSp>
        <p:nvCxnSpPr>
          <p:cNvPr id="11" name="Straight Connector 10">
            <a:extLst>
              <a:ext uri="{FF2B5EF4-FFF2-40B4-BE49-F238E27FC236}">
                <a16:creationId xmlns:a16="http://schemas.microsoft.com/office/drawing/2014/main" id="{6939E597-A07D-4914-B919-5EE894D1B3D7}"/>
              </a:ext>
            </a:extLst>
          </p:cNvPr>
          <p:cNvCxnSpPr>
            <a:cxnSpLocks/>
          </p:cNvCxnSpPr>
          <p:nvPr/>
        </p:nvCxnSpPr>
        <p:spPr>
          <a:xfrm>
            <a:off x="762000" y="857251"/>
            <a:ext cx="1066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6490EC0-AF7D-4FF0-B30A-ECBFDA3A20A2}"/>
              </a:ext>
            </a:extLst>
          </p:cNvPr>
          <p:cNvSpPr txBox="1">
            <a:spLocks noChangeArrowheads="1"/>
          </p:cNvSpPr>
          <p:nvPr/>
        </p:nvSpPr>
        <p:spPr bwMode="auto">
          <a:xfrm>
            <a:off x="761999" y="1"/>
            <a:ext cx="10667999" cy="857251"/>
          </a:xfrm>
          <a:prstGeom prst="rect">
            <a:avLst/>
          </a:prstGeom>
          <a:noFill/>
          <a:ln w="9525">
            <a:noFill/>
            <a:miter lim="800000"/>
            <a:headEnd/>
            <a:tailEnd/>
          </a:ln>
        </p:spPr>
        <p:txBody>
          <a:bodyPr anchor="ctr" anchorCtr="0"/>
          <a:lstStyle/>
          <a:p>
            <a:r>
              <a:rPr lang="en-US" dirty="0">
                <a:latin typeface="Arial" panose="020B0604020202020204" pitchFamily="34" charset="0"/>
                <a:cs typeface="Arial" pitchFamily="34" charset="0"/>
              </a:rPr>
              <a:t>Andrew Chang &amp; Company provides end-to-end consulting services across multiples industries and policy areas</a:t>
            </a:r>
          </a:p>
        </p:txBody>
      </p:sp>
      <p:sp>
        <p:nvSpPr>
          <p:cNvPr id="2" name="Isosceles Triangle 1">
            <a:extLst>
              <a:ext uri="{FF2B5EF4-FFF2-40B4-BE49-F238E27FC236}">
                <a16:creationId xmlns:a16="http://schemas.microsoft.com/office/drawing/2014/main" id="{566CEC5F-A487-0C4D-0EC8-AB3B9261EC80}"/>
              </a:ext>
            </a:extLst>
          </p:cNvPr>
          <p:cNvSpPr/>
          <p:nvPr/>
        </p:nvSpPr>
        <p:spPr>
          <a:xfrm rot="5400000">
            <a:off x="5108978" y="3666115"/>
            <a:ext cx="5143537" cy="142875"/>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id="{31EF1952-CB0A-E733-FA81-5BCF94EA8DBE}"/>
              </a:ext>
            </a:extLst>
          </p:cNvPr>
          <p:cNvSpPr/>
          <p:nvPr/>
        </p:nvSpPr>
        <p:spPr>
          <a:xfrm>
            <a:off x="7810512" y="1428736"/>
            <a:ext cx="3618024" cy="492922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7475" indent="-117475">
              <a:spcAft>
                <a:spcPts val="600"/>
              </a:spcAft>
              <a:buFont typeface="Wingdings" pitchFamily="2" charset="2"/>
              <a:buChar char="§"/>
            </a:pPr>
            <a:r>
              <a:rPr lang="en-US" sz="1000" dirty="0">
                <a:solidFill>
                  <a:schemeClr val="tx1"/>
                </a:solidFill>
                <a:latin typeface="Arial" pitchFamily="34" charset="0"/>
                <a:cs typeface="Arial" pitchFamily="34" charset="0"/>
              </a:rPr>
              <a:t>20 years of professional experience in both the public and private sectors working with both high-level executives and operations staff on sensitive issues under tight deadlines. A diverse set of clients including government agencies. non-profit organizations and  Fortune 1000 companies</a:t>
            </a:r>
          </a:p>
          <a:p>
            <a:pPr marL="117475" indent="-117475">
              <a:spcAft>
                <a:spcPts val="600"/>
              </a:spcAft>
              <a:buFont typeface="Wingdings" pitchFamily="2" charset="2"/>
              <a:buChar char="§"/>
            </a:pPr>
            <a:r>
              <a:rPr lang="en-US" sz="1000" dirty="0">
                <a:solidFill>
                  <a:schemeClr val="tx1"/>
                </a:solidFill>
                <a:latin typeface="Arial" pitchFamily="34" charset="0"/>
                <a:cs typeface="Arial" pitchFamily="34" charset="0"/>
              </a:rPr>
              <a:t>Hands-on consulting experience:</a:t>
            </a:r>
          </a:p>
          <a:p>
            <a:pPr marL="117475" indent="-117475"/>
            <a:r>
              <a:rPr lang="en-US" sz="1000" dirty="0">
                <a:solidFill>
                  <a:schemeClr val="tx1"/>
                </a:solidFill>
                <a:latin typeface="Arial" pitchFamily="34" charset="0"/>
                <a:cs typeface="Arial" pitchFamily="34" charset="0"/>
              </a:rPr>
              <a:t>	Public Policy &amp; Business Strategy:</a:t>
            </a:r>
          </a:p>
          <a:p>
            <a:pPr marL="231775" lvl="1" indent="-114300">
              <a:buFont typeface="Arial" pitchFamily="34" charset="0"/>
              <a:buChar char="–"/>
            </a:pPr>
            <a:r>
              <a:rPr lang="en-US" sz="1000" dirty="0">
                <a:solidFill>
                  <a:schemeClr val="tx1"/>
                </a:solidFill>
                <a:latin typeface="Arial" pitchFamily="34" charset="0"/>
                <a:cs typeface="Arial" pitchFamily="34" charset="0"/>
              </a:rPr>
              <a:t>Competitor intelligence</a:t>
            </a:r>
          </a:p>
          <a:p>
            <a:pPr marL="231775" lvl="1" indent="-114300">
              <a:buFont typeface="Arial" pitchFamily="34" charset="0"/>
              <a:buChar char="–"/>
            </a:pPr>
            <a:r>
              <a:rPr lang="en-US" sz="1000" dirty="0">
                <a:solidFill>
                  <a:schemeClr val="tx1"/>
                </a:solidFill>
                <a:latin typeface="Arial" pitchFamily="34" charset="0"/>
                <a:cs typeface="Arial" pitchFamily="34" charset="0"/>
              </a:rPr>
              <a:t>Policy development &amp; implementation</a:t>
            </a:r>
          </a:p>
          <a:p>
            <a:pPr marL="231775" lvl="1" indent="-114300">
              <a:spcAft>
                <a:spcPts val="600"/>
              </a:spcAft>
              <a:buFont typeface="Arial" pitchFamily="34" charset="0"/>
              <a:buChar char="–"/>
            </a:pPr>
            <a:r>
              <a:rPr lang="en-US" sz="1000" dirty="0">
                <a:solidFill>
                  <a:schemeClr val="tx1"/>
                </a:solidFill>
                <a:latin typeface="Arial" pitchFamily="34" charset="0"/>
                <a:cs typeface="Arial" pitchFamily="34" charset="0"/>
              </a:rPr>
              <a:t>Business strategy development</a:t>
            </a:r>
          </a:p>
          <a:p>
            <a:pPr marL="231775" lvl="1" indent="-114300"/>
            <a:r>
              <a:rPr lang="en-US" sz="1000" dirty="0">
                <a:solidFill>
                  <a:schemeClr val="tx1"/>
                </a:solidFill>
                <a:latin typeface="Arial" pitchFamily="34" charset="0"/>
                <a:cs typeface="Arial" pitchFamily="34" charset="0"/>
              </a:rPr>
              <a:t>Economic &amp; Financial Analysis</a:t>
            </a:r>
          </a:p>
          <a:p>
            <a:pPr marL="231775" lvl="1" indent="-114300">
              <a:buFont typeface="Arial" pitchFamily="34" charset="0"/>
              <a:buChar char="–"/>
            </a:pPr>
            <a:r>
              <a:rPr lang="en-US" sz="1000" dirty="0">
                <a:solidFill>
                  <a:schemeClr val="tx1"/>
                </a:solidFill>
                <a:latin typeface="Arial" pitchFamily="34" charset="0"/>
                <a:cs typeface="Arial" pitchFamily="34" charset="0"/>
              </a:rPr>
              <a:t>Economic and market assessments</a:t>
            </a:r>
          </a:p>
          <a:p>
            <a:pPr marL="231775" lvl="1" indent="-114300">
              <a:spcAft>
                <a:spcPts val="600"/>
              </a:spcAft>
              <a:buFont typeface="Arial" pitchFamily="34" charset="0"/>
              <a:buChar char="–"/>
            </a:pPr>
            <a:r>
              <a:rPr lang="en-US" sz="1000" dirty="0">
                <a:solidFill>
                  <a:schemeClr val="tx1"/>
                </a:solidFill>
                <a:latin typeface="Arial" pitchFamily="34" charset="0"/>
                <a:cs typeface="Arial" pitchFamily="34" charset="0"/>
              </a:rPr>
              <a:t>Public finance analysis &amp; strategies</a:t>
            </a:r>
          </a:p>
          <a:p>
            <a:pPr marL="231775" lvl="1" indent="-114300"/>
            <a:r>
              <a:rPr lang="en-US" sz="1000" dirty="0">
                <a:solidFill>
                  <a:schemeClr val="tx1"/>
                </a:solidFill>
                <a:latin typeface="Arial" pitchFamily="34" charset="0"/>
                <a:cs typeface="Arial" pitchFamily="34" charset="0"/>
              </a:rPr>
              <a:t>Management and operations:</a:t>
            </a:r>
          </a:p>
          <a:p>
            <a:pPr marL="231775" lvl="1" indent="-114300">
              <a:buFont typeface="Arial" pitchFamily="34" charset="0"/>
              <a:buChar char="–"/>
            </a:pPr>
            <a:r>
              <a:rPr lang="en-US" sz="1000" dirty="0">
                <a:solidFill>
                  <a:schemeClr val="tx1"/>
                </a:solidFill>
                <a:latin typeface="Arial" pitchFamily="34" charset="0"/>
                <a:cs typeface="Arial" pitchFamily="34" charset="0"/>
              </a:rPr>
              <a:t>Supply chain re-engineering</a:t>
            </a:r>
          </a:p>
          <a:p>
            <a:pPr marL="231775" lvl="1" indent="-114300">
              <a:buFont typeface="Arial" pitchFamily="34" charset="0"/>
              <a:buChar char="–"/>
            </a:pPr>
            <a:r>
              <a:rPr lang="en-US" sz="1000" dirty="0">
                <a:solidFill>
                  <a:schemeClr val="tx1"/>
                </a:solidFill>
                <a:latin typeface="Arial" pitchFamily="34" charset="0"/>
                <a:cs typeface="Arial" pitchFamily="34" charset="0"/>
              </a:rPr>
              <a:t>Resource assessments</a:t>
            </a:r>
          </a:p>
          <a:p>
            <a:pPr marL="231775" lvl="1" indent="-114300">
              <a:buFont typeface="Arial" pitchFamily="34" charset="0"/>
              <a:buChar char="–"/>
            </a:pPr>
            <a:r>
              <a:rPr lang="en-US" sz="1000" dirty="0">
                <a:solidFill>
                  <a:schemeClr val="tx1"/>
                </a:solidFill>
                <a:latin typeface="Arial" pitchFamily="34" charset="0"/>
                <a:cs typeface="Arial" pitchFamily="34" charset="0"/>
              </a:rPr>
              <a:t>Business process re-engineering</a:t>
            </a:r>
          </a:p>
          <a:p>
            <a:pPr marL="231775" lvl="1" indent="-114300">
              <a:buFont typeface="Arial" pitchFamily="34" charset="0"/>
              <a:buChar char="–"/>
            </a:pPr>
            <a:r>
              <a:rPr lang="en-US" sz="1000" dirty="0">
                <a:solidFill>
                  <a:schemeClr val="tx1"/>
                </a:solidFill>
                <a:latin typeface="Arial" pitchFamily="34" charset="0"/>
                <a:cs typeface="Arial" pitchFamily="34" charset="0"/>
              </a:rPr>
              <a:t>Performance benchmarking</a:t>
            </a:r>
          </a:p>
          <a:p>
            <a:pPr marL="231775" lvl="1" indent="-114300">
              <a:spcAft>
                <a:spcPts val="600"/>
              </a:spcAft>
              <a:buFont typeface="Arial" pitchFamily="34" charset="0"/>
              <a:buChar char="–"/>
            </a:pPr>
            <a:r>
              <a:rPr lang="en-US" sz="1000" dirty="0">
                <a:solidFill>
                  <a:schemeClr val="tx1"/>
                </a:solidFill>
                <a:latin typeface="Arial" pitchFamily="34" charset="0"/>
                <a:cs typeface="Arial" pitchFamily="34" charset="0"/>
              </a:rPr>
              <a:t>Change management</a:t>
            </a:r>
          </a:p>
          <a:p>
            <a:pPr marL="231775" indent="-114300"/>
            <a:r>
              <a:rPr lang="en-US" sz="1000" dirty="0">
                <a:solidFill>
                  <a:schemeClr val="tx1"/>
                </a:solidFill>
                <a:latin typeface="Arial" pitchFamily="34" charset="0"/>
                <a:cs typeface="Arial" pitchFamily="34" charset="0"/>
              </a:rPr>
              <a:t>Information technology:</a:t>
            </a:r>
          </a:p>
          <a:p>
            <a:pPr marL="231775" indent="-114300">
              <a:buFont typeface="Arial" pitchFamily="34" charset="0"/>
              <a:buChar char="–"/>
            </a:pPr>
            <a:r>
              <a:rPr lang="en-US" sz="1000" dirty="0">
                <a:solidFill>
                  <a:schemeClr val="tx1"/>
                </a:solidFill>
                <a:latin typeface="Arial" pitchFamily="34" charset="0"/>
                <a:cs typeface="Arial" pitchFamily="34" charset="0"/>
              </a:rPr>
              <a:t>Systems process mapping</a:t>
            </a:r>
          </a:p>
          <a:p>
            <a:pPr marL="231775" indent="-114300">
              <a:buFont typeface="Arial" pitchFamily="34" charset="0"/>
              <a:buChar char="–"/>
            </a:pPr>
            <a:r>
              <a:rPr lang="en-US" sz="1000" dirty="0">
                <a:solidFill>
                  <a:schemeClr val="tx1"/>
                </a:solidFill>
                <a:latin typeface="Arial" pitchFamily="34" charset="0"/>
                <a:cs typeface="Arial" pitchFamily="34" charset="0"/>
              </a:rPr>
              <a:t>Requirements development</a:t>
            </a:r>
          </a:p>
          <a:p>
            <a:pPr marL="231775" indent="-114300">
              <a:buFont typeface="Arial" pitchFamily="34" charset="0"/>
              <a:buChar char="–"/>
            </a:pPr>
            <a:r>
              <a:rPr lang="en-US" sz="1000" dirty="0">
                <a:solidFill>
                  <a:schemeClr val="tx1"/>
                </a:solidFill>
                <a:latin typeface="Arial" pitchFamily="34" charset="0"/>
                <a:cs typeface="Arial" pitchFamily="34" charset="0"/>
              </a:rPr>
              <a:t>Project management</a:t>
            </a:r>
            <a:endParaRPr lang="en-US" sz="1100" dirty="0">
              <a:solidFill>
                <a:schemeClr val="tx1"/>
              </a:solidFill>
              <a:latin typeface="Arial" pitchFamily="34" charset="0"/>
              <a:cs typeface="Arial" pitchFamily="34" charset="0"/>
            </a:endParaRPr>
          </a:p>
          <a:p>
            <a:pPr marL="117475" indent="-117475">
              <a:buFont typeface="Wingdings" pitchFamily="2" charset="2"/>
              <a:buChar char="§"/>
            </a:pPr>
            <a:endParaRPr lang="en-US" sz="1200" dirty="0">
              <a:solidFill>
                <a:schemeClr val="tx1"/>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05949C94-849A-FEF0-BDCD-202A904D141F}"/>
              </a:ext>
            </a:extLst>
          </p:cNvPr>
          <p:cNvSpPr/>
          <p:nvPr/>
        </p:nvSpPr>
        <p:spPr>
          <a:xfrm>
            <a:off x="7810512" y="1071546"/>
            <a:ext cx="3618024" cy="357190"/>
          </a:xfrm>
          <a:prstGeom prst="rect">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itchFamily="34" charset="0"/>
                <a:cs typeface="Arial" pitchFamily="34" charset="0"/>
              </a:rPr>
              <a:t>Key Observations</a:t>
            </a:r>
          </a:p>
        </p:txBody>
      </p:sp>
      <p:sp>
        <p:nvSpPr>
          <p:cNvPr id="5" name="Rectangle 4">
            <a:extLst>
              <a:ext uri="{FF2B5EF4-FFF2-40B4-BE49-F238E27FC236}">
                <a16:creationId xmlns:a16="http://schemas.microsoft.com/office/drawing/2014/main" id="{0AF1CDC6-DC56-6781-ACB5-92A848FA890F}"/>
              </a:ext>
            </a:extLst>
          </p:cNvPr>
          <p:cNvSpPr/>
          <p:nvPr/>
        </p:nvSpPr>
        <p:spPr>
          <a:xfrm>
            <a:off x="763464" y="1441436"/>
            <a:ext cx="6705972" cy="492922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1CBCA34-B2F3-24DD-6A5A-492E17B31F31}"/>
              </a:ext>
            </a:extLst>
          </p:cNvPr>
          <p:cNvSpPr/>
          <p:nvPr/>
        </p:nvSpPr>
        <p:spPr>
          <a:xfrm>
            <a:off x="763464" y="1093428"/>
            <a:ext cx="6705972" cy="357190"/>
          </a:xfrm>
          <a:prstGeom prst="rect">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itchFamily="34" charset="0"/>
                <a:cs typeface="Arial" pitchFamily="34" charset="0"/>
              </a:rPr>
              <a:t>Andrew Chang &amp; Company, Inc. Experience Matrix</a:t>
            </a:r>
          </a:p>
        </p:txBody>
      </p:sp>
      <p:grpSp>
        <p:nvGrpSpPr>
          <p:cNvPr id="7" name="Group 6">
            <a:extLst>
              <a:ext uri="{FF2B5EF4-FFF2-40B4-BE49-F238E27FC236}">
                <a16:creationId xmlns:a16="http://schemas.microsoft.com/office/drawing/2014/main" id="{24D304F7-E272-D98C-CFAE-1D6FA2917B35}"/>
              </a:ext>
            </a:extLst>
          </p:cNvPr>
          <p:cNvGrpSpPr/>
          <p:nvPr/>
        </p:nvGrpSpPr>
        <p:grpSpPr>
          <a:xfrm>
            <a:off x="1389936" y="1735664"/>
            <a:ext cx="5660701" cy="4285624"/>
            <a:chOff x="1704975" y="1008689"/>
            <a:chExt cx="5660701" cy="4285624"/>
          </a:xfrm>
        </p:grpSpPr>
        <p:cxnSp>
          <p:nvCxnSpPr>
            <p:cNvPr id="8" name="Straight Connector 7">
              <a:extLst>
                <a:ext uri="{FF2B5EF4-FFF2-40B4-BE49-F238E27FC236}">
                  <a16:creationId xmlns:a16="http://schemas.microsoft.com/office/drawing/2014/main" id="{89BE4837-0D17-D997-C0E2-73DA39ED83AD}"/>
                </a:ext>
              </a:extLst>
            </p:cNvPr>
            <p:cNvCxnSpPr/>
            <p:nvPr/>
          </p:nvCxnSpPr>
          <p:spPr>
            <a:xfrm>
              <a:off x="2938431" y="2107092"/>
              <a:ext cx="42862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0A131EE-6841-75C6-1F26-A14AB740BA5F}"/>
                </a:ext>
              </a:extLst>
            </p:cNvPr>
            <p:cNvCxnSpPr/>
            <p:nvPr/>
          </p:nvCxnSpPr>
          <p:spPr>
            <a:xfrm>
              <a:off x="2938430" y="3914778"/>
              <a:ext cx="42862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25">
              <a:extLst>
                <a:ext uri="{FF2B5EF4-FFF2-40B4-BE49-F238E27FC236}">
                  <a16:creationId xmlns:a16="http://schemas.microsoft.com/office/drawing/2014/main" id="{AF1B8942-93FE-4CBF-5B6B-38F712F81E60}"/>
                </a:ext>
              </a:extLst>
            </p:cNvPr>
            <p:cNvSpPr txBox="1"/>
            <p:nvPr/>
          </p:nvSpPr>
          <p:spPr>
            <a:xfrm>
              <a:off x="5609999" y="1330961"/>
              <a:ext cx="1228221" cy="430887"/>
            </a:xfrm>
            <a:prstGeom prst="rect">
              <a:avLst/>
            </a:prstGeom>
            <a:noFill/>
          </p:spPr>
          <p:txBody>
            <a:bodyPr wrap="none" rtlCol="0">
              <a:spAutoFit/>
            </a:bodyPr>
            <a:lstStyle/>
            <a:p>
              <a:pPr algn="ctr" fontAlgn="base"/>
              <a:r>
                <a:rPr lang="en-US" sz="1100" dirty="0">
                  <a:solidFill>
                    <a:srgbClr val="000000"/>
                  </a:solidFill>
                  <a:latin typeface="Calibri" pitchFamily="34" charset="0"/>
                  <a:ea typeface="MS PGothic"/>
                  <a:cs typeface="Calibri" pitchFamily="34" charset="0"/>
                </a:rPr>
                <a:t>Energy &amp;</a:t>
              </a:r>
              <a:endParaRPr lang="en-US" sz="1100" dirty="0">
                <a:latin typeface="Calibri" pitchFamily="34" charset="0"/>
                <a:ea typeface="Times New Roman"/>
                <a:cs typeface="Calibri" pitchFamily="34" charset="0"/>
              </a:endParaRPr>
            </a:p>
            <a:p>
              <a:pPr algn="ctr" fontAlgn="base"/>
              <a:r>
                <a:rPr lang="en-US" sz="1100" dirty="0">
                  <a:solidFill>
                    <a:srgbClr val="000000"/>
                  </a:solidFill>
                  <a:latin typeface="Calibri" pitchFamily="34" charset="0"/>
                  <a:ea typeface="MS PGothic"/>
                  <a:cs typeface="Calibri" pitchFamily="34" charset="0"/>
                </a:rPr>
                <a:t>Natural Resources</a:t>
              </a:r>
              <a:endParaRPr lang="en-US" sz="1100" dirty="0">
                <a:latin typeface="Calibri" pitchFamily="34" charset="0"/>
                <a:ea typeface="Times New Roman"/>
                <a:cs typeface="Calibri" pitchFamily="34" charset="0"/>
              </a:endParaRPr>
            </a:p>
          </p:txBody>
        </p:sp>
        <p:sp>
          <p:nvSpPr>
            <p:cNvPr id="21" name="TextBox 26">
              <a:extLst>
                <a:ext uri="{FF2B5EF4-FFF2-40B4-BE49-F238E27FC236}">
                  <a16:creationId xmlns:a16="http://schemas.microsoft.com/office/drawing/2014/main" id="{1D22D7EA-1097-C46C-8F3B-0FB4CA289D3F}"/>
                </a:ext>
              </a:extLst>
            </p:cNvPr>
            <p:cNvSpPr txBox="1"/>
            <p:nvPr/>
          </p:nvSpPr>
          <p:spPr>
            <a:xfrm>
              <a:off x="2677033" y="1333440"/>
              <a:ext cx="978153" cy="430887"/>
            </a:xfrm>
            <a:prstGeom prst="rect">
              <a:avLst/>
            </a:prstGeom>
            <a:noFill/>
          </p:spPr>
          <p:txBody>
            <a:bodyPr wrap="none" rtlCol="0">
              <a:spAutoFit/>
            </a:bodyPr>
            <a:lstStyle/>
            <a:p>
              <a:pPr algn="ctr" fontAlgn="base"/>
              <a:r>
                <a:rPr lang="en-US" sz="1100" dirty="0">
                  <a:solidFill>
                    <a:srgbClr val="000000"/>
                  </a:solidFill>
                  <a:latin typeface="Calibri" pitchFamily="34" charset="0"/>
                  <a:ea typeface="MS PGothic"/>
                  <a:cs typeface="Calibri" pitchFamily="34" charset="0"/>
                </a:rPr>
                <a:t>Business &amp;</a:t>
              </a:r>
              <a:endParaRPr lang="en-US" sz="1100" dirty="0">
                <a:latin typeface="Calibri" pitchFamily="34" charset="0"/>
                <a:ea typeface="Times New Roman"/>
                <a:cs typeface="Calibri" pitchFamily="34" charset="0"/>
              </a:endParaRPr>
            </a:p>
            <a:p>
              <a:pPr algn="ctr" fontAlgn="base"/>
              <a:r>
                <a:rPr lang="en-US" sz="1100" dirty="0">
                  <a:solidFill>
                    <a:srgbClr val="000000"/>
                  </a:solidFill>
                  <a:latin typeface="Calibri" pitchFamily="34" charset="0"/>
                  <a:ea typeface="MS PGothic"/>
                  <a:cs typeface="Calibri" pitchFamily="34" charset="0"/>
                </a:rPr>
                <a:t>Infrastructure</a:t>
              </a:r>
              <a:endParaRPr lang="en-US" sz="1100" dirty="0">
                <a:latin typeface="Calibri" pitchFamily="34" charset="0"/>
                <a:ea typeface="Times New Roman"/>
                <a:cs typeface="Calibri" pitchFamily="34" charset="0"/>
              </a:endParaRPr>
            </a:p>
          </p:txBody>
        </p:sp>
        <p:sp>
          <p:nvSpPr>
            <p:cNvPr id="22" name="TextBox 27">
              <a:extLst>
                <a:ext uri="{FF2B5EF4-FFF2-40B4-BE49-F238E27FC236}">
                  <a16:creationId xmlns:a16="http://schemas.microsoft.com/office/drawing/2014/main" id="{545A054D-9BD6-1FC6-55BE-039F17939CD4}"/>
                </a:ext>
              </a:extLst>
            </p:cNvPr>
            <p:cNvSpPr txBox="1"/>
            <p:nvPr/>
          </p:nvSpPr>
          <p:spPr>
            <a:xfrm>
              <a:off x="4236930" y="1333500"/>
              <a:ext cx="909223" cy="430887"/>
            </a:xfrm>
            <a:prstGeom prst="rect">
              <a:avLst/>
            </a:prstGeom>
            <a:noFill/>
          </p:spPr>
          <p:txBody>
            <a:bodyPr wrap="none" rtlCol="0">
              <a:spAutoFit/>
            </a:bodyPr>
            <a:lstStyle/>
            <a:p>
              <a:pPr algn="ctr" fontAlgn="base"/>
              <a:r>
                <a:rPr lang="en-US" sz="1100" dirty="0">
                  <a:solidFill>
                    <a:srgbClr val="000000"/>
                  </a:solidFill>
                  <a:latin typeface="Calibri" pitchFamily="34" charset="0"/>
                  <a:ea typeface="MS PGothic"/>
                  <a:cs typeface="Calibri" pitchFamily="34" charset="0"/>
                </a:rPr>
                <a:t>General</a:t>
              </a:r>
            </a:p>
            <a:p>
              <a:pPr algn="ctr" fontAlgn="base"/>
              <a:r>
                <a:rPr lang="en-US" sz="1100" dirty="0">
                  <a:solidFill>
                    <a:srgbClr val="000000"/>
                  </a:solidFill>
                  <a:latin typeface="Calibri" pitchFamily="34" charset="0"/>
                  <a:ea typeface="MS PGothic"/>
                  <a:cs typeface="Calibri" pitchFamily="34" charset="0"/>
                </a:rPr>
                <a:t>Government</a:t>
              </a:r>
              <a:endParaRPr lang="en-US" sz="1100" dirty="0">
                <a:latin typeface="Calibri" pitchFamily="34" charset="0"/>
                <a:ea typeface="Times New Roman"/>
                <a:cs typeface="Calibri" pitchFamily="34" charset="0"/>
              </a:endParaRPr>
            </a:p>
          </p:txBody>
        </p:sp>
        <p:sp>
          <p:nvSpPr>
            <p:cNvPr id="24" name="TextBox 28">
              <a:extLst>
                <a:ext uri="{FF2B5EF4-FFF2-40B4-BE49-F238E27FC236}">
                  <a16:creationId xmlns:a16="http://schemas.microsoft.com/office/drawing/2014/main" id="{796DB8AD-9A71-EDBF-0D5B-85027E0B5A67}"/>
                </a:ext>
              </a:extLst>
            </p:cNvPr>
            <p:cNvSpPr txBox="1"/>
            <p:nvPr/>
          </p:nvSpPr>
          <p:spPr>
            <a:xfrm>
              <a:off x="3390517" y="1021859"/>
              <a:ext cx="1096775" cy="430887"/>
            </a:xfrm>
            <a:prstGeom prst="rect">
              <a:avLst/>
            </a:prstGeom>
            <a:noFill/>
          </p:spPr>
          <p:txBody>
            <a:bodyPr wrap="none" rtlCol="0">
              <a:spAutoFit/>
            </a:bodyPr>
            <a:lstStyle/>
            <a:p>
              <a:pPr algn="ctr" fontAlgn="base"/>
              <a:r>
                <a:rPr lang="en-US" sz="1100" dirty="0">
                  <a:solidFill>
                    <a:srgbClr val="000000"/>
                  </a:solidFill>
                  <a:latin typeface="Calibri" pitchFamily="34" charset="0"/>
                  <a:ea typeface="MS PGothic"/>
                  <a:cs typeface="Calibri" pitchFamily="34" charset="0"/>
                </a:rPr>
                <a:t>Health &amp;</a:t>
              </a:r>
              <a:endParaRPr lang="en-US" sz="1100" dirty="0">
                <a:latin typeface="Calibri" pitchFamily="34" charset="0"/>
                <a:ea typeface="Times New Roman"/>
                <a:cs typeface="Calibri" pitchFamily="34" charset="0"/>
              </a:endParaRPr>
            </a:p>
            <a:p>
              <a:pPr algn="ctr" fontAlgn="base"/>
              <a:r>
                <a:rPr lang="en-US" sz="1100" dirty="0">
                  <a:solidFill>
                    <a:srgbClr val="000000"/>
                  </a:solidFill>
                  <a:latin typeface="Calibri" pitchFamily="34" charset="0"/>
                  <a:ea typeface="MS PGothic"/>
                  <a:cs typeface="Calibri" pitchFamily="34" charset="0"/>
                </a:rPr>
                <a:t>Human Services</a:t>
              </a:r>
              <a:endParaRPr lang="en-US" sz="1100" dirty="0">
                <a:latin typeface="Calibri" pitchFamily="34" charset="0"/>
                <a:ea typeface="Times New Roman"/>
                <a:cs typeface="Calibri" pitchFamily="34" charset="0"/>
              </a:endParaRPr>
            </a:p>
          </p:txBody>
        </p:sp>
        <p:sp>
          <p:nvSpPr>
            <p:cNvPr id="25" name="TextBox 29">
              <a:extLst>
                <a:ext uri="{FF2B5EF4-FFF2-40B4-BE49-F238E27FC236}">
                  <a16:creationId xmlns:a16="http://schemas.microsoft.com/office/drawing/2014/main" id="{869D7128-47D6-2A23-A761-E5D55ED33C3E}"/>
                </a:ext>
              </a:extLst>
            </p:cNvPr>
            <p:cNvSpPr txBox="1"/>
            <p:nvPr/>
          </p:nvSpPr>
          <p:spPr>
            <a:xfrm>
              <a:off x="6611944" y="1158547"/>
              <a:ext cx="753732" cy="261610"/>
            </a:xfrm>
            <a:prstGeom prst="rect">
              <a:avLst/>
            </a:prstGeom>
            <a:noFill/>
          </p:spPr>
          <p:txBody>
            <a:bodyPr wrap="none" rtlCol="0">
              <a:spAutoFit/>
            </a:bodyPr>
            <a:lstStyle/>
            <a:p>
              <a:pPr algn="ctr" fontAlgn="base"/>
              <a:r>
                <a:rPr lang="en-US" sz="1100" dirty="0">
                  <a:solidFill>
                    <a:srgbClr val="000000"/>
                  </a:solidFill>
                  <a:latin typeface="Calibri" pitchFamily="34" charset="0"/>
                  <a:ea typeface="MS PGothic"/>
                  <a:cs typeface="Calibri" pitchFamily="34" charset="0"/>
                </a:rPr>
                <a:t>Education</a:t>
              </a:r>
              <a:endParaRPr lang="en-US" sz="1100" dirty="0">
                <a:latin typeface="Calibri" pitchFamily="34" charset="0"/>
                <a:ea typeface="Times New Roman"/>
                <a:cs typeface="Calibri" pitchFamily="34" charset="0"/>
              </a:endParaRPr>
            </a:p>
          </p:txBody>
        </p:sp>
        <p:sp>
          <p:nvSpPr>
            <p:cNvPr id="27" name="TextBox 30">
              <a:extLst>
                <a:ext uri="{FF2B5EF4-FFF2-40B4-BE49-F238E27FC236}">
                  <a16:creationId xmlns:a16="http://schemas.microsoft.com/office/drawing/2014/main" id="{D6B58DE7-28C4-AA4C-AED0-06F94643F856}"/>
                </a:ext>
              </a:extLst>
            </p:cNvPr>
            <p:cNvSpPr txBox="1"/>
            <p:nvPr/>
          </p:nvSpPr>
          <p:spPr>
            <a:xfrm>
              <a:off x="1704975" y="1813243"/>
              <a:ext cx="1181734" cy="600164"/>
            </a:xfrm>
            <a:prstGeom prst="rect">
              <a:avLst/>
            </a:prstGeom>
            <a:noFill/>
          </p:spPr>
          <p:txBody>
            <a:bodyPr wrap="none" rtlCol="0">
              <a:spAutoFit/>
            </a:bodyPr>
            <a:lstStyle/>
            <a:p>
              <a:pPr algn="ctr" fontAlgn="base"/>
              <a:r>
                <a:rPr lang="en-US" sz="1100" dirty="0">
                  <a:solidFill>
                    <a:srgbClr val="000000"/>
                  </a:solidFill>
                  <a:latin typeface="Calibri" pitchFamily="34" charset="0"/>
                  <a:ea typeface="MS PGothic"/>
                  <a:cs typeface="Calibri" pitchFamily="34" charset="0"/>
                </a:rPr>
                <a:t>Public Policy &amp;</a:t>
              </a:r>
            </a:p>
            <a:p>
              <a:pPr algn="ctr" fontAlgn="base"/>
              <a:r>
                <a:rPr lang="en-US" sz="1100" dirty="0">
                  <a:solidFill>
                    <a:srgbClr val="000000"/>
                  </a:solidFill>
                  <a:latin typeface="Calibri" pitchFamily="34" charset="0"/>
                  <a:ea typeface="MS PGothic"/>
                  <a:cs typeface="Calibri" pitchFamily="34" charset="0"/>
                </a:rPr>
                <a:t>Business Strategy</a:t>
              </a:r>
            </a:p>
            <a:p>
              <a:pPr algn="ctr" fontAlgn="base"/>
              <a:r>
                <a:rPr lang="en-US" sz="1100" dirty="0">
                  <a:solidFill>
                    <a:srgbClr val="000000"/>
                  </a:solidFill>
                  <a:latin typeface="Calibri" pitchFamily="34" charset="0"/>
                  <a:ea typeface="MS PGothic"/>
                  <a:cs typeface="Calibri" pitchFamily="34" charset="0"/>
                </a:rPr>
                <a:t>Development</a:t>
              </a:r>
            </a:p>
          </p:txBody>
        </p:sp>
        <p:sp>
          <p:nvSpPr>
            <p:cNvPr id="28" name="TextBox 31">
              <a:extLst>
                <a:ext uri="{FF2B5EF4-FFF2-40B4-BE49-F238E27FC236}">
                  <a16:creationId xmlns:a16="http://schemas.microsoft.com/office/drawing/2014/main" id="{D06E6A4B-3D96-98B5-5505-FC97C7E67F38}"/>
                </a:ext>
              </a:extLst>
            </p:cNvPr>
            <p:cNvSpPr txBox="1"/>
            <p:nvPr/>
          </p:nvSpPr>
          <p:spPr>
            <a:xfrm>
              <a:off x="1740840" y="3627477"/>
              <a:ext cx="1218603" cy="600164"/>
            </a:xfrm>
            <a:prstGeom prst="rect">
              <a:avLst/>
            </a:prstGeom>
            <a:noFill/>
          </p:spPr>
          <p:txBody>
            <a:bodyPr wrap="none" rtlCol="0">
              <a:spAutoFit/>
            </a:bodyPr>
            <a:lstStyle/>
            <a:p>
              <a:pPr algn="ctr" fontAlgn="base"/>
              <a:r>
                <a:rPr lang="en-US" sz="1100" dirty="0">
                  <a:solidFill>
                    <a:srgbClr val="000000"/>
                  </a:solidFill>
                  <a:latin typeface="Calibri" pitchFamily="34" charset="0"/>
                  <a:ea typeface="MS PGothic"/>
                  <a:cs typeface="Calibri" pitchFamily="34" charset="0"/>
                </a:rPr>
                <a:t>Program Design &amp;</a:t>
              </a:r>
              <a:endParaRPr lang="en-US" sz="1100" dirty="0">
                <a:latin typeface="Calibri" pitchFamily="34" charset="0"/>
                <a:ea typeface="Times New Roman"/>
                <a:cs typeface="Calibri" pitchFamily="34" charset="0"/>
              </a:endParaRPr>
            </a:p>
            <a:p>
              <a:pPr algn="ctr" fontAlgn="base"/>
              <a:r>
                <a:rPr lang="en-US" sz="1100" dirty="0">
                  <a:solidFill>
                    <a:srgbClr val="000000"/>
                  </a:solidFill>
                  <a:latin typeface="Calibri" pitchFamily="34" charset="0"/>
                  <a:ea typeface="MS PGothic"/>
                  <a:cs typeface="Calibri" pitchFamily="34" charset="0"/>
                </a:rPr>
                <a:t>Operations</a:t>
              </a:r>
            </a:p>
            <a:p>
              <a:pPr algn="ctr" fontAlgn="base"/>
              <a:r>
                <a:rPr lang="en-US" sz="1100" dirty="0">
                  <a:solidFill>
                    <a:srgbClr val="000000"/>
                  </a:solidFill>
                  <a:latin typeface="Calibri" pitchFamily="34" charset="0"/>
                  <a:ea typeface="MS PGothic"/>
                  <a:cs typeface="Calibri" pitchFamily="34" charset="0"/>
                </a:rPr>
                <a:t>Consulting</a:t>
              </a:r>
              <a:endParaRPr lang="en-US" sz="1100" dirty="0">
                <a:latin typeface="Calibri" pitchFamily="34" charset="0"/>
                <a:ea typeface="Times New Roman"/>
                <a:cs typeface="Calibri" pitchFamily="34" charset="0"/>
              </a:endParaRPr>
            </a:p>
          </p:txBody>
        </p:sp>
        <p:sp>
          <p:nvSpPr>
            <p:cNvPr id="29" name="TextBox 32">
              <a:extLst>
                <a:ext uri="{FF2B5EF4-FFF2-40B4-BE49-F238E27FC236}">
                  <a16:creationId xmlns:a16="http://schemas.microsoft.com/office/drawing/2014/main" id="{820A049B-B598-AC4E-A6F8-AEBA03AC101A}"/>
                </a:ext>
              </a:extLst>
            </p:cNvPr>
            <p:cNvSpPr txBox="1"/>
            <p:nvPr/>
          </p:nvSpPr>
          <p:spPr>
            <a:xfrm>
              <a:off x="1989737" y="4415298"/>
              <a:ext cx="898003" cy="600164"/>
            </a:xfrm>
            <a:prstGeom prst="rect">
              <a:avLst/>
            </a:prstGeom>
            <a:noFill/>
          </p:spPr>
          <p:txBody>
            <a:bodyPr wrap="none" rtlCol="0">
              <a:spAutoFit/>
            </a:bodyPr>
            <a:lstStyle/>
            <a:p>
              <a:pPr algn="ctr" fontAlgn="base"/>
              <a:r>
                <a:rPr lang="en-US" sz="1100" dirty="0">
                  <a:solidFill>
                    <a:srgbClr val="000000"/>
                  </a:solidFill>
                  <a:latin typeface="Calibri" pitchFamily="34" charset="0"/>
                  <a:ea typeface="MS PGothic"/>
                  <a:cs typeface="Calibri" pitchFamily="34" charset="0"/>
                </a:rPr>
                <a:t>Information </a:t>
              </a:r>
              <a:endParaRPr lang="en-US" sz="1100" dirty="0">
                <a:latin typeface="Calibri" pitchFamily="34" charset="0"/>
                <a:ea typeface="Times New Roman"/>
                <a:cs typeface="Calibri" pitchFamily="34" charset="0"/>
              </a:endParaRPr>
            </a:p>
            <a:p>
              <a:pPr algn="ctr" fontAlgn="base"/>
              <a:r>
                <a:rPr lang="en-US" sz="1100" dirty="0">
                  <a:solidFill>
                    <a:srgbClr val="000000"/>
                  </a:solidFill>
                  <a:latin typeface="Calibri" pitchFamily="34" charset="0"/>
                  <a:ea typeface="MS PGothic"/>
                  <a:cs typeface="Calibri" pitchFamily="34" charset="0"/>
                </a:rPr>
                <a:t>Technology</a:t>
              </a:r>
            </a:p>
            <a:p>
              <a:pPr algn="ctr" fontAlgn="base"/>
              <a:r>
                <a:rPr lang="en-US" sz="1100" dirty="0">
                  <a:solidFill>
                    <a:srgbClr val="000000"/>
                  </a:solidFill>
                  <a:latin typeface="Calibri" pitchFamily="34" charset="0"/>
                  <a:ea typeface="MS PGothic"/>
                  <a:cs typeface="Calibri" pitchFamily="34" charset="0"/>
                </a:rPr>
                <a:t>Consulting</a:t>
              </a:r>
              <a:endParaRPr lang="en-US" sz="1100" dirty="0">
                <a:latin typeface="Calibri" pitchFamily="34" charset="0"/>
                <a:ea typeface="Times New Roman"/>
                <a:cs typeface="Calibri" pitchFamily="34" charset="0"/>
              </a:endParaRPr>
            </a:p>
          </p:txBody>
        </p:sp>
        <p:sp>
          <p:nvSpPr>
            <p:cNvPr id="31" name="Oval 30">
              <a:extLst>
                <a:ext uri="{FF2B5EF4-FFF2-40B4-BE49-F238E27FC236}">
                  <a16:creationId xmlns:a16="http://schemas.microsoft.com/office/drawing/2014/main" id="{CCB48B06-B516-4A16-1799-45B2444FD7F9}"/>
                </a:ext>
              </a:extLst>
            </p:cNvPr>
            <p:cNvSpPr>
              <a:spLocks noChangeAspect="1"/>
            </p:cNvSpPr>
            <p:nvPr/>
          </p:nvSpPr>
          <p:spPr>
            <a:xfrm>
              <a:off x="3574508" y="5100321"/>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Arial"/>
                  <a:ea typeface="Times New Roman"/>
                </a:rPr>
                <a:t> </a:t>
              </a:r>
            </a:p>
          </p:txBody>
        </p:sp>
        <p:sp>
          <p:nvSpPr>
            <p:cNvPr id="32" name="Oval 31">
              <a:extLst>
                <a:ext uri="{FF2B5EF4-FFF2-40B4-BE49-F238E27FC236}">
                  <a16:creationId xmlns:a16="http://schemas.microsoft.com/office/drawing/2014/main" id="{39F44629-8A8C-57BA-006C-FFC84E6D4BBB}"/>
                </a:ext>
              </a:extLst>
            </p:cNvPr>
            <p:cNvSpPr>
              <a:spLocks noChangeAspect="1"/>
            </p:cNvSpPr>
            <p:nvPr/>
          </p:nvSpPr>
          <p:spPr>
            <a:xfrm>
              <a:off x="4995279" y="5100321"/>
              <a:ext cx="142876" cy="142876"/>
            </a:xfrm>
            <a:prstGeom prst="ellipse">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Arial"/>
                  <a:ea typeface="Times New Roman"/>
                </a:rPr>
                <a:t> </a:t>
              </a:r>
            </a:p>
          </p:txBody>
        </p:sp>
        <p:sp>
          <p:nvSpPr>
            <p:cNvPr id="33" name="TextBox 71">
              <a:extLst>
                <a:ext uri="{FF2B5EF4-FFF2-40B4-BE49-F238E27FC236}">
                  <a16:creationId xmlns:a16="http://schemas.microsoft.com/office/drawing/2014/main" id="{B271F195-AED4-984A-CA3A-CAA50F9FBF70}"/>
                </a:ext>
              </a:extLst>
            </p:cNvPr>
            <p:cNvSpPr txBox="1"/>
            <p:nvPr/>
          </p:nvSpPr>
          <p:spPr>
            <a:xfrm>
              <a:off x="5092065" y="5041251"/>
              <a:ext cx="1330814" cy="246221"/>
            </a:xfrm>
            <a:prstGeom prst="rect">
              <a:avLst/>
            </a:prstGeom>
            <a:noFill/>
          </p:spPr>
          <p:txBody>
            <a:bodyPr wrap="none" rtlCol="0">
              <a:spAutoFit/>
            </a:bodyPr>
            <a:lstStyle/>
            <a:p>
              <a:pPr fontAlgn="base">
                <a:spcAft>
                  <a:spcPts val="600"/>
                </a:spcAft>
              </a:pPr>
              <a:r>
                <a:rPr lang="en-US" sz="1000">
                  <a:solidFill>
                    <a:srgbClr val="000000"/>
                  </a:solidFill>
                  <a:latin typeface="Calibri" pitchFamily="34" charset="0"/>
                  <a:ea typeface="MS PGothic"/>
                  <a:cs typeface="Calibri" pitchFamily="34" charset="0"/>
                </a:rPr>
                <a:t>Secondary Experience</a:t>
              </a:r>
              <a:endParaRPr lang="en-US" sz="1200">
                <a:latin typeface="Calibri" pitchFamily="34" charset="0"/>
                <a:ea typeface="Times New Roman"/>
                <a:cs typeface="Calibri" pitchFamily="34" charset="0"/>
              </a:endParaRPr>
            </a:p>
          </p:txBody>
        </p:sp>
        <p:sp>
          <p:nvSpPr>
            <p:cNvPr id="35" name="Rectangle 34">
              <a:extLst>
                <a:ext uri="{FF2B5EF4-FFF2-40B4-BE49-F238E27FC236}">
                  <a16:creationId xmlns:a16="http://schemas.microsoft.com/office/drawing/2014/main" id="{DD209B88-C1DF-F755-BB9E-E714BC05E142}"/>
                </a:ext>
              </a:extLst>
            </p:cNvPr>
            <p:cNvSpPr/>
            <p:nvPr/>
          </p:nvSpPr>
          <p:spPr>
            <a:xfrm>
              <a:off x="3454621" y="5029200"/>
              <a:ext cx="3097234" cy="2651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Arial"/>
                  <a:ea typeface="Times New Roman"/>
                </a:rPr>
                <a:t> </a:t>
              </a:r>
            </a:p>
          </p:txBody>
        </p:sp>
        <p:sp>
          <p:nvSpPr>
            <p:cNvPr id="36" name="TextBox 75">
              <a:extLst>
                <a:ext uri="{FF2B5EF4-FFF2-40B4-BE49-F238E27FC236}">
                  <a16:creationId xmlns:a16="http://schemas.microsoft.com/office/drawing/2014/main" id="{8ADC6CB6-AE6D-1AE1-F429-652CBE501283}"/>
                </a:ext>
              </a:extLst>
            </p:cNvPr>
            <p:cNvSpPr txBox="1"/>
            <p:nvPr/>
          </p:nvSpPr>
          <p:spPr>
            <a:xfrm>
              <a:off x="3661766" y="5036805"/>
              <a:ext cx="1192955" cy="246221"/>
            </a:xfrm>
            <a:prstGeom prst="rect">
              <a:avLst/>
            </a:prstGeom>
            <a:noFill/>
          </p:spPr>
          <p:txBody>
            <a:bodyPr wrap="none" rtlCol="0">
              <a:spAutoFit/>
            </a:bodyPr>
            <a:lstStyle/>
            <a:p>
              <a:pPr fontAlgn="base">
                <a:spcAft>
                  <a:spcPts val="600"/>
                </a:spcAft>
              </a:pPr>
              <a:r>
                <a:rPr lang="en-US" sz="1000" dirty="0">
                  <a:solidFill>
                    <a:srgbClr val="000000"/>
                  </a:solidFill>
                  <a:latin typeface="Calibri" pitchFamily="34" charset="0"/>
                  <a:ea typeface="MS PGothic"/>
                  <a:cs typeface="Calibri" pitchFamily="34" charset="0"/>
                </a:rPr>
                <a:t>Primary Experience</a:t>
              </a:r>
              <a:endParaRPr lang="en-US" sz="1200" dirty="0">
                <a:latin typeface="Calibri" pitchFamily="34" charset="0"/>
                <a:ea typeface="Times New Roman"/>
                <a:cs typeface="Calibri" pitchFamily="34" charset="0"/>
              </a:endParaRPr>
            </a:p>
          </p:txBody>
        </p:sp>
        <p:cxnSp>
          <p:nvCxnSpPr>
            <p:cNvPr id="37" name="Straight Connector 36">
              <a:extLst>
                <a:ext uri="{FF2B5EF4-FFF2-40B4-BE49-F238E27FC236}">
                  <a16:creationId xmlns:a16="http://schemas.microsoft.com/office/drawing/2014/main" id="{7E685B9F-BCAE-008C-0B33-22B003D79EF1}"/>
                </a:ext>
              </a:extLst>
            </p:cNvPr>
            <p:cNvCxnSpPr/>
            <p:nvPr/>
          </p:nvCxnSpPr>
          <p:spPr>
            <a:xfrm flipH="1">
              <a:off x="6990698" y="1810882"/>
              <a:ext cx="1588" cy="3153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FB3A58D-0028-CA67-95B5-B38D0E18BA28}"/>
                </a:ext>
              </a:extLst>
            </p:cNvPr>
            <p:cNvCxnSpPr/>
            <p:nvPr/>
          </p:nvCxnSpPr>
          <p:spPr>
            <a:xfrm>
              <a:off x="2933668" y="4709658"/>
              <a:ext cx="42862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76">
              <a:extLst>
                <a:ext uri="{FF2B5EF4-FFF2-40B4-BE49-F238E27FC236}">
                  <a16:creationId xmlns:a16="http://schemas.microsoft.com/office/drawing/2014/main" id="{2CD03AFF-9DDE-2C3A-B8A2-D31A2A486706}"/>
                </a:ext>
              </a:extLst>
            </p:cNvPr>
            <p:cNvSpPr txBox="1"/>
            <p:nvPr/>
          </p:nvSpPr>
          <p:spPr>
            <a:xfrm>
              <a:off x="5084185" y="1008689"/>
              <a:ext cx="785793" cy="430887"/>
            </a:xfrm>
            <a:prstGeom prst="rect">
              <a:avLst/>
            </a:prstGeom>
            <a:noFill/>
          </p:spPr>
          <p:txBody>
            <a:bodyPr wrap="none" rtlCol="0">
              <a:spAutoFit/>
            </a:bodyPr>
            <a:lstStyle/>
            <a:p>
              <a:pPr algn="ctr" fontAlgn="base"/>
              <a:r>
                <a:rPr lang="en-US" sz="1100" dirty="0">
                  <a:solidFill>
                    <a:srgbClr val="000000"/>
                  </a:solidFill>
                  <a:latin typeface="Calibri" pitchFamily="34" charset="0"/>
                  <a:ea typeface="MS PGothic"/>
                  <a:cs typeface="Calibri" pitchFamily="34" charset="0"/>
                </a:rPr>
                <a:t>Military &amp;</a:t>
              </a:r>
              <a:endParaRPr lang="en-US" sz="1100" dirty="0">
                <a:latin typeface="Calibri" pitchFamily="34" charset="0"/>
                <a:ea typeface="Times New Roman"/>
                <a:cs typeface="Calibri" pitchFamily="34" charset="0"/>
              </a:endParaRPr>
            </a:p>
            <a:p>
              <a:pPr algn="ctr" fontAlgn="base"/>
              <a:r>
                <a:rPr lang="en-US" sz="1100" dirty="0">
                  <a:solidFill>
                    <a:srgbClr val="000000"/>
                  </a:solidFill>
                  <a:latin typeface="Calibri" pitchFamily="34" charset="0"/>
                  <a:ea typeface="MS PGothic"/>
                  <a:cs typeface="Calibri" pitchFamily="34" charset="0"/>
                </a:rPr>
                <a:t>Aerospace</a:t>
              </a:r>
              <a:endParaRPr lang="en-US" sz="1100" dirty="0">
                <a:latin typeface="Calibri" pitchFamily="34" charset="0"/>
                <a:ea typeface="Times New Roman"/>
                <a:cs typeface="Calibri" pitchFamily="34" charset="0"/>
              </a:endParaRPr>
            </a:p>
          </p:txBody>
        </p:sp>
        <p:cxnSp>
          <p:nvCxnSpPr>
            <p:cNvPr id="41" name="Straight Connector 40">
              <a:extLst>
                <a:ext uri="{FF2B5EF4-FFF2-40B4-BE49-F238E27FC236}">
                  <a16:creationId xmlns:a16="http://schemas.microsoft.com/office/drawing/2014/main" id="{749FF260-B980-0678-6957-8D8696436BE2}"/>
                </a:ext>
              </a:extLst>
            </p:cNvPr>
            <p:cNvCxnSpPr/>
            <p:nvPr/>
          </p:nvCxnSpPr>
          <p:spPr>
            <a:xfrm>
              <a:off x="2933668" y="3007747"/>
              <a:ext cx="42862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31">
              <a:extLst>
                <a:ext uri="{FF2B5EF4-FFF2-40B4-BE49-F238E27FC236}">
                  <a16:creationId xmlns:a16="http://schemas.microsoft.com/office/drawing/2014/main" id="{506B8761-0DC7-019F-7721-CE31AF504791}"/>
                </a:ext>
              </a:extLst>
            </p:cNvPr>
            <p:cNvSpPr txBox="1"/>
            <p:nvPr/>
          </p:nvSpPr>
          <p:spPr>
            <a:xfrm>
              <a:off x="1954170" y="2718300"/>
              <a:ext cx="865942" cy="600164"/>
            </a:xfrm>
            <a:prstGeom prst="rect">
              <a:avLst/>
            </a:prstGeom>
            <a:noFill/>
          </p:spPr>
          <p:txBody>
            <a:bodyPr wrap="none" rtlCol="0">
              <a:spAutoFit/>
            </a:bodyPr>
            <a:lstStyle/>
            <a:p>
              <a:pPr algn="ctr" fontAlgn="base"/>
              <a:r>
                <a:rPr lang="en-US" sz="1100" dirty="0">
                  <a:solidFill>
                    <a:srgbClr val="000000"/>
                  </a:solidFill>
                  <a:latin typeface="Calibri" pitchFamily="34" charset="0"/>
                  <a:ea typeface="MS PGothic"/>
                  <a:cs typeface="Calibri" pitchFamily="34" charset="0"/>
                </a:rPr>
                <a:t>Economic &amp;</a:t>
              </a:r>
              <a:endParaRPr lang="en-US" sz="1100" dirty="0">
                <a:latin typeface="Calibri" pitchFamily="34" charset="0"/>
                <a:ea typeface="Times New Roman"/>
                <a:cs typeface="Calibri" pitchFamily="34" charset="0"/>
              </a:endParaRPr>
            </a:p>
            <a:p>
              <a:pPr algn="ctr" fontAlgn="base"/>
              <a:r>
                <a:rPr lang="en-US" sz="1100" dirty="0">
                  <a:solidFill>
                    <a:srgbClr val="000000"/>
                  </a:solidFill>
                  <a:latin typeface="Calibri" pitchFamily="34" charset="0"/>
                  <a:ea typeface="MS PGothic"/>
                  <a:cs typeface="Calibri" pitchFamily="34" charset="0"/>
                </a:rPr>
                <a:t>Financial</a:t>
              </a:r>
            </a:p>
            <a:p>
              <a:pPr algn="ctr" fontAlgn="base"/>
              <a:r>
                <a:rPr lang="en-US" sz="1100" dirty="0">
                  <a:solidFill>
                    <a:srgbClr val="000000"/>
                  </a:solidFill>
                  <a:latin typeface="Calibri" pitchFamily="34" charset="0"/>
                  <a:ea typeface="MS PGothic"/>
                  <a:cs typeface="Calibri" pitchFamily="34" charset="0"/>
                </a:rPr>
                <a:t>Analysis</a:t>
              </a:r>
              <a:endParaRPr lang="en-US" sz="1100" dirty="0">
                <a:latin typeface="Calibri" pitchFamily="34" charset="0"/>
                <a:ea typeface="Times New Roman"/>
                <a:cs typeface="Calibri" pitchFamily="34" charset="0"/>
              </a:endParaRPr>
            </a:p>
          </p:txBody>
        </p:sp>
        <p:cxnSp>
          <p:nvCxnSpPr>
            <p:cNvPr id="43" name="Straight Connector 42">
              <a:extLst>
                <a:ext uri="{FF2B5EF4-FFF2-40B4-BE49-F238E27FC236}">
                  <a16:creationId xmlns:a16="http://schemas.microsoft.com/office/drawing/2014/main" id="{D5ADD8EF-27EA-7717-4138-91D6C9A633D4}"/>
                </a:ext>
              </a:extLst>
            </p:cNvPr>
            <p:cNvCxnSpPr/>
            <p:nvPr/>
          </p:nvCxnSpPr>
          <p:spPr>
            <a:xfrm flipH="1">
              <a:off x="6222997" y="1809748"/>
              <a:ext cx="1588" cy="3153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ECB394E-9E39-928A-4FEC-6782F1B82DE8}"/>
                </a:ext>
              </a:extLst>
            </p:cNvPr>
            <p:cNvCxnSpPr/>
            <p:nvPr/>
          </p:nvCxnSpPr>
          <p:spPr>
            <a:xfrm flipH="1">
              <a:off x="5457830" y="1809748"/>
              <a:ext cx="1588" cy="3153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1940C2E-AE6B-A78D-A235-416171F95711}"/>
                </a:ext>
              </a:extLst>
            </p:cNvPr>
            <p:cNvCxnSpPr/>
            <p:nvPr/>
          </p:nvCxnSpPr>
          <p:spPr>
            <a:xfrm flipH="1">
              <a:off x="4690804" y="1809732"/>
              <a:ext cx="2114" cy="3153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B9B3AEA-D31F-56BB-39DE-48E9EB9FB639}"/>
                </a:ext>
              </a:extLst>
            </p:cNvPr>
            <p:cNvCxnSpPr/>
            <p:nvPr/>
          </p:nvCxnSpPr>
          <p:spPr>
            <a:xfrm flipH="1">
              <a:off x="3924304" y="1804985"/>
              <a:ext cx="2114" cy="3153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AF7CF89-0DDC-CB06-CC5B-516346A5DEDA}"/>
                </a:ext>
              </a:extLst>
            </p:cNvPr>
            <p:cNvCxnSpPr/>
            <p:nvPr/>
          </p:nvCxnSpPr>
          <p:spPr>
            <a:xfrm flipH="1">
              <a:off x="3157541" y="1809748"/>
              <a:ext cx="2114" cy="3153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E0ACDD97-6BA9-71AF-A3D3-11D11EB88516}"/>
                </a:ext>
              </a:extLst>
            </p:cNvPr>
            <p:cNvSpPr>
              <a:spLocks noChangeAspect="1"/>
            </p:cNvSpPr>
            <p:nvPr/>
          </p:nvSpPr>
          <p:spPr>
            <a:xfrm>
              <a:off x="3086104" y="2034861"/>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Arial"/>
                  <a:ea typeface="Times New Roman"/>
                </a:rPr>
                <a:t> </a:t>
              </a:r>
            </a:p>
          </p:txBody>
        </p:sp>
        <p:sp>
          <p:nvSpPr>
            <p:cNvPr id="49" name="Oval 48">
              <a:extLst>
                <a:ext uri="{FF2B5EF4-FFF2-40B4-BE49-F238E27FC236}">
                  <a16:creationId xmlns:a16="http://schemas.microsoft.com/office/drawing/2014/main" id="{43DD6FFB-71CD-C56B-8B0F-77EA43A2D037}"/>
                </a:ext>
              </a:extLst>
            </p:cNvPr>
            <p:cNvSpPr>
              <a:spLocks noChangeAspect="1"/>
            </p:cNvSpPr>
            <p:nvPr/>
          </p:nvSpPr>
          <p:spPr>
            <a:xfrm>
              <a:off x="3852859" y="2030097"/>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Arial"/>
                  <a:ea typeface="Times New Roman"/>
                </a:rPr>
                <a:t> </a:t>
              </a:r>
            </a:p>
          </p:txBody>
        </p:sp>
        <p:sp>
          <p:nvSpPr>
            <p:cNvPr id="50" name="Oval 49">
              <a:extLst>
                <a:ext uri="{FF2B5EF4-FFF2-40B4-BE49-F238E27FC236}">
                  <a16:creationId xmlns:a16="http://schemas.microsoft.com/office/drawing/2014/main" id="{772445BD-CAE8-3F41-5A30-E3A58B9C99BE}"/>
                </a:ext>
              </a:extLst>
            </p:cNvPr>
            <p:cNvSpPr>
              <a:spLocks noChangeAspect="1"/>
            </p:cNvSpPr>
            <p:nvPr/>
          </p:nvSpPr>
          <p:spPr>
            <a:xfrm>
              <a:off x="4624385" y="2034860"/>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Arial"/>
                  <a:ea typeface="Times New Roman"/>
                </a:rPr>
                <a:t> </a:t>
              </a:r>
            </a:p>
          </p:txBody>
        </p:sp>
        <p:sp>
          <p:nvSpPr>
            <p:cNvPr id="51" name="Oval 50">
              <a:extLst>
                <a:ext uri="{FF2B5EF4-FFF2-40B4-BE49-F238E27FC236}">
                  <a16:creationId xmlns:a16="http://schemas.microsoft.com/office/drawing/2014/main" id="{993CD9F2-ACD3-2F44-7C2B-517011574D58}"/>
                </a:ext>
              </a:extLst>
            </p:cNvPr>
            <p:cNvSpPr>
              <a:spLocks noChangeAspect="1"/>
            </p:cNvSpPr>
            <p:nvPr/>
          </p:nvSpPr>
          <p:spPr>
            <a:xfrm>
              <a:off x="5391146" y="2033272"/>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Arial"/>
                  <a:ea typeface="Times New Roman"/>
                </a:rPr>
                <a:t> </a:t>
              </a:r>
            </a:p>
          </p:txBody>
        </p:sp>
        <p:sp>
          <p:nvSpPr>
            <p:cNvPr id="52" name="Oval 51">
              <a:extLst>
                <a:ext uri="{FF2B5EF4-FFF2-40B4-BE49-F238E27FC236}">
                  <a16:creationId xmlns:a16="http://schemas.microsoft.com/office/drawing/2014/main" id="{11BFA099-0B4E-34BA-E0E6-CD5A2BC73BA1}"/>
                </a:ext>
              </a:extLst>
            </p:cNvPr>
            <p:cNvSpPr>
              <a:spLocks noChangeAspect="1"/>
            </p:cNvSpPr>
            <p:nvPr/>
          </p:nvSpPr>
          <p:spPr>
            <a:xfrm>
              <a:off x="6157909" y="2034860"/>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Arial"/>
                  <a:ea typeface="Times New Roman"/>
                </a:rPr>
                <a:t> </a:t>
              </a:r>
            </a:p>
          </p:txBody>
        </p:sp>
        <p:sp>
          <p:nvSpPr>
            <p:cNvPr id="53" name="Oval 52">
              <a:extLst>
                <a:ext uri="{FF2B5EF4-FFF2-40B4-BE49-F238E27FC236}">
                  <a16:creationId xmlns:a16="http://schemas.microsoft.com/office/drawing/2014/main" id="{28393487-BFCB-7B27-FD56-4A20D4455EBA}"/>
                </a:ext>
              </a:extLst>
            </p:cNvPr>
            <p:cNvSpPr>
              <a:spLocks noChangeAspect="1"/>
            </p:cNvSpPr>
            <p:nvPr/>
          </p:nvSpPr>
          <p:spPr>
            <a:xfrm>
              <a:off x="3086102" y="3841928"/>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Arial"/>
                  <a:ea typeface="Times New Roman"/>
                </a:rPr>
                <a:t> </a:t>
              </a:r>
            </a:p>
          </p:txBody>
        </p:sp>
        <p:sp>
          <p:nvSpPr>
            <p:cNvPr id="54" name="Oval 53">
              <a:extLst>
                <a:ext uri="{FF2B5EF4-FFF2-40B4-BE49-F238E27FC236}">
                  <a16:creationId xmlns:a16="http://schemas.microsoft.com/office/drawing/2014/main" id="{60C57C36-FDFE-5415-A2DB-67229341E4A9}"/>
                </a:ext>
              </a:extLst>
            </p:cNvPr>
            <p:cNvSpPr>
              <a:spLocks noChangeAspect="1"/>
            </p:cNvSpPr>
            <p:nvPr/>
          </p:nvSpPr>
          <p:spPr>
            <a:xfrm>
              <a:off x="3852857" y="3841927"/>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Arial"/>
                  <a:ea typeface="Times New Roman"/>
                </a:rPr>
                <a:t> </a:t>
              </a:r>
            </a:p>
          </p:txBody>
        </p:sp>
        <p:sp>
          <p:nvSpPr>
            <p:cNvPr id="55" name="Oval 54">
              <a:extLst>
                <a:ext uri="{FF2B5EF4-FFF2-40B4-BE49-F238E27FC236}">
                  <a16:creationId xmlns:a16="http://schemas.microsoft.com/office/drawing/2014/main" id="{00D606A4-2592-3E71-7C91-0291DDAAFB10}"/>
                </a:ext>
              </a:extLst>
            </p:cNvPr>
            <p:cNvSpPr>
              <a:spLocks noChangeAspect="1"/>
            </p:cNvSpPr>
            <p:nvPr/>
          </p:nvSpPr>
          <p:spPr>
            <a:xfrm>
              <a:off x="4619628" y="3841927"/>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Arial"/>
                  <a:ea typeface="Times New Roman"/>
                </a:rPr>
                <a:t> </a:t>
              </a:r>
            </a:p>
          </p:txBody>
        </p:sp>
        <p:sp>
          <p:nvSpPr>
            <p:cNvPr id="56" name="Oval 55">
              <a:extLst>
                <a:ext uri="{FF2B5EF4-FFF2-40B4-BE49-F238E27FC236}">
                  <a16:creationId xmlns:a16="http://schemas.microsoft.com/office/drawing/2014/main" id="{D3D7CE26-9D9C-6DCF-D850-4A750A0B8735}"/>
                </a:ext>
              </a:extLst>
            </p:cNvPr>
            <p:cNvSpPr>
              <a:spLocks noChangeAspect="1"/>
            </p:cNvSpPr>
            <p:nvPr/>
          </p:nvSpPr>
          <p:spPr>
            <a:xfrm>
              <a:off x="5391148" y="3843333"/>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Arial"/>
                  <a:ea typeface="Times New Roman"/>
                </a:rPr>
                <a:t> </a:t>
              </a:r>
            </a:p>
          </p:txBody>
        </p:sp>
        <p:sp>
          <p:nvSpPr>
            <p:cNvPr id="57" name="Oval 56">
              <a:extLst>
                <a:ext uri="{FF2B5EF4-FFF2-40B4-BE49-F238E27FC236}">
                  <a16:creationId xmlns:a16="http://schemas.microsoft.com/office/drawing/2014/main" id="{4E1B2C36-62FA-4010-DB7E-94357C9BB22F}"/>
                </a:ext>
              </a:extLst>
            </p:cNvPr>
            <p:cNvSpPr>
              <a:spLocks noChangeAspect="1"/>
            </p:cNvSpPr>
            <p:nvPr/>
          </p:nvSpPr>
          <p:spPr>
            <a:xfrm>
              <a:off x="6153820" y="3843341"/>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Arial"/>
                  <a:ea typeface="Times New Roman"/>
                </a:rPr>
                <a:t> </a:t>
              </a:r>
            </a:p>
          </p:txBody>
        </p:sp>
        <p:sp>
          <p:nvSpPr>
            <p:cNvPr id="58" name="Oval 57">
              <a:extLst>
                <a:ext uri="{FF2B5EF4-FFF2-40B4-BE49-F238E27FC236}">
                  <a16:creationId xmlns:a16="http://schemas.microsoft.com/office/drawing/2014/main" id="{F321E99A-C21E-674A-E081-46E63DCFDCBB}"/>
                </a:ext>
              </a:extLst>
            </p:cNvPr>
            <p:cNvSpPr>
              <a:spLocks noChangeAspect="1"/>
            </p:cNvSpPr>
            <p:nvPr/>
          </p:nvSpPr>
          <p:spPr>
            <a:xfrm>
              <a:off x="6924672" y="2037103"/>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Arial"/>
                  <a:ea typeface="Times New Roman"/>
                </a:rPr>
                <a:t> </a:t>
              </a:r>
            </a:p>
          </p:txBody>
        </p:sp>
        <p:sp>
          <p:nvSpPr>
            <p:cNvPr id="59" name="Oval 58">
              <a:extLst>
                <a:ext uri="{FF2B5EF4-FFF2-40B4-BE49-F238E27FC236}">
                  <a16:creationId xmlns:a16="http://schemas.microsoft.com/office/drawing/2014/main" id="{F5550AD4-A0E6-FAA2-CFB1-510445A7883D}"/>
                </a:ext>
              </a:extLst>
            </p:cNvPr>
            <p:cNvSpPr>
              <a:spLocks noChangeAspect="1"/>
            </p:cNvSpPr>
            <p:nvPr/>
          </p:nvSpPr>
          <p:spPr>
            <a:xfrm>
              <a:off x="6920593" y="3843341"/>
              <a:ext cx="142876" cy="142876"/>
            </a:xfrm>
            <a:prstGeom prst="ellipse">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Arial"/>
                  <a:ea typeface="Times New Roman"/>
                </a:rPr>
                <a:t> </a:t>
              </a:r>
            </a:p>
          </p:txBody>
        </p:sp>
        <p:sp>
          <p:nvSpPr>
            <p:cNvPr id="60" name="Oval 59">
              <a:extLst>
                <a:ext uri="{FF2B5EF4-FFF2-40B4-BE49-F238E27FC236}">
                  <a16:creationId xmlns:a16="http://schemas.microsoft.com/office/drawing/2014/main" id="{F6930D2D-E894-4F03-C330-DF374608B97A}"/>
                </a:ext>
              </a:extLst>
            </p:cNvPr>
            <p:cNvSpPr>
              <a:spLocks noChangeAspect="1"/>
            </p:cNvSpPr>
            <p:nvPr/>
          </p:nvSpPr>
          <p:spPr>
            <a:xfrm>
              <a:off x="3086096" y="4643720"/>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Arial"/>
                  <a:ea typeface="Times New Roman"/>
                </a:rPr>
                <a:t> </a:t>
              </a:r>
            </a:p>
          </p:txBody>
        </p:sp>
        <p:sp>
          <p:nvSpPr>
            <p:cNvPr id="61" name="Oval 60">
              <a:extLst>
                <a:ext uri="{FF2B5EF4-FFF2-40B4-BE49-F238E27FC236}">
                  <a16:creationId xmlns:a16="http://schemas.microsoft.com/office/drawing/2014/main" id="{D4AFA1CF-4612-7A95-49B8-C29ED7F312A2}"/>
                </a:ext>
              </a:extLst>
            </p:cNvPr>
            <p:cNvSpPr>
              <a:spLocks noChangeAspect="1"/>
            </p:cNvSpPr>
            <p:nvPr/>
          </p:nvSpPr>
          <p:spPr>
            <a:xfrm>
              <a:off x="3852857" y="4643719"/>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Arial"/>
                  <a:ea typeface="Times New Roman"/>
                </a:rPr>
                <a:t> </a:t>
              </a:r>
            </a:p>
          </p:txBody>
        </p:sp>
        <p:sp>
          <p:nvSpPr>
            <p:cNvPr id="62" name="Oval 61">
              <a:extLst>
                <a:ext uri="{FF2B5EF4-FFF2-40B4-BE49-F238E27FC236}">
                  <a16:creationId xmlns:a16="http://schemas.microsoft.com/office/drawing/2014/main" id="{92CC45E5-AA27-46A5-ADC3-736EB1BFDF7B}"/>
                </a:ext>
              </a:extLst>
            </p:cNvPr>
            <p:cNvSpPr>
              <a:spLocks noChangeAspect="1"/>
            </p:cNvSpPr>
            <p:nvPr/>
          </p:nvSpPr>
          <p:spPr>
            <a:xfrm>
              <a:off x="4619628" y="4638956"/>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Arial"/>
                  <a:ea typeface="Times New Roman"/>
                </a:rPr>
                <a:t> </a:t>
              </a:r>
            </a:p>
          </p:txBody>
        </p:sp>
        <p:sp>
          <p:nvSpPr>
            <p:cNvPr id="63" name="Oval 62">
              <a:extLst>
                <a:ext uri="{FF2B5EF4-FFF2-40B4-BE49-F238E27FC236}">
                  <a16:creationId xmlns:a16="http://schemas.microsoft.com/office/drawing/2014/main" id="{98F8DEFB-E85A-E8A8-0AEF-BB2EC036E411}"/>
                </a:ext>
              </a:extLst>
            </p:cNvPr>
            <p:cNvSpPr>
              <a:spLocks noChangeAspect="1"/>
            </p:cNvSpPr>
            <p:nvPr/>
          </p:nvSpPr>
          <p:spPr>
            <a:xfrm>
              <a:off x="5386383" y="4637368"/>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Arial"/>
                  <a:ea typeface="Times New Roman"/>
                </a:rPr>
                <a:t> </a:t>
              </a:r>
            </a:p>
          </p:txBody>
        </p:sp>
        <p:sp>
          <p:nvSpPr>
            <p:cNvPr id="64" name="Oval 63">
              <a:extLst>
                <a:ext uri="{FF2B5EF4-FFF2-40B4-BE49-F238E27FC236}">
                  <a16:creationId xmlns:a16="http://schemas.microsoft.com/office/drawing/2014/main" id="{C28D45A5-E9B6-3DD8-D894-309535FFDF58}"/>
                </a:ext>
              </a:extLst>
            </p:cNvPr>
            <p:cNvSpPr>
              <a:spLocks noChangeAspect="1"/>
            </p:cNvSpPr>
            <p:nvPr/>
          </p:nvSpPr>
          <p:spPr>
            <a:xfrm>
              <a:off x="6153146" y="4643719"/>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Arial"/>
                  <a:ea typeface="Times New Roman"/>
                </a:rPr>
                <a:t> </a:t>
              </a:r>
            </a:p>
          </p:txBody>
        </p:sp>
        <p:sp>
          <p:nvSpPr>
            <p:cNvPr id="65" name="Oval 64">
              <a:extLst>
                <a:ext uri="{FF2B5EF4-FFF2-40B4-BE49-F238E27FC236}">
                  <a16:creationId xmlns:a16="http://schemas.microsoft.com/office/drawing/2014/main" id="{2DCBD06D-60A3-1BDC-4709-4FC371340F8B}"/>
                </a:ext>
              </a:extLst>
            </p:cNvPr>
            <p:cNvSpPr>
              <a:spLocks noChangeAspect="1"/>
            </p:cNvSpPr>
            <p:nvPr/>
          </p:nvSpPr>
          <p:spPr>
            <a:xfrm>
              <a:off x="6919911" y="4636436"/>
              <a:ext cx="142876" cy="142876"/>
            </a:xfrm>
            <a:prstGeom prst="ellipse">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Arial"/>
                  <a:ea typeface="Times New Roman"/>
                </a:rPr>
                <a:t> </a:t>
              </a:r>
            </a:p>
          </p:txBody>
        </p:sp>
        <p:sp>
          <p:nvSpPr>
            <p:cNvPr id="66" name="Oval 65">
              <a:extLst>
                <a:ext uri="{FF2B5EF4-FFF2-40B4-BE49-F238E27FC236}">
                  <a16:creationId xmlns:a16="http://schemas.microsoft.com/office/drawing/2014/main" id="{470BC859-59A3-7BC8-8A03-18C45ECF506F}"/>
                </a:ext>
              </a:extLst>
            </p:cNvPr>
            <p:cNvSpPr>
              <a:spLocks noChangeAspect="1"/>
            </p:cNvSpPr>
            <p:nvPr/>
          </p:nvSpPr>
          <p:spPr>
            <a:xfrm>
              <a:off x="3086096" y="2941809"/>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Arial"/>
                  <a:ea typeface="Times New Roman"/>
                </a:rPr>
                <a:t> </a:t>
              </a:r>
            </a:p>
          </p:txBody>
        </p:sp>
        <p:sp>
          <p:nvSpPr>
            <p:cNvPr id="67" name="Oval 66">
              <a:extLst>
                <a:ext uri="{FF2B5EF4-FFF2-40B4-BE49-F238E27FC236}">
                  <a16:creationId xmlns:a16="http://schemas.microsoft.com/office/drawing/2014/main" id="{BD1AA8B3-718A-230F-0344-A36F8395725F}"/>
                </a:ext>
              </a:extLst>
            </p:cNvPr>
            <p:cNvSpPr>
              <a:spLocks noChangeAspect="1"/>
            </p:cNvSpPr>
            <p:nvPr/>
          </p:nvSpPr>
          <p:spPr>
            <a:xfrm>
              <a:off x="3852859" y="2941808"/>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Arial"/>
                  <a:ea typeface="Times New Roman"/>
                </a:rPr>
                <a:t> </a:t>
              </a:r>
            </a:p>
          </p:txBody>
        </p:sp>
        <p:sp>
          <p:nvSpPr>
            <p:cNvPr id="68" name="Oval 67">
              <a:extLst>
                <a:ext uri="{FF2B5EF4-FFF2-40B4-BE49-F238E27FC236}">
                  <a16:creationId xmlns:a16="http://schemas.microsoft.com/office/drawing/2014/main" id="{0D238012-98AA-7ECB-9A9D-B18C9F363911}"/>
                </a:ext>
              </a:extLst>
            </p:cNvPr>
            <p:cNvSpPr>
              <a:spLocks noChangeAspect="1"/>
            </p:cNvSpPr>
            <p:nvPr/>
          </p:nvSpPr>
          <p:spPr>
            <a:xfrm>
              <a:off x="4624383" y="2937045"/>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Arial"/>
                  <a:ea typeface="Times New Roman"/>
                </a:rPr>
                <a:t> </a:t>
              </a:r>
            </a:p>
          </p:txBody>
        </p:sp>
        <p:sp>
          <p:nvSpPr>
            <p:cNvPr id="69" name="Oval 68">
              <a:extLst>
                <a:ext uri="{FF2B5EF4-FFF2-40B4-BE49-F238E27FC236}">
                  <a16:creationId xmlns:a16="http://schemas.microsoft.com/office/drawing/2014/main" id="{A31325A7-ABB3-B897-531B-DBD62F73956D}"/>
                </a:ext>
              </a:extLst>
            </p:cNvPr>
            <p:cNvSpPr>
              <a:spLocks noChangeAspect="1"/>
            </p:cNvSpPr>
            <p:nvPr/>
          </p:nvSpPr>
          <p:spPr>
            <a:xfrm>
              <a:off x="5386383" y="2940220"/>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Arial"/>
                  <a:ea typeface="Times New Roman"/>
                </a:rPr>
                <a:t> </a:t>
              </a:r>
            </a:p>
          </p:txBody>
        </p:sp>
        <p:sp>
          <p:nvSpPr>
            <p:cNvPr id="70" name="Oval 69">
              <a:extLst>
                <a:ext uri="{FF2B5EF4-FFF2-40B4-BE49-F238E27FC236}">
                  <a16:creationId xmlns:a16="http://schemas.microsoft.com/office/drawing/2014/main" id="{ECB11BBF-AC54-2570-6181-F429433221D4}"/>
                </a:ext>
              </a:extLst>
            </p:cNvPr>
            <p:cNvSpPr>
              <a:spLocks noChangeAspect="1"/>
            </p:cNvSpPr>
            <p:nvPr/>
          </p:nvSpPr>
          <p:spPr>
            <a:xfrm>
              <a:off x="6152461" y="2946571"/>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Arial"/>
                  <a:ea typeface="Times New Roman"/>
                </a:rPr>
                <a:t> </a:t>
              </a:r>
            </a:p>
          </p:txBody>
        </p:sp>
        <p:sp>
          <p:nvSpPr>
            <p:cNvPr id="71" name="Oval 70">
              <a:extLst>
                <a:ext uri="{FF2B5EF4-FFF2-40B4-BE49-F238E27FC236}">
                  <a16:creationId xmlns:a16="http://schemas.microsoft.com/office/drawing/2014/main" id="{2679123A-CF61-B873-02F0-502F3D352625}"/>
                </a:ext>
              </a:extLst>
            </p:cNvPr>
            <p:cNvSpPr>
              <a:spLocks noChangeAspect="1"/>
            </p:cNvSpPr>
            <p:nvPr/>
          </p:nvSpPr>
          <p:spPr>
            <a:xfrm>
              <a:off x="6919909" y="2939288"/>
              <a:ext cx="142876" cy="142876"/>
            </a:xfrm>
            <a:prstGeom prst="ellipse">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atin typeface="Arial"/>
                  <a:ea typeface="Times New Roman"/>
                </a:rPr>
                <a:t> </a:t>
              </a:r>
            </a:p>
          </p:txBody>
        </p:sp>
      </p:grpSp>
    </p:spTree>
    <p:extLst>
      <p:ext uri="{BB962C8B-B14F-4D97-AF65-F5344CB8AC3E}">
        <p14:creationId xmlns:p14="http://schemas.microsoft.com/office/powerpoint/2010/main" val="250404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97FF7F6-5C8A-49F9-B246-47C350E3C5C7}"/>
              </a:ext>
            </a:extLst>
          </p:cNvPr>
          <p:cNvSpPr txBox="1">
            <a:spLocks/>
          </p:cNvSpPr>
          <p:nvPr/>
        </p:nvSpPr>
        <p:spPr>
          <a:xfrm>
            <a:off x="11239500" y="63501"/>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4</a:t>
            </a:fld>
            <a:endParaRPr lang="en-US" dirty="0">
              <a:solidFill>
                <a:prstClr val="black">
                  <a:tint val="75000"/>
                </a:prstClr>
              </a:solidFill>
              <a:latin typeface="Arial" pitchFamily="34" charset="0"/>
              <a:cs typeface="Arial" pitchFamily="34" charset="0"/>
            </a:endParaRPr>
          </a:p>
        </p:txBody>
      </p:sp>
      <p:cxnSp>
        <p:nvCxnSpPr>
          <p:cNvPr id="11" name="Straight Connector 10">
            <a:extLst>
              <a:ext uri="{FF2B5EF4-FFF2-40B4-BE49-F238E27FC236}">
                <a16:creationId xmlns:a16="http://schemas.microsoft.com/office/drawing/2014/main" id="{6939E597-A07D-4914-B919-5EE894D1B3D7}"/>
              </a:ext>
            </a:extLst>
          </p:cNvPr>
          <p:cNvCxnSpPr>
            <a:cxnSpLocks/>
          </p:cNvCxnSpPr>
          <p:nvPr/>
        </p:nvCxnSpPr>
        <p:spPr>
          <a:xfrm>
            <a:off x="762000" y="857251"/>
            <a:ext cx="1066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6490EC0-AF7D-4FF0-B30A-ECBFDA3A20A2}"/>
              </a:ext>
            </a:extLst>
          </p:cNvPr>
          <p:cNvSpPr txBox="1">
            <a:spLocks noChangeArrowheads="1"/>
          </p:cNvSpPr>
          <p:nvPr/>
        </p:nvSpPr>
        <p:spPr bwMode="auto">
          <a:xfrm>
            <a:off x="761999" y="1"/>
            <a:ext cx="10667999" cy="857251"/>
          </a:xfrm>
          <a:prstGeom prst="rect">
            <a:avLst/>
          </a:prstGeom>
          <a:noFill/>
          <a:ln w="9525">
            <a:noFill/>
            <a:miter lim="800000"/>
            <a:headEnd/>
            <a:tailEnd/>
          </a:ln>
        </p:spPr>
        <p:txBody>
          <a:bodyPr anchor="ctr" anchorCtr="0"/>
          <a:lstStyle/>
          <a:p>
            <a:r>
              <a:rPr lang="en-US" dirty="0">
                <a:solidFill>
                  <a:prstClr val="black"/>
                </a:solidFill>
                <a:latin typeface="Arial" panose="020B0604020202020204" pitchFamily="34" charset="0"/>
                <a:cs typeface="Arial" panose="020B0604020202020204" pitchFamily="34" charset="0"/>
              </a:rPr>
              <a:t>Our clients are from government, non-profits and the private sectors</a:t>
            </a:r>
          </a:p>
        </p:txBody>
      </p:sp>
      <p:sp>
        <p:nvSpPr>
          <p:cNvPr id="2" name="TextBox 13">
            <a:extLst>
              <a:ext uri="{FF2B5EF4-FFF2-40B4-BE49-F238E27FC236}">
                <a16:creationId xmlns:a16="http://schemas.microsoft.com/office/drawing/2014/main" id="{916CD49D-5A12-ACFE-36B2-E6B63FC03008}"/>
              </a:ext>
            </a:extLst>
          </p:cNvPr>
          <p:cNvSpPr txBox="1">
            <a:spLocks noChangeArrowheads="1"/>
          </p:cNvSpPr>
          <p:nvPr/>
        </p:nvSpPr>
        <p:spPr bwMode="auto">
          <a:xfrm>
            <a:off x="9067800" y="966788"/>
            <a:ext cx="1371600" cy="260350"/>
          </a:xfrm>
          <a:prstGeom prst="rect">
            <a:avLst/>
          </a:prstGeom>
          <a:noFill/>
          <a:ln w="9525">
            <a:solidFill>
              <a:schemeClr val="tx1"/>
            </a:solidFill>
            <a:miter lim="800000"/>
            <a:headEnd/>
            <a:tailEnd/>
          </a:ln>
        </p:spPr>
        <p:txBody>
          <a:bodyPr lIns="18288" tIns="18288" rIns="18288" bIns="18288">
            <a:prstTxWarp prst="textNoShape">
              <a:avLst/>
            </a:prstTxWarp>
            <a:spAutoFit/>
          </a:bodyPr>
          <a:lstStyle/>
          <a:p>
            <a:pPr algn="ctr"/>
            <a:r>
              <a:rPr lang="en-US" sz="1400">
                <a:ea typeface="Arial" pitchFamily="-123" charset="0"/>
                <a:cs typeface="Arial" pitchFamily="-123" charset="0"/>
              </a:rPr>
              <a:t>PARTIAL LIST</a:t>
            </a:r>
          </a:p>
        </p:txBody>
      </p:sp>
      <p:pic>
        <p:nvPicPr>
          <p:cNvPr id="3" name="Picture 1">
            <a:extLst>
              <a:ext uri="{FF2B5EF4-FFF2-40B4-BE49-F238E27FC236}">
                <a16:creationId xmlns:a16="http://schemas.microsoft.com/office/drawing/2014/main" id="{F548278F-2704-AD46-46C2-E743D012F9CE}"/>
              </a:ext>
            </a:extLst>
          </p:cNvPr>
          <p:cNvPicPr>
            <a:picLocks noChangeAspect="1" noChangeArrowheads="1"/>
          </p:cNvPicPr>
          <p:nvPr/>
        </p:nvPicPr>
        <p:blipFill>
          <a:blip r:embed="rId3" cstate="print"/>
          <a:srcRect/>
          <a:stretch>
            <a:fillRect/>
          </a:stretch>
        </p:blipFill>
        <p:spPr bwMode="auto">
          <a:xfrm>
            <a:off x="2207569" y="2980066"/>
            <a:ext cx="2919889" cy="507807"/>
          </a:xfrm>
          <a:prstGeom prst="rect">
            <a:avLst/>
          </a:prstGeom>
          <a:noFill/>
          <a:ln w="9525">
            <a:noFill/>
            <a:miter lim="800000"/>
            <a:headEnd/>
            <a:tailEnd/>
          </a:ln>
        </p:spPr>
      </p:pic>
      <p:pic>
        <p:nvPicPr>
          <p:cNvPr id="4" name="Picture 12" descr="images.jpg">
            <a:extLst>
              <a:ext uri="{FF2B5EF4-FFF2-40B4-BE49-F238E27FC236}">
                <a16:creationId xmlns:a16="http://schemas.microsoft.com/office/drawing/2014/main" id="{A87BF833-828C-F663-9595-737ED0767A09}"/>
              </a:ext>
            </a:extLst>
          </p:cNvPr>
          <p:cNvPicPr>
            <a:picLocks noChangeAspect="1"/>
          </p:cNvPicPr>
          <p:nvPr/>
        </p:nvPicPr>
        <p:blipFill>
          <a:blip r:embed="rId4" cstate="print"/>
          <a:srcRect t="11092" b="21303"/>
          <a:stretch>
            <a:fillRect/>
          </a:stretch>
        </p:blipFill>
        <p:spPr bwMode="auto">
          <a:xfrm>
            <a:off x="5833728" y="5893143"/>
            <a:ext cx="901871" cy="795767"/>
          </a:xfrm>
          <a:prstGeom prst="rect">
            <a:avLst/>
          </a:prstGeom>
          <a:noFill/>
          <a:ln w="9525">
            <a:noFill/>
            <a:miter lim="800000"/>
            <a:headEnd/>
            <a:tailEnd/>
          </a:ln>
        </p:spPr>
      </p:pic>
      <p:pic>
        <p:nvPicPr>
          <p:cNvPr id="5" name="Picture 4" descr="dmv-logo.gif">
            <a:extLst>
              <a:ext uri="{FF2B5EF4-FFF2-40B4-BE49-F238E27FC236}">
                <a16:creationId xmlns:a16="http://schemas.microsoft.com/office/drawing/2014/main" id="{3B2151BC-BAA9-4008-E9D4-B4DBCC7E6180}"/>
              </a:ext>
            </a:extLst>
          </p:cNvPr>
          <p:cNvPicPr>
            <a:picLocks noChangeAspect="1"/>
          </p:cNvPicPr>
          <p:nvPr/>
        </p:nvPicPr>
        <p:blipFill>
          <a:blip r:embed="rId5" cstate="print"/>
          <a:stretch>
            <a:fillRect/>
          </a:stretch>
        </p:blipFill>
        <p:spPr>
          <a:xfrm>
            <a:off x="9436808" y="2625707"/>
            <a:ext cx="1024730" cy="1024730"/>
          </a:xfrm>
          <a:prstGeom prst="rect">
            <a:avLst/>
          </a:prstGeom>
          <a:effectLst/>
        </p:spPr>
      </p:pic>
      <p:pic>
        <p:nvPicPr>
          <p:cNvPr id="6" name="Picture 2" descr="dorlogo">
            <a:extLst>
              <a:ext uri="{FF2B5EF4-FFF2-40B4-BE49-F238E27FC236}">
                <a16:creationId xmlns:a16="http://schemas.microsoft.com/office/drawing/2014/main" id="{BE20B7AA-7DF4-3046-8ED7-3D75CDADD521}"/>
              </a:ext>
            </a:extLst>
          </p:cNvPr>
          <p:cNvPicPr>
            <a:picLocks noChangeAspect="1" noChangeArrowheads="1"/>
          </p:cNvPicPr>
          <p:nvPr/>
        </p:nvPicPr>
        <p:blipFill>
          <a:blip r:embed="rId6" cstate="print"/>
          <a:srcRect/>
          <a:stretch>
            <a:fillRect/>
          </a:stretch>
        </p:blipFill>
        <p:spPr bwMode="auto">
          <a:xfrm>
            <a:off x="5507383" y="1159455"/>
            <a:ext cx="1330057" cy="656951"/>
          </a:xfrm>
          <a:prstGeom prst="rect">
            <a:avLst/>
          </a:prstGeom>
          <a:noFill/>
          <a:ln w="9525">
            <a:noFill/>
            <a:miter lim="800000"/>
            <a:headEnd/>
            <a:tailEnd/>
          </a:ln>
        </p:spPr>
      </p:pic>
      <p:pic>
        <p:nvPicPr>
          <p:cNvPr id="7" name="Picture 3">
            <a:extLst>
              <a:ext uri="{FF2B5EF4-FFF2-40B4-BE49-F238E27FC236}">
                <a16:creationId xmlns:a16="http://schemas.microsoft.com/office/drawing/2014/main" id="{B5487B6E-4A0E-C005-2D5D-047DDB2065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0500" y="4037815"/>
            <a:ext cx="1171850" cy="572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descr="http://t1.gstatic.com/images?q=tbn:ANd9GcSVfMKW2nWdkppZNJgOdtM5_NWpMm6iu0zik20gDBKKFfYH05ei">
            <a:extLst>
              <a:ext uri="{FF2B5EF4-FFF2-40B4-BE49-F238E27FC236}">
                <a16:creationId xmlns:a16="http://schemas.microsoft.com/office/drawing/2014/main" id="{ABCE9475-7EA7-C350-E606-CFE6AAA50E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9365" y="5740613"/>
            <a:ext cx="812478" cy="1010545"/>
          </a:xfrm>
          <a:prstGeom prst="rect">
            <a:avLst/>
          </a:prstGeom>
          <a:noFill/>
          <a:extLst>
            <a:ext uri="{909E8E84-426E-40DD-AFC4-6F175D3DCCD1}">
              <a14:hiddenFill xmlns:a14="http://schemas.microsoft.com/office/drawing/2010/main">
                <a:solidFill>
                  <a:srgbClr val="FFFFFF"/>
                </a:solidFill>
              </a14:hiddenFill>
            </a:ext>
          </a:extLst>
        </p:spPr>
      </p:pic>
      <p:pic>
        <p:nvPicPr>
          <p:cNvPr id="9" name="P 1">
            <a:extLst>
              <a:ext uri="{FF2B5EF4-FFF2-40B4-BE49-F238E27FC236}">
                <a16:creationId xmlns:a16="http://schemas.microsoft.com/office/drawing/2014/main" id="{C2BD2F82-AADD-C935-F349-CAE558FB2B43}"/>
              </a:ext>
            </a:extLst>
          </p:cNvPr>
          <p:cNvPicPr>
            <a:picLocks noChangeAspect="1"/>
          </p:cNvPicPr>
          <p:nvPr/>
        </p:nvPicPr>
        <p:blipFill>
          <a:blip r:embed="rId9" cstate="print"/>
          <a:srcRect/>
          <a:stretch>
            <a:fillRect/>
          </a:stretch>
        </p:blipFill>
        <p:spPr bwMode="auto">
          <a:xfrm>
            <a:off x="6381223" y="2711127"/>
            <a:ext cx="1441676" cy="468044"/>
          </a:xfrm>
          <a:prstGeom prst="rect">
            <a:avLst/>
          </a:prstGeom>
          <a:noFill/>
          <a:ln w="9525">
            <a:noFill/>
            <a:miter lim="800000"/>
            <a:headEnd/>
            <a:tailEnd/>
          </a:ln>
        </p:spPr>
      </p:pic>
      <p:pic>
        <p:nvPicPr>
          <p:cNvPr id="13" name="Picture 11" descr="http://t2.gstatic.com/images?q=tbn:ANd9GcScs6LxHXat2fVNEOc1880ThAYo9ah0KN35NYbffm3I6crQyRuF">
            <a:extLst>
              <a:ext uri="{FF2B5EF4-FFF2-40B4-BE49-F238E27FC236}">
                <a16:creationId xmlns:a16="http://schemas.microsoft.com/office/drawing/2014/main" id="{E847C4D2-9B42-F6D6-42A5-E817EF223E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8413" y="1022582"/>
            <a:ext cx="971550" cy="9906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DCD7CCD-A3B2-779E-637F-CA1297DA9192}"/>
              </a:ext>
            </a:extLst>
          </p:cNvPr>
          <p:cNvPicPr>
            <a:picLocks noChangeAspect="1"/>
          </p:cNvPicPr>
          <p:nvPr/>
        </p:nvPicPr>
        <p:blipFill>
          <a:blip r:embed="rId11"/>
          <a:stretch>
            <a:fillRect/>
          </a:stretch>
        </p:blipFill>
        <p:spPr>
          <a:xfrm>
            <a:off x="2970449" y="994728"/>
            <a:ext cx="1023557" cy="1018455"/>
          </a:xfrm>
          <a:prstGeom prst="rect">
            <a:avLst/>
          </a:prstGeom>
        </p:spPr>
      </p:pic>
      <p:pic>
        <p:nvPicPr>
          <p:cNvPr id="22" name="Picture 2">
            <a:extLst>
              <a:ext uri="{FF2B5EF4-FFF2-40B4-BE49-F238E27FC236}">
                <a16:creationId xmlns:a16="http://schemas.microsoft.com/office/drawing/2014/main" id="{B0A85C61-5FBF-E785-8A87-7F6DBC98086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81247" y="3855983"/>
            <a:ext cx="935855" cy="93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a:extLst>
              <a:ext uri="{FF2B5EF4-FFF2-40B4-BE49-F238E27FC236}">
                <a16:creationId xmlns:a16="http://schemas.microsoft.com/office/drawing/2014/main" id="{C1A15DCE-4225-40E5-E7E1-E15E1E5B732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18427" y="2651164"/>
            <a:ext cx="874131" cy="120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a:extLst>
              <a:ext uri="{FF2B5EF4-FFF2-40B4-BE49-F238E27FC236}">
                <a16:creationId xmlns:a16="http://schemas.microsoft.com/office/drawing/2014/main" id="{696C910A-F44F-FAEF-5E60-5E33CE8D283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21806" y="5848436"/>
            <a:ext cx="970603" cy="97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a:extLst>
              <a:ext uri="{FF2B5EF4-FFF2-40B4-BE49-F238E27FC236}">
                <a16:creationId xmlns:a16="http://schemas.microsoft.com/office/drawing/2014/main" id="{E4B04981-0D45-AC59-989C-5BC9F59371F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22899" y="4076739"/>
            <a:ext cx="1098944" cy="51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a:extLst>
              <a:ext uri="{FF2B5EF4-FFF2-40B4-BE49-F238E27FC236}">
                <a16:creationId xmlns:a16="http://schemas.microsoft.com/office/drawing/2014/main" id="{CBFFE286-94F0-C0BA-65A9-DB6F1A30A57D}"/>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10073" y="4736991"/>
            <a:ext cx="1285610" cy="1023188"/>
          </a:xfrm>
          <a:prstGeom prst="rect">
            <a:avLst/>
          </a:prstGeom>
          <a:noFill/>
        </p:spPr>
      </p:pic>
      <p:pic>
        <p:nvPicPr>
          <p:cNvPr id="29" name="Picture 2">
            <a:extLst>
              <a:ext uri="{FF2B5EF4-FFF2-40B4-BE49-F238E27FC236}">
                <a16:creationId xmlns:a16="http://schemas.microsoft.com/office/drawing/2014/main" id="{FB36AE2F-6ABC-3932-383F-7AF76831530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31044" y="3608060"/>
            <a:ext cx="2697294" cy="59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descr="http://www.cdcr.ca.gov/images/CAROUSEL_SIGNS/ca_correctional_healthcare_services.jpg">
            <a:extLst>
              <a:ext uri="{FF2B5EF4-FFF2-40B4-BE49-F238E27FC236}">
                <a16:creationId xmlns:a16="http://schemas.microsoft.com/office/drawing/2014/main" id="{085DA2F7-3B93-D3C9-A05B-E5500F7B139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83011" y="4913766"/>
            <a:ext cx="1093203" cy="6754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logo.png (474×88)">
            <a:extLst>
              <a:ext uri="{FF2B5EF4-FFF2-40B4-BE49-F238E27FC236}">
                <a16:creationId xmlns:a16="http://schemas.microsoft.com/office/drawing/2014/main" id="{758CFA04-5A04-02E5-9849-B98E73990CF3}"/>
              </a:ext>
            </a:extLst>
          </p:cNvPr>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rightnessContrast contrast="40000"/>
                    </a14:imgEffect>
                  </a14:imgLayer>
                </a14:imgProps>
              </a:ext>
              <a:ext uri="{28A0092B-C50C-407E-A947-70E740481C1C}">
                <a14:useLocalDpi xmlns:a14="http://schemas.microsoft.com/office/drawing/2010/main" val="0"/>
              </a:ext>
            </a:extLst>
          </a:blip>
          <a:srcRect t="-1" b="-568"/>
          <a:stretch/>
        </p:blipFill>
        <p:spPr bwMode="auto">
          <a:xfrm>
            <a:off x="2181036" y="4365722"/>
            <a:ext cx="2424215" cy="45262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3" name="Picture 4" descr=" California Department of Public Health">
            <a:extLst>
              <a:ext uri="{FF2B5EF4-FFF2-40B4-BE49-F238E27FC236}">
                <a16:creationId xmlns:a16="http://schemas.microsoft.com/office/drawing/2014/main" id="{5251E329-2896-7340-771C-899525155F2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68796" y="4703227"/>
            <a:ext cx="10287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C73A59FF-CACC-78A7-766A-3BCB1AC48970}"/>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876689" y="2419325"/>
            <a:ext cx="3023007" cy="330383"/>
          </a:xfrm>
          <a:prstGeom prst="rect">
            <a:avLst/>
          </a:prstGeom>
          <a:noFill/>
          <a:ln>
            <a:noFill/>
          </a:ln>
        </p:spPr>
      </p:pic>
      <p:pic>
        <p:nvPicPr>
          <p:cNvPr id="36" name="Picture 10" descr="http://upload.wikimedia.org/wikipedia/en/thumb/6/62/Auto_Alliance_Logo.jpg/200px-Auto_Alliance_Logo.jpg">
            <a:extLst>
              <a:ext uri="{FF2B5EF4-FFF2-40B4-BE49-F238E27FC236}">
                <a16:creationId xmlns:a16="http://schemas.microsoft.com/office/drawing/2014/main" id="{DEF21DFA-E9F8-EE92-B2F1-DEC68AF3ECA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94505" y="5100890"/>
            <a:ext cx="1520825" cy="58551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1">
            <a:extLst>
              <a:ext uri="{FF2B5EF4-FFF2-40B4-BE49-F238E27FC236}">
                <a16:creationId xmlns:a16="http://schemas.microsoft.com/office/drawing/2014/main" id="{C66C518F-1038-CF53-0D63-D7A38DCEE8D1}"/>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923285" y="1552179"/>
            <a:ext cx="922006" cy="922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descr="http://www.pcl.org/league/logos/California-Association-of-Local-Conservation-Corps-Logo.jpg">
            <a:extLst>
              <a:ext uri="{FF2B5EF4-FFF2-40B4-BE49-F238E27FC236}">
                <a16:creationId xmlns:a16="http://schemas.microsoft.com/office/drawing/2014/main" id="{D97E207B-2A54-3203-F5FB-C560A43A05D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31976" y="5848435"/>
            <a:ext cx="846021" cy="79526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The California Issues Forum">
            <a:extLst>
              <a:ext uri="{FF2B5EF4-FFF2-40B4-BE49-F238E27FC236}">
                <a16:creationId xmlns:a16="http://schemas.microsoft.com/office/drawing/2014/main" id="{75BEC039-6EA5-22A5-58B4-D01E2A225463}"/>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016937" y="1810481"/>
            <a:ext cx="1849523" cy="8783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a:extLst>
              <a:ext uri="{FF2B5EF4-FFF2-40B4-BE49-F238E27FC236}">
                <a16:creationId xmlns:a16="http://schemas.microsoft.com/office/drawing/2014/main" id="{633E8E83-EFFB-9A8A-91E1-D3E2E5E7969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080678" y="1852701"/>
            <a:ext cx="1404936"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2" name="Object 41">
            <a:extLst>
              <a:ext uri="{FF2B5EF4-FFF2-40B4-BE49-F238E27FC236}">
                <a16:creationId xmlns:a16="http://schemas.microsoft.com/office/drawing/2014/main" id="{D4694D19-5156-FCEE-1105-A41BEAD30E16}"/>
              </a:ext>
            </a:extLst>
          </p:cNvPr>
          <p:cNvGraphicFramePr>
            <a:graphicFrameLocks noChangeAspect="1"/>
          </p:cNvGraphicFramePr>
          <p:nvPr/>
        </p:nvGraphicFramePr>
        <p:xfrm>
          <a:off x="7138985" y="5808772"/>
          <a:ext cx="619705" cy="874227"/>
        </p:xfrm>
        <a:graphic>
          <a:graphicData uri="http://schemas.openxmlformats.org/presentationml/2006/ole">
            <mc:AlternateContent xmlns:mc="http://schemas.openxmlformats.org/markup-compatibility/2006">
              <mc:Choice xmlns:v="urn:schemas-microsoft-com:vml" Requires="v">
                <p:oleObj name="Bitmap Image" r:id="rId28" imgW="3543795" imgH="4982270" progId="PBrush">
                  <p:embed/>
                </p:oleObj>
              </mc:Choice>
              <mc:Fallback>
                <p:oleObj name="Bitmap Image" r:id="rId28" imgW="3543795" imgH="4982270" progId="PBrush">
                  <p:embed/>
                  <p:pic>
                    <p:nvPicPr>
                      <p:cNvPr id="42" name="Object 41">
                        <a:extLst>
                          <a:ext uri="{FF2B5EF4-FFF2-40B4-BE49-F238E27FC236}">
                            <a16:creationId xmlns:a16="http://schemas.microsoft.com/office/drawing/2014/main" id="{D4694D19-5156-FCEE-1105-A41BEAD30E1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138985" y="5808772"/>
                        <a:ext cx="619705" cy="874227"/>
                      </a:xfrm>
                      <a:prstGeom prst="rect">
                        <a:avLst/>
                      </a:prstGeom>
                      <a:noFill/>
                      <a:ln>
                        <a:noFill/>
                      </a:ln>
                    </p:spPr>
                  </p:pic>
                </p:oleObj>
              </mc:Fallback>
            </mc:AlternateContent>
          </a:graphicData>
        </a:graphic>
      </p:graphicFrame>
      <p:pic>
        <p:nvPicPr>
          <p:cNvPr id="43" name="Picture 6" descr="California Department of Community Services and Development">
            <a:extLst>
              <a:ext uri="{FF2B5EF4-FFF2-40B4-BE49-F238E27FC236}">
                <a16:creationId xmlns:a16="http://schemas.microsoft.com/office/drawing/2014/main" id="{D4CDF63E-36F9-0C04-9BD3-07EBA8FA11EA}"/>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264353" y="5808693"/>
            <a:ext cx="990601" cy="99060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Department of Toxic Substances Control | DTSC">
            <a:extLst>
              <a:ext uri="{FF2B5EF4-FFF2-40B4-BE49-F238E27FC236}">
                <a16:creationId xmlns:a16="http://schemas.microsoft.com/office/drawing/2014/main" id="{3678E581-098A-DC4C-909C-D5818038C076}"/>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088018" y="1271974"/>
            <a:ext cx="1064321" cy="50124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a:extLst>
              <a:ext uri="{FF2B5EF4-FFF2-40B4-BE49-F238E27FC236}">
                <a16:creationId xmlns:a16="http://schemas.microsoft.com/office/drawing/2014/main" id="{5CF2755E-2A80-BF45-2F88-2DD9D4A89067}"/>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082486" y="5940480"/>
            <a:ext cx="1523604" cy="87063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6" descr="MHSOAC announces reappointments by Governor Brown - MHSOAC">
            <a:extLst>
              <a:ext uri="{FF2B5EF4-FFF2-40B4-BE49-F238E27FC236}">
                <a16:creationId xmlns:a16="http://schemas.microsoft.com/office/drawing/2014/main" id="{FD8C620D-C2ED-A907-B358-D2088B8A4232}"/>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172412" y="4099292"/>
            <a:ext cx="1386277" cy="63970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360B175D-7CA2-157C-581B-A4021019888E}"/>
              </a:ext>
            </a:extLst>
          </p:cNvPr>
          <p:cNvPicPr>
            <a:picLocks noChangeAspect="1"/>
          </p:cNvPicPr>
          <p:nvPr/>
        </p:nvPicPr>
        <p:blipFill>
          <a:blip r:embed="rId34"/>
          <a:stretch>
            <a:fillRect/>
          </a:stretch>
        </p:blipFill>
        <p:spPr>
          <a:xfrm>
            <a:off x="8402917" y="1343875"/>
            <a:ext cx="2156661" cy="499652"/>
          </a:xfrm>
          <a:prstGeom prst="rect">
            <a:avLst/>
          </a:prstGeom>
        </p:spPr>
      </p:pic>
      <p:pic>
        <p:nvPicPr>
          <p:cNvPr id="48" name="Picture 47">
            <a:extLst>
              <a:ext uri="{FF2B5EF4-FFF2-40B4-BE49-F238E27FC236}">
                <a16:creationId xmlns:a16="http://schemas.microsoft.com/office/drawing/2014/main" id="{67C5B0C4-253B-6A32-0DAF-C67A0E37CC8F}"/>
              </a:ext>
            </a:extLst>
          </p:cNvPr>
          <p:cNvPicPr>
            <a:picLocks noChangeAspect="1"/>
          </p:cNvPicPr>
          <p:nvPr/>
        </p:nvPicPr>
        <p:blipFill>
          <a:blip r:embed="rId35"/>
          <a:stretch>
            <a:fillRect/>
          </a:stretch>
        </p:blipFill>
        <p:spPr>
          <a:xfrm>
            <a:off x="5526330" y="3331678"/>
            <a:ext cx="1600422" cy="459012"/>
          </a:xfrm>
          <a:prstGeom prst="rect">
            <a:avLst/>
          </a:prstGeom>
        </p:spPr>
      </p:pic>
    </p:spTree>
    <p:extLst>
      <p:ext uri="{BB962C8B-B14F-4D97-AF65-F5344CB8AC3E}">
        <p14:creationId xmlns:p14="http://schemas.microsoft.com/office/powerpoint/2010/main" val="55878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97FF7F6-5C8A-49F9-B246-47C350E3C5C7}"/>
              </a:ext>
            </a:extLst>
          </p:cNvPr>
          <p:cNvSpPr txBox="1">
            <a:spLocks/>
          </p:cNvSpPr>
          <p:nvPr/>
        </p:nvSpPr>
        <p:spPr>
          <a:xfrm>
            <a:off x="11239500" y="63501"/>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E8CFB9A-E319-42E7-B806-A19BF89F397C}" type="slidenum">
              <a:rPr lang="en-US">
                <a:solidFill>
                  <a:prstClr val="black">
                    <a:tint val="75000"/>
                  </a:prstClr>
                </a:solidFill>
                <a:latin typeface="Arial" panose="020B0604020202020204" pitchFamily="34" charset="0"/>
                <a:cs typeface="Arial" pitchFamily="34" charset="0"/>
              </a:rPr>
              <a:pPr algn="ctr">
                <a:defRPr/>
              </a:pPr>
              <a:t>5</a:t>
            </a:fld>
            <a:endParaRPr lang="en-US" dirty="0">
              <a:solidFill>
                <a:prstClr val="black">
                  <a:tint val="75000"/>
                </a:prstClr>
              </a:solidFill>
              <a:latin typeface="Arial" panose="020B0604020202020204" pitchFamily="34" charset="0"/>
              <a:cs typeface="Arial" pitchFamily="34" charset="0"/>
            </a:endParaRPr>
          </a:p>
        </p:txBody>
      </p:sp>
      <p:cxnSp>
        <p:nvCxnSpPr>
          <p:cNvPr id="11" name="Straight Connector 10">
            <a:extLst>
              <a:ext uri="{FF2B5EF4-FFF2-40B4-BE49-F238E27FC236}">
                <a16:creationId xmlns:a16="http://schemas.microsoft.com/office/drawing/2014/main" id="{6939E597-A07D-4914-B919-5EE894D1B3D7}"/>
              </a:ext>
            </a:extLst>
          </p:cNvPr>
          <p:cNvCxnSpPr>
            <a:cxnSpLocks/>
          </p:cNvCxnSpPr>
          <p:nvPr/>
        </p:nvCxnSpPr>
        <p:spPr>
          <a:xfrm>
            <a:off x="762000" y="857251"/>
            <a:ext cx="1066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6490EC0-AF7D-4FF0-B30A-ECBFDA3A20A2}"/>
              </a:ext>
            </a:extLst>
          </p:cNvPr>
          <p:cNvSpPr txBox="1">
            <a:spLocks noChangeArrowheads="1"/>
          </p:cNvSpPr>
          <p:nvPr/>
        </p:nvSpPr>
        <p:spPr bwMode="auto">
          <a:xfrm>
            <a:off x="762001" y="0"/>
            <a:ext cx="10667999" cy="857251"/>
          </a:xfrm>
          <a:prstGeom prst="rect">
            <a:avLst/>
          </a:prstGeom>
          <a:noFill/>
          <a:ln w="9525">
            <a:noFill/>
            <a:miter lim="800000"/>
            <a:headEnd/>
            <a:tailEnd/>
          </a:ln>
        </p:spPr>
        <p:txBody>
          <a:bodyPr anchor="ctr" anchorCtr="0"/>
          <a:lstStyle/>
          <a:p>
            <a:r>
              <a:rPr lang="en-US" dirty="0">
                <a:solidFill>
                  <a:prstClr val="black"/>
                </a:solidFill>
                <a:latin typeface="Arial" panose="020B0604020202020204" pitchFamily="34" charset="0"/>
                <a:cs typeface="Arial" panose="020B0604020202020204" pitchFamily="34" charset="0"/>
              </a:rPr>
              <a:t>We have extensive experience in both public and private sector procurement and contracting best practices</a:t>
            </a:r>
          </a:p>
        </p:txBody>
      </p:sp>
      <p:sp>
        <p:nvSpPr>
          <p:cNvPr id="14" name="TextBox 13">
            <a:extLst>
              <a:ext uri="{FF2B5EF4-FFF2-40B4-BE49-F238E27FC236}">
                <a16:creationId xmlns:a16="http://schemas.microsoft.com/office/drawing/2014/main" id="{70F1CE5A-C6E0-29E2-53F9-A8EE3FF8A5FC}"/>
              </a:ext>
            </a:extLst>
          </p:cNvPr>
          <p:cNvSpPr txBox="1"/>
          <p:nvPr/>
        </p:nvSpPr>
        <p:spPr>
          <a:xfrm>
            <a:off x="3922004" y="4386091"/>
            <a:ext cx="7105880" cy="1231106"/>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Strategic sourcing of numerous commodity categories</a:t>
            </a:r>
          </a:p>
          <a:p>
            <a:pPr marL="285750" indent="-285750">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Negotiated acquisitions of numerous non-commodity items</a:t>
            </a:r>
          </a:p>
          <a:p>
            <a:pPr marL="285750" indent="-285750">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On a limited basis, retained to support private sector clients pursue government grants (75% success rate over the past 5 years)</a:t>
            </a:r>
          </a:p>
        </p:txBody>
      </p:sp>
      <p:sp>
        <p:nvSpPr>
          <p:cNvPr id="15" name="TextBox 14">
            <a:extLst>
              <a:ext uri="{FF2B5EF4-FFF2-40B4-BE49-F238E27FC236}">
                <a16:creationId xmlns:a16="http://schemas.microsoft.com/office/drawing/2014/main" id="{7ABCED4B-6483-23B4-FE3F-AC6CC90941A2}"/>
              </a:ext>
            </a:extLst>
          </p:cNvPr>
          <p:cNvSpPr txBox="1"/>
          <p:nvPr/>
        </p:nvSpPr>
        <p:spPr>
          <a:xfrm>
            <a:off x="3922004" y="1162398"/>
            <a:ext cx="7906439" cy="2862322"/>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Former Chief Deputy of the California Department of General Services;</a:t>
            </a:r>
          </a:p>
          <a:p>
            <a:pPr marL="285750" indent="-285750">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Current member of DGS Small Business Council’s Procurement Policies and Procedures Committee</a:t>
            </a:r>
          </a:p>
          <a:p>
            <a:pPr marL="285750" indent="-285750">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State retained Subject Matter Expert</a:t>
            </a:r>
          </a:p>
          <a:p>
            <a:pPr marL="285750" indent="-285750">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Conduct contract and grant procurements for a number of state agencies, both within and outside of Public Contract Code (over $500 million over the past ten years)</a:t>
            </a:r>
          </a:p>
          <a:p>
            <a:pPr marL="285750" indent="-285750">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Re-engineered procurement processes and trained staff for public organizations, including the California Public Utilities Commission, Department of Toxic Substances Control, Department of Community Services and Development</a:t>
            </a:r>
          </a:p>
        </p:txBody>
      </p:sp>
      <p:sp>
        <p:nvSpPr>
          <p:cNvPr id="16" name="Oval 15">
            <a:extLst>
              <a:ext uri="{FF2B5EF4-FFF2-40B4-BE49-F238E27FC236}">
                <a16:creationId xmlns:a16="http://schemas.microsoft.com/office/drawing/2014/main" id="{E3427B85-B634-A64C-0A95-11C71D781506}"/>
              </a:ext>
            </a:extLst>
          </p:cNvPr>
          <p:cNvSpPr/>
          <p:nvPr/>
        </p:nvSpPr>
        <p:spPr>
          <a:xfrm>
            <a:off x="363557" y="4200858"/>
            <a:ext cx="3382178" cy="1101687"/>
          </a:xfrm>
          <a:prstGeom prst="ellipse">
            <a:avLst/>
          </a:prstGeom>
          <a:solidFill>
            <a:srgbClr val="33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Private Sector</a:t>
            </a:r>
          </a:p>
        </p:txBody>
      </p:sp>
      <p:sp>
        <p:nvSpPr>
          <p:cNvPr id="17" name="Oval 16">
            <a:extLst>
              <a:ext uri="{FF2B5EF4-FFF2-40B4-BE49-F238E27FC236}">
                <a16:creationId xmlns:a16="http://schemas.microsoft.com/office/drawing/2014/main" id="{1CF0F6E3-80A8-4DC7-A00D-C2DFB534DA94}"/>
              </a:ext>
            </a:extLst>
          </p:cNvPr>
          <p:cNvSpPr/>
          <p:nvPr/>
        </p:nvSpPr>
        <p:spPr>
          <a:xfrm>
            <a:off x="363557" y="1957819"/>
            <a:ext cx="3382178" cy="1101687"/>
          </a:xfrm>
          <a:prstGeom prst="ellipse">
            <a:avLst/>
          </a:prstGeom>
          <a:solidFill>
            <a:srgbClr val="33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Public Sector</a:t>
            </a:r>
          </a:p>
        </p:txBody>
      </p:sp>
    </p:spTree>
    <p:extLst>
      <p:ext uri="{BB962C8B-B14F-4D97-AF65-F5344CB8AC3E}">
        <p14:creationId xmlns:p14="http://schemas.microsoft.com/office/powerpoint/2010/main" val="91935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97FF7F6-5C8A-49F9-B246-47C350E3C5C7}"/>
              </a:ext>
            </a:extLst>
          </p:cNvPr>
          <p:cNvSpPr txBox="1">
            <a:spLocks/>
          </p:cNvSpPr>
          <p:nvPr/>
        </p:nvSpPr>
        <p:spPr>
          <a:xfrm>
            <a:off x="11239500" y="63501"/>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6</a:t>
            </a:fld>
            <a:endParaRPr lang="en-US" dirty="0">
              <a:solidFill>
                <a:prstClr val="black">
                  <a:tint val="75000"/>
                </a:prstClr>
              </a:solidFill>
              <a:latin typeface="Arial" pitchFamily="34" charset="0"/>
              <a:cs typeface="Arial" pitchFamily="34" charset="0"/>
            </a:endParaRPr>
          </a:p>
        </p:txBody>
      </p:sp>
      <p:cxnSp>
        <p:nvCxnSpPr>
          <p:cNvPr id="11" name="Straight Connector 10">
            <a:extLst>
              <a:ext uri="{FF2B5EF4-FFF2-40B4-BE49-F238E27FC236}">
                <a16:creationId xmlns:a16="http://schemas.microsoft.com/office/drawing/2014/main" id="{6939E597-A07D-4914-B919-5EE894D1B3D7}"/>
              </a:ext>
            </a:extLst>
          </p:cNvPr>
          <p:cNvCxnSpPr>
            <a:cxnSpLocks/>
          </p:cNvCxnSpPr>
          <p:nvPr/>
        </p:nvCxnSpPr>
        <p:spPr>
          <a:xfrm>
            <a:off x="762000" y="857251"/>
            <a:ext cx="1066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6490EC0-AF7D-4FF0-B30A-ECBFDA3A20A2}"/>
              </a:ext>
            </a:extLst>
          </p:cNvPr>
          <p:cNvSpPr txBox="1">
            <a:spLocks noChangeArrowheads="1"/>
          </p:cNvSpPr>
          <p:nvPr/>
        </p:nvSpPr>
        <p:spPr bwMode="auto">
          <a:xfrm>
            <a:off x="761999" y="1"/>
            <a:ext cx="10667999" cy="857251"/>
          </a:xfrm>
          <a:prstGeom prst="rect">
            <a:avLst/>
          </a:prstGeom>
          <a:noFill/>
          <a:ln w="9525">
            <a:noFill/>
            <a:miter lim="800000"/>
            <a:headEnd/>
            <a:tailEnd/>
          </a:ln>
        </p:spPr>
        <p:txBody>
          <a:bodyPr anchor="ctr" anchorCtr="0"/>
          <a:lstStyle/>
          <a:p>
            <a:r>
              <a:rPr lang="en-US" dirty="0">
                <a:solidFill>
                  <a:prstClr val="black"/>
                </a:solidFill>
                <a:latin typeface="Arial" panose="020B0604020202020204" pitchFamily="34" charset="0"/>
                <a:cs typeface="Arial" panose="020B0604020202020204" pitchFamily="34" charset="0"/>
              </a:rPr>
              <a:t>Grants leads can be generated both passively and actively</a:t>
            </a:r>
          </a:p>
        </p:txBody>
      </p:sp>
      <p:sp>
        <p:nvSpPr>
          <p:cNvPr id="2" name="Arrow: Pentagon 1">
            <a:extLst>
              <a:ext uri="{FF2B5EF4-FFF2-40B4-BE49-F238E27FC236}">
                <a16:creationId xmlns:a16="http://schemas.microsoft.com/office/drawing/2014/main" id="{47D39200-A562-17F1-9118-4DCE578D5A56}"/>
              </a:ext>
            </a:extLst>
          </p:cNvPr>
          <p:cNvSpPr/>
          <p:nvPr/>
        </p:nvSpPr>
        <p:spPr>
          <a:xfrm>
            <a:off x="761999" y="2034103"/>
            <a:ext cx="2203374" cy="857250"/>
          </a:xfrm>
          <a:prstGeom prst="homePlat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Passive Monitoring</a:t>
            </a:r>
          </a:p>
        </p:txBody>
      </p:sp>
      <p:sp>
        <p:nvSpPr>
          <p:cNvPr id="3" name="Arrow: Pentagon 2">
            <a:extLst>
              <a:ext uri="{FF2B5EF4-FFF2-40B4-BE49-F238E27FC236}">
                <a16:creationId xmlns:a16="http://schemas.microsoft.com/office/drawing/2014/main" id="{E9410B28-5D0B-5D97-B417-E3580A2AD2C7}"/>
              </a:ext>
            </a:extLst>
          </p:cNvPr>
          <p:cNvSpPr/>
          <p:nvPr/>
        </p:nvSpPr>
        <p:spPr>
          <a:xfrm>
            <a:off x="761999" y="3596663"/>
            <a:ext cx="2203374" cy="857250"/>
          </a:xfrm>
          <a:prstGeom prst="homePlate">
            <a:avLst/>
          </a:prstGeom>
          <a:solidFill>
            <a:srgbClr val="33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Active Lead  Development</a:t>
            </a:r>
          </a:p>
        </p:txBody>
      </p:sp>
      <p:sp>
        <p:nvSpPr>
          <p:cNvPr id="4" name="TextBox 3">
            <a:extLst>
              <a:ext uri="{FF2B5EF4-FFF2-40B4-BE49-F238E27FC236}">
                <a16:creationId xmlns:a16="http://schemas.microsoft.com/office/drawing/2014/main" id="{76121620-F1F6-32F7-96C9-5F640F76109D}"/>
              </a:ext>
            </a:extLst>
          </p:cNvPr>
          <p:cNvSpPr txBox="1"/>
          <p:nvPr/>
        </p:nvSpPr>
        <p:spPr>
          <a:xfrm>
            <a:off x="3338110" y="2115237"/>
            <a:ext cx="7753084" cy="723275"/>
          </a:xfrm>
          <a:prstGeom prst="rect">
            <a:avLst/>
          </a:prstGeom>
          <a:noFill/>
        </p:spPr>
        <p:txBody>
          <a:bodyPr wrap="none" rtlCol="0">
            <a:spAutoFit/>
          </a:bodyPr>
          <a:lstStyle/>
          <a:p>
            <a:pPr marL="285750"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Monitoring of legislation and budget proposals</a:t>
            </a:r>
          </a:p>
          <a:p>
            <a:pPr marL="285750"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Weekly monitoring of grant posting web sites and available publications</a:t>
            </a:r>
          </a:p>
        </p:txBody>
      </p:sp>
      <p:sp>
        <p:nvSpPr>
          <p:cNvPr id="5" name="TextBox 4">
            <a:extLst>
              <a:ext uri="{FF2B5EF4-FFF2-40B4-BE49-F238E27FC236}">
                <a16:creationId xmlns:a16="http://schemas.microsoft.com/office/drawing/2014/main" id="{BD405D6D-1BCE-FF0F-1745-620A3E5A4A8A}"/>
              </a:ext>
            </a:extLst>
          </p:cNvPr>
          <p:cNvSpPr txBox="1"/>
          <p:nvPr/>
        </p:nvSpPr>
        <p:spPr>
          <a:xfrm>
            <a:off x="3338110" y="3349578"/>
            <a:ext cx="8460955" cy="1631216"/>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Develop “canned” marketing materials</a:t>
            </a:r>
          </a:p>
          <a:p>
            <a:pPr marL="285750"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Identify likely opportunities and create lead target list</a:t>
            </a:r>
          </a:p>
          <a:p>
            <a:pPr marL="285750"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Arrange meetings with appropriate funding programs to seek opportunities for mutual benefit and streamlined contracting, including use of Interagency Agreements with state agencies </a:t>
            </a:r>
          </a:p>
        </p:txBody>
      </p:sp>
    </p:spTree>
    <p:extLst>
      <p:ext uri="{BB962C8B-B14F-4D97-AF65-F5344CB8AC3E}">
        <p14:creationId xmlns:p14="http://schemas.microsoft.com/office/powerpoint/2010/main" val="64037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97FF7F6-5C8A-49F9-B246-47C350E3C5C7}"/>
              </a:ext>
            </a:extLst>
          </p:cNvPr>
          <p:cNvSpPr txBox="1">
            <a:spLocks/>
          </p:cNvSpPr>
          <p:nvPr/>
        </p:nvSpPr>
        <p:spPr>
          <a:xfrm>
            <a:off x="11239500" y="63501"/>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7</a:t>
            </a:fld>
            <a:endParaRPr lang="en-US" dirty="0">
              <a:solidFill>
                <a:prstClr val="black">
                  <a:tint val="75000"/>
                </a:prstClr>
              </a:solidFill>
              <a:latin typeface="Arial" pitchFamily="34" charset="0"/>
              <a:cs typeface="Arial" pitchFamily="34" charset="0"/>
            </a:endParaRPr>
          </a:p>
        </p:txBody>
      </p:sp>
      <p:cxnSp>
        <p:nvCxnSpPr>
          <p:cNvPr id="11" name="Straight Connector 10">
            <a:extLst>
              <a:ext uri="{FF2B5EF4-FFF2-40B4-BE49-F238E27FC236}">
                <a16:creationId xmlns:a16="http://schemas.microsoft.com/office/drawing/2014/main" id="{6939E597-A07D-4914-B919-5EE894D1B3D7}"/>
              </a:ext>
            </a:extLst>
          </p:cNvPr>
          <p:cNvCxnSpPr>
            <a:cxnSpLocks/>
          </p:cNvCxnSpPr>
          <p:nvPr/>
        </p:nvCxnSpPr>
        <p:spPr>
          <a:xfrm>
            <a:off x="762000" y="857251"/>
            <a:ext cx="1066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6490EC0-AF7D-4FF0-B30A-ECBFDA3A20A2}"/>
              </a:ext>
            </a:extLst>
          </p:cNvPr>
          <p:cNvSpPr txBox="1">
            <a:spLocks noChangeArrowheads="1"/>
          </p:cNvSpPr>
          <p:nvPr/>
        </p:nvSpPr>
        <p:spPr bwMode="auto">
          <a:xfrm>
            <a:off x="761999" y="1"/>
            <a:ext cx="10667999" cy="857251"/>
          </a:xfrm>
          <a:prstGeom prst="rect">
            <a:avLst/>
          </a:prstGeom>
          <a:noFill/>
          <a:ln w="9525">
            <a:noFill/>
            <a:miter lim="800000"/>
            <a:headEnd/>
            <a:tailEnd/>
          </a:ln>
        </p:spPr>
        <p:txBody>
          <a:bodyPr anchor="ctr" anchorCtr="0"/>
          <a:lstStyle/>
          <a:p>
            <a:r>
              <a:rPr lang="en-US" dirty="0">
                <a:solidFill>
                  <a:prstClr val="black"/>
                </a:solidFill>
                <a:latin typeface="Calibri" panose="020F0502020204030204" pitchFamily="34" charset="0"/>
                <a:cs typeface="Calibri" panose="020F0502020204030204" pitchFamily="34" charset="0"/>
              </a:rPr>
              <a:t>We propose to support CSU over the term of the contract </a:t>
            </a:r>
          </a:p>
        </p:txBody>
      </p:sp>
      <p:sp>
        <p:nvSpPr>
          <p:cNvPr id="7" name="Arrow: Pentagon 6">
            <a:extLst>
              <a:ext uri="{FF2B5EF4-FFF2-40B4-BE49-F238E27FC236}">
                <a16:creationId xmlns:a16="http://schemas.microsoft.com/office/drawing/2014/main" id="{F933D542-DABA-9414-502C-5E82FA373ACD}"/>
              </a:ext>
            </a:extLst>
          </p:cNvPr>
          <p:cNvSpPr/>
          <p:nvPr/>
        </p:nvSpPr>
        <p:spPr>
          <a:xfrm>
            <a:off x="8767410" y="1449501"/>
            <a:ext cx="2924477" cy="614074"/>
          </a:xfrm>
          <a:prstGeom prst="homePlate">
            <a:avLst/>
          </a:prstGeom>
          <a:solidFill>
            <a:schemeClr val="bg1">
              <a:lumMod val="85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Phase IV</a:t>
            </a:r>
          </a:p>
          <a:p>
            <a:pPr algn="ctr"/>
            <a:r>
              <a:rPr lang="en-US" sz="1200" b="1" dirty="0">
                <a:solidFill>
                  <a:schemeClr val="tx1"/>
                </a:solidFill>
                <a:latin typeface="Arial" panose="020B0604020202020204" pitchFamily="34" charset="0"/>
                <a:cs typeface="Arial" panose="020B0604020202020204" pitchFamily="34" charset="0"/>
              </a:rPr>
              <a:t>Proposal &amp; </a:t>
            </a:r>
          </a:p>
          <a:p>
            <a:pPr algn="ctr"/>
            <a:r>
              <a:rPr lang="en-US" sz="1200" b="1" dirty="0">
                <a:solidFill>
                  <a:schemeClr val="tx1"/>
                </a:solidFill>
                <a:latin typeface="Arial" panose="020B0604020202020204" pitchFamily="34" charset="0"/>
                <a:cs typeface="Arial" panose="020B0604020202020204" pitchFamily="34" charset="0"/>
              </a:rPr>
              <a:t>Active Marketing Support</a:t>
            </a:r>
          </a:p>
        </p:txBody>
      </p:sp>
      <p:sp>
        <p:nvSpPr>
          <p:cNvPr id="6" name="Arrow: Pentagon 5">
            <a:extLst>
              <a:ext uri="{FF2B5EF4-FFF2-40B4-BE49-F238E27FC236}">
                <a16:creationId xmlns:a16="http://schemas.microsoft.com/office/drawing/2014/main" id="{0F413581-3C89-4148-1A65-471A88429ED8}"/>
              </a:ext>
            </a:extLst>
          </p:cNvPr>
          <p:cNvSpPr/>
          <p:nvPr/>
        </p:nvSpPr>
        <p:spPr>
          <a:xfrm>
            <a:off x="6258023" y="1449501"/>
            <a:ext cx="2924477" cy="614074"/>
          </a:xfrm>
          <a:prstGeom prst="homePlat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Phase III</a:t>
            </a:r>
          </a:p>
          <a:p>
            <a:pPr algn="ctr"/>
            <a:r>
              <a:rPr lang="en-US" sz="1200" b="1" dirty="0">
                <a:solidFill>
                  <a:schemeClr val="tx1"/>
                </a:solidFill>
                <a:latin typeface="Arial" panose="020B0604020202020204" pitchFamily="34" charset="0"/>
                <a:cs typeface="Arial" panose="020B0604020202020204" pitchFamily="34" charset="0"/>
              </a:rPr>
              <a:t>Opportunity Monitoring </a:t>
            </a:r>
          </a:p>
          <a:p>
            <a:pPr algn="ctr"/>
            <a:r>
              <a:rPr lang="en-US" sz="1200" b="1" dirty="0">
                <a:solidFill>
                  <a:schemeClr val="tx1"/>
                </a:solidFill>
                <a:latin typeface="Arial" panose="020B0604020202020204" pitchFamily="34" charset="0"/>
                <a:cs typeface="Arial" panose="020B0604020202020204" pitchFamily="34" charset="0"/>
              </a:rPr>
              <a:t>&amp; Identification</a:t>
            </a:r>
          </a:p>
        </p:txBody>
      </p:sp>
      <p:sp>
        <p:nvSpPr>
          <p:cNvPr id="3" name="Arrow: Pentagon 2">
            <a:extLst>
              <a:ext uri="{FF2B5EF4-FFF2-40B4-BE49-F238E27FC236}">
                <a16:creationId xmlns:a16="http://schemas.microsoft.com/office/drawing/2014/main" id="{E9410B28-5D0B-5D97-B417-E3580A2AD2C7}"/>
              </a:ext>
            </a:extLst>
          </p:cNvPr>
          <p:cNvSpPr/>
          <p:nvPr/>
        </p:nvSpPr>
        <p:spPr>
          <a:xfrm>
            <a:off x="3745829" y="1449501"/>
            <a:ext cx="2924477" cy="614074"/>
          </a:xfrm>
          <a:prstGeom prst="homePlat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Phase II</a:t>
            </a:r>
          </a:p>
          <a:p>
            <a:pPr algn="ctr"/>
            <a:r>
              <a:rPr lang="en-US" sz="1200" b="1" dirty="0">
                <a:solidFill>
                  <a:schemeClr val="tx1"/>
                </a:solidFill>
                <a:latin typeface="Arial" panose="020B0604020202020204" pitchFamily="34" charset="0"/>
                <a:cs typeface="Arial" panose="020B0604020202020204" pitchFamily="34" charset="0"/>
              </a:rPr>
              <a:t>Landscape Survey </a:t>
            </a:r>
          </a:p>
          <a:p>
            <a:pPr algn="ctr"/>
            <a:r>
              <a:rPr lang="en-US" sz="1200" b="1" dirty="0">
                <a:solidFill>
                  <a:schemeClr val="tx1"/>
                </a:solidFill>
                <a:latin typeface="Arial" panose="020B0604020202020204" pitchFamily="34" charset="0"/>
                <a:cs typeface="Arial" panose="020B0604020202020204" pitchFamily="34" charset="0"/>
              </a:rPr>
              <a:t>&amp; Data Gathering </a:t>
            </a:r>
          </a:p>
        </p:txBody>
      </p:sp>
      <p:sp>
        <p:nvSpPr>
          <p:cNvPr id="2" name="Arrow: Pentagon 1">
            <a:extLst>
              <a:ext uri="{FF2B5EF4-FFF2-40B4-BE49-F238E27FC236}">
                <a16:creationId xmlns:a16="http://schemas.microsoft.com/office/drawing/2014/main" id="{47D39200-A562-17F1-9118-4DCE578D5A56}"/>
              </a:ext>
            </a:extLst>
          </p:cNvPr>
          <p:cNvSpPr/>
          <p:nvPr/>
        </p:nvSpPr>
        <p:spPr>
          <a:xfrm>
            <a:off x="1233635" y="1449501"/>
            <a:ext cx="2924477" cy="614074"/>
          </a:xfrm>
          <a:prstGeom prst="homePlat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Phase I</a:t>
            </a:r>
          </a:p>
          <a:p>
            <a:pPr algn="ctr"/>
            <a:r>
              <a:rPr lang="en-US" sz="1200" b="1" dirty="0">
                <a:solidFill>
                  <a:schemeClr val="tx1"/>
                </a:solidFill>
                <a:latin typeface="Arial" panose="020B0604020202020204" pitchFamily="34" charset="0"/>
                <a:cs typeface="Arial" panose="020B0604020202020204" pitchFamily="34" charset="0"/>
              </a:rPr>
              <a:t>Project Kickoff</a:t>
            </a:r>
          </a:p>
        </p:txBody>
      </p:sp>
      <p:sp>
        <p:nvSpPr>
          <p:cNvPr id="8" name="TextBox 7">
            <a:extLst>
              <a:ext uri="{FF2B5EF4-FFF2-40B4-BE49-F238E27FC236}">
                <a16:creationId xmlns:a16="http://schemas.microsoft.com/office/drawing/2014/main" id="{2BDC3047-741B-8757-8976-2635E3BC1DB8}"/>
              </a:ext>
            </a:extLst>
          </p:cNvPr>
          <p:cNvSpPr txBox="1"/>
          <p:nvPr/>
        </p:nvSpPr>
        <p:spPr>
          <a:xfrm>
            <a:off x="283946" y="2063574"/>
            <a:ext cx="592278"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Time:</a:t>
            </a:r>
          </a:p>
        </p:txBody>
      </p:sp>
      <p:sp>
        <p:nvSpPr>
          <p:cNvPr id="9" name="TextBox 8">
            <a:extLst>
              <a:ext uri="{FF2B5EF4-FFF2-40B4-BE49-F238E27FC236}">
                <a16:creationId xmlns:a16="http://schemas.microsoft.com/office/drawing/2014/main" id="{FDF000D2-8A5D-3ABA-A42D-B6DD73A92E5C}"/>
              </a:ext>
            </a:extLst>
          </p:cNvPr>
          <p:cNvSpPr txBox="1"/>
          <p:nvPr/>
        </p:nvSpPr>
        <p:spPr>
          <a:xfrm>
            <a:off x="1153427" y="2063575"/>
            <a:ext cx="58541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Day 1</a:t>
            </a:r>
          </a:p>
        </p:txBody>
      </p:sp>
      <p:sp>
        <p:nvSpPr>
          <p:cNvPr id="13" name="TextBox 12">
            <a:extLst>
              <a:ext uri="{FF2B5EF4-FFF2-40B4-BE49-F238E27FC236}">
                <a16:creationId xmlns:a16="http://schemas.microsoft.com/office/drawing/2014/main" id="{B6E42929-088E-062D-9A8A-CF6D8AF94FE4}"/>
              </a:ext>
            </a:extLst>
          </p:cNvPr>
          <p:cNvSpPr txBox="1"/>
          <p:nvPr/>
        </p:nvSpPr>
        <p:spPr>
          <a:xfrm>
            <a:off x="3745829" y="2063575"/>
            <a:ext cx="89319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Day 1 - 30</a:t>
            </a:r>
          </a:p>
        </p:txBody>
      </p:sp>
      <p:sp>
        <p:nvSpPr>
          <p:cNvPr id="14" name="TextBox 13">
            <a:extLst>
              <a:ext uri="{FF2B5EF4-FFF2-40B4-BE49-F238E27FC236}">
                <a16:creationId xmlns:a16="http://schemas.microsoft.com/office/drawing/2014/main" id="{CC61587B-50F4-C981-0F69-582059173C19}"/>
              </a:ext>
            </a:extLst>
          </p:cNvPr>
          <p:cNvSpPr txBox="1"/>
          <p:nvPr/>
        </p:nvSpPr>
        <p:spPr>
          <a:xfrm>
            <a:off x="6255216" y="2063575"/>
            <a:ext cx="76335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Ongoing</a:t>
            </a:r>
          </a:p>
        </p:txBody>
      </p:sp>
      <p:sp>
        <p:nvSpPr>
          <p:cNvPr id="15" name="TextBox 14">
            <a:extLst>
              <a:ext uri="{FF2B5EF4-FFF2-40B4-BE49-F238E27FC236}">
                <a16:creationId xmlns:a16="http://schemas.microsoft.com/office/drawing/2014/main" id="{A747F91A-30AE-79B5-444E-193977AE05CC}"/>
              </a:ext>
            </a:extLst>
          </p:cNvPr>
          <p:cNvSpPr txBox="1"/>
          <p:nvPr/>
        </p:nvSpPr>
        <p:spPr>
          <a:xfrm>
            <a:off x="8764603" y="2063575"/>
            <a:ext cx="169424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Typically 30 – 45 days</a:t>
            </a:r>
          </a:p>
        </p:txBody>
      </p:sp>
      <p:sp>
        <p:nvSpPr>
          <p:cNvPr id="16" name="TextBox 15">
            <a:extLst>
              <a:ext uri="{FF2B5EF4-FFF2-40B4-BE49-F238E27FC236}">
                <a16:creationId xmlns:a16="http://schemas.microsoft.com/office/drawing/2014/main" id="{D11072A0-09B4-FB84-B9CA-C2F37DC6CABE}"/>
              </a:ext>
            </a:extLst>
          </p:cNvPr>
          <p:cNvSpPr txBox="1"/>
          <p:nvPr/>
        </p:nvSpPr>
        <p:spPr>
          <a:xfrm>
            <a:off x="245443" y="2432907"/>
            <a:ext cx="66396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Goals:</a:t>
            </a:r>
          </a:p>
        </p:txBody>
      </p:sp>
      <p:sp>
        <p:nvSpPr>
          <p:cNvPr id="17" name="TextBox 16">
            <a:extLst>
              <a:ext uri="{FF2B5EF4-FFF2-40B4-BE49-F238E27FC236}">
                <a16:creationId xmlns:a16="http://schemas.microsoft.com/office/drawing/2014/main" id="{A77D7592-3D4D-7BE0-8C63-A083FE424B13}"/>
              </a:ext>
            </a:extLst>
          </p:cNvPr>
          <p:cNvSpPr txBox="1"/>
          <p:nvPr/>
        </p:nvSpPr>
        <p:spPr>
          <a:xfrm>
            <a:off x="1131675" y="2412652"/>
            <a:ext cx="2575650" cy="1015663"/>
          </a:xfrm>
          <a:prstGeom prst="rect">
            <a:avLst/>
          </a:prstGeom>
          <a:noFill/>
        </p:spPr>
        <p:txBody>
          <a:bodyPr wrap="square" rtlCol="0">
            <a:spAutoFit/>
          </a:bodyPr>
          <a:lstStyle/>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Introduce working staff</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Establish common understanding of scope and operations protocols </a:t>
            </a:r>
          </a:p>
          <a:p>
            <a:pPr marL="285750" indent="-285750">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050568A-C0A0-171D-60F4-43F7C1B9ECC3}"/>
              </a:ext>
            </a:extLst>
          </p:cNvPr>
          <p:cNvSpPr txBox="1"/>
          <p:nvPr/>
        </p:nvSpPr>
        <p:spPr>
          <a:xfrm>
            <a:off x="3681416" y="2412651"/>
            <a:ext cx="2575650" cy="1384995"/>
          </a:xfrm>
          <a:prstGeom prst="rect">
            <a:avLst/>
          </a:prstGeom>
          <a:noFill/>
        </p:spPr>
        <p:txBody>
          <a:bodyPr wrap="square" rtlCol="0">
            <a:spAutoFit/>
          </a:bodyPr>
          <a:lstStyle/>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Establish understanding of campus’ key personnel, opportunity preferences, experiences and resources</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Refine passive monitoring lists</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Identify Interagency Agreement opportunities</a:t>
            </a:r>
          </a:p>
        </p:txBody>
      </p:sp>
      <p:sp>
        <p:nvSpPr>
          <p:cNvPr id="19" name="TextBox 18">
            <a:extLst>
              <a:ext uri="{FF2B5EF4-FFF2-40B4-BE49-F238E27FC236}">
                <a16:creationId xmlns:a16="http://schemas.microsoft.com/office/drawing/2014/main" id="{C0F19F9C-ACD8-952F-DFE6-E2E61E1F6D41}"/>
              </a:ext>
            </a:extLst>
          </p:cNvPr>
          <p:cNvSpPr txBox="1"/>
          <p:nvPr/>
        </p:nvSpPr>
        <p:spPr>
          <a:xfrm>
            <a:off x="6267655" y="2412650"/>
            <a:ext cx="2575650" cy="830997"/>
          </a:xfrm>
          <a:prstGeom prst="rect">
            <a:avLst/>
          </a:prstGeom>
          <a:noFill/>
        </p:spPr>
        <p:txBody>
          <a:bodyPr wrap="square" rtlCol="0">
            <a:spAutoFit/>
          </a:bodyPr>
          <a:lstStyle/>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Passively monitor identified lists and opportunities</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Generate leads on active marketing</a:t>
            </a:r>
          </a:p>
        </p:txBody>
      </p:sp>
      <p:sp>
        <p:nvSpPr>
          <p:cNvPr id="20" name="TextBox 19">
            <a:extLst>
              <a:ext uri="{FF2B5EF4-FFF2-40B4-BE49-F238E27FC236}">
                <a16:creationId xmlns:a16="http://schemas.microsoft.com/office/drawing/2014/main" id="{C476CAAA-2626-3424-5F4A-7F8FF5F3BA7F}"/>
              </a:ext>
            </a:extLst>
          </p:cNvPr>
          <p:cNvSpPr txBox="1"/>
          <p:nvPr/>
        </p:nvSpPr>
        <p:spPr>
          <a:xfrm>
            <a:off x="8665314" y="2405823"/>
            <a:ext cx="2575650" cy="1015663"/>
          </a:xfrm>
          <a:prstGeom prst="rect">
            <a:avLst/>
          </a:prstGeom>
          <a:noFill/>
        </p:spPr>
        <p:txBody>
          <a:bodyPr wrap="square" rtlCol="0">
            <a:spAutoFit/>
          </a:bodyPr>
          <a:lstStyle/>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Respond to RFAs, as appropriate</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Develop presentation decks for active marketing and support contracting, as appropriate</a:t>
            </a:r>
          </a:p>
        </p:txBody>
      </p:sp>
      <p:sp>
        <p:nvSpPr>
          <p:cNvPr id="22" name="TextBox 21">
            <a:extLst>
              <a:ext uri="{FF2B5EF4-FFF2-40B4-BE49-F238E27FC236}">
                <a16:creationId xmlns:a16="http://schemas.microsoft.com/office/drawing/2014/main" id="{5D492CCE-6E1C-EABF-B35E-20D01E6E93EC}"/>
              </a:ext>
            </a:extLst>
          </p:cNvPr>
          <p:cNvSpPr txBox="1"/>
          <p:nvPr/>
        </p:nvSpPr>
        <p:spPr>
          <a:xfrm>
            <a:off x="234211" y="3855843"/>
            <a:ext cx="918841" cy="461665"/>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Key </a:t>
            </a:r>
          </a:p>
          <a:p>
            <a:r>
              <a:rPr lang="en-US" sz="1200" b="1" dirty="0">
                <a:latin typeface="Arial" panose="020B0604020202020204" pitchFamily="34" charset="0"/>
                <a:cs typeface="Arial" panose="020B0604020202020204" pitchFamily="34" charset="0"/>
              </a:rPr>
              <a:t>Activities:</a:t>
            </a:r>
          </a:p>
        </p:txBody>
      </p:sp>
      <p:sp>
        <p:nvSpPr>
          <p:cNvPr id="23" name="TextBox 22">
            <a:extLst>
              <a:ext uri="{FF2B5EF4-FFF2-40B4-BE49-F238E27FC236}">
                <a16:creationId xmlns:a16="http://schemas.microsoft.com/office/drawing/2014/main" id="{3DF0D362-33AB-9C18-D558-7F6A8B1919FB}"/>
              </a:ext>
            </a:extLst>
          </p:cNvPr>
          <p:cNvSpPr txBox="1"/>
          <p:nvPr/>
        </p:nvSpPr>
        <p:spPr>
          <a:xfrm>
            <a:off x="1120443" y="3835588"/>
            <a:ext cx="2575650" cy="1200329"/>
          </a:xfrm>
          <a:prstGeom prst="rect">
            <a:avLst/>
          </a:prstGeom>
          <a:noFill/>
        </p:spPr>
        <p:txBody>
          <a:bodyPr wrap="square" rtlCol="0">
            <a:spAutoFit/>
          </a:bodyPr>
          <a:lstStyle/>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Develop kick-off material</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Conduct kick-off meeting with key personnel (CSU Chancellor’s Office and select campuses, as appropriate)</a:t>
            </a:r>
          </a:p>
          <a:p>
            <a:pPr marL="285750" indent="-285750">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C61CFCF-0416-0598-05F5-87CAD81D9E95}"/>
              </a:ext>
            </a:extLst>
          </p:cNvPr>
          <p:cNvSpPr txBox="1"/>
          <p:nvPr/>
        </p:nvSpPr>
        <p:spPr>
          <a:xfrm>
            <a:off x="3670184" y="3835587"/>
            <a:ext cx="2575650" cy="2123658"/>
          </a:xfrm>
          <a:prstGeom prst="rect">
            <a:avLst/>
          </a:prstGeom>
          <a:noFill/>
        </p:spPr>
        <p:txBody>
          <a:bodyPr wrap="square" rtlCol="0">
            <a:spAutoFit/>
          </a:bodyPr>
          <a:lstStyle/>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Establish grant response teams</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Develop opportunity preference profile</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Refine draft opportunities list</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Gather relevant proposals and information </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Develop documents library of  common response requirements</a:t>
            </a:r>
          </a:p>
          <a:p>
            <a:pPr marL="285750" indent="-285750">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E29AB64-400F-C783-969D-E29E36689239}"/>
              </a:ext>
            </a:extLst>
          </p:cNvPr>
          <p:cNvSpPr txBox="1"/>
          <p:nvPr/>
        </p:nvSpPr>
        <p:spPr>
          <a:xfrm>
            <a:off x="6256423" y="3835586"/>
            <a:ext cx="2575650" cy="830997"/>
          </a:xfrm>
          <a:prstGeom prst="rect">
            <a:avLst/>
          </a:prstGeom>
          <a:noFill/>
        </p:spPr>
        <p:txBody>
          <a:bodyPr wrap="square" rtlCol="0">
            <a:spAutoFit/>
          </a:bodyPr>
          <a:lstStyle/>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Passively monitor identified lists and opportunities</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Generate leads for active marketing</a:t>
            </a:r>
          </a:p>
        </p:txBody>
      </p:sp>
      <p:sp>
        <p:nvSpPr>
          <p:cNvPr id="26" name="TextBox 25">
            <a:extLst>
              <a:ext uri="{FF2B5EF4-FFF2-40B4-BE49-F238E27FC236}">
                <a16:creationId xmlns:a16="http://schemas.microsoft.com/office/drawing/2014/main" id="{A63DBCC0-6ABE-E8A8-E940-17DA947B5D6B}"/>
              </a:ext>
            </a:extLst>
          </p:cNvPr>
          <p:cNvSpPr txBox="1"/>
          <p:nvPr/>
        </p:nvSpPr>
        <p:spPr>
          <a:xfrm>
            <a:off x="8654082" y="3828759"/>
            <a:ext cx="2575650" cy="1754326"/>
          </a:xfrm>
          <a:prstGeom prst="rect">
            <a:avLst/>
          </a:prstGeom>
          <a:noFill/>
        </p:spPr>
        <p:txBody>
          <a:bodyPr wrap="square" rtlCol="0">
            <a:spAutoFit/>
          </a:bodyPr>
          <a:lstStyle/>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Kickoff with opportunity team</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Establish schedules </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Gather required documents</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Support drafting of responses</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Develop marketing materials, schedule and support active marketing efforts </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Support contract development, as appropriate</a:t>
            </a:r>
          </a:p>
        </p:txBody>
      </p:sp>
      <p:sp>
        <p:nvSpPr>
          <p:cNvPr id="27" name="TextBox 26">
            <a:extLst>
              <a:ext uri="{FF2B5EF4-FFF2-40B4-BE49-F238E27FC236}">
                <a16:creationId xmlns:a16="http://schemas.microsoft.com/office/drawing/2014/main" id="{A98B24E6-E50A-A5FC-02B1-90769B0A9386}"/>
              </a:ext>
            </a:extLst>
          </p:cNvPr>
          <p:cNvSpPr txBox="1"/>
          <p:nvPr/>
        </p:nvSpPr>
        <p:spPr>
          <a:xfrm>
            <a:off x="232607" y="5702290"/>
            <a:ext cx="114005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Deliverables:</a:t>
            </a:r>
          </a:p>
        </p:txBody>
      </p:sp>
      <p:sp>
        <p:nvSpPr>
          <p:cNvPr id="28" name="TextBox 27">
            <a:extLst>
              <a:ext uri="{FF2B5EF4-FFF2-40B4-BE49-F238E27FC236}">
                <a16:creationId xmlns:a16="http://schemas.microsoft.com/office/drawing/2014/main" id="{94172118-18EC-A4B9-D0D1-B5D5BE1CDA2F}"/>
              </a:ext>
            </a:extLst>
          </p:cNvPr>
          <p:cNvSpPr txBox="1"/>
          <p:nvPr/>
        </p:nvSpPr>
        <p:spPr>
          <a:xfrm>
            <a:off x="1118839" y="5720535"/>
            <a:ext cx="2575650" cy="646331"/>
          </a:xfrm>
          <a:prstGeom prst="rect">
            <a:avLst/>
          </a:prstGeom>
          <a:noFill/>
        </p:spPr>
        <p:txBody>
          <a:bodyPr wrap="square" rtlCol="0">
            <a:spAutoFit/>
          </a:bodyPr>
          <a:lstStyle/>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Kickoff materials</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Kickoff meeting</a:t>
            </a:r>
          </a:p>
          <a:p>
            <a:pPr marL="285750" indent="-285750">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E5F92E3-9794-63EE-EFC0-B58F39E8C5BF}"/>
              </a:ext>
            </a:extLst>
          </p:cNvPr>
          <p:cNvSpPr txBox="1"/>
          <p:nvPr/>
        </p:nvSpPr>
        <p:spPr>
          <a:xfrm>
            <a:off x="3668580" y="5720534"/>
            <a:ext cx="2575650" cy="1015663"/>
          </a:xfrm>
          <a:prstGeom prst="rect">
            <a:avLst/>
          </a:prstGeom>
          <a:noFill/>
        </p:spPr>
        <p:txBody>
          <a:bodyPr wrap="square" rtlCol="0">
            <a:spAutoFit/>
          </a:bodyPr>
          <a:lstStyle/>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Key contacts lists</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Documents library of draft common response requirements</a:t>
            </a:r>
          </a:p>
          <a:p>
            <a:pPr marL="285750" indent="-285750">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232C499-CA2A-FCEA-91FE-7A72BCB76654}"/>
              </a:ext>
            </a:extLst>
          </p:cNvPr>
          <p:cNvSpPr txBox="1"/>
          <p:nvPr/>
        </p:nvSpPr>
        <p:spPr>
          <a:xfrm>
            <a:off x="6254819" y="5720533"/>
            <a:ext cx="2575650" cy="646331"/>
          </a:xfrm>
          <a:prstGeom prst="rect">
            <a:avLst/>
          </a:prstGeom>
          <a:noFill/>
        </p:spPr>
        <p:txBody>
          <a:bodyPr wrap="square" rtlCol="0">
            <a:spAutoFit/>
          </a:bodyPr>
          <a:lstStyle/>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Weekly monitoring reports</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Monthly summary of potential active marketing leads </a:t>
            </a:r>
          </a:p>
        </p:txBody>
      </p:sp>
      <p:sp>
        <p:nvSpPr>
          <p:cNvPr id="31" name="TextBox 30">
            <a:extLst>
              <a:ext uri="{FF2B5EF4-FFF2-40B4-BE49-F238E27FC236}">
                <a16:creationId xmlns:a16="http://schemas.microsoft.com/office/drawing/2014/main" id="{8C794CEC-859F-7183-36EE-A68ACC5A4FF0}"/>
              </a:ext>
            </a:extLst>
          </p:cNvPr>
          <p:cNvSpPr txBox="1"/>
          <p:nvPr/>
        </p:nvSpPr>
        <p:spPr>
          <a:xfrm>
            <a:off x="8652478" y="5713706"/>
            <a:ext cx="2575650" cy="1200329"/>
          </a:xfrm>
          <a:prstGeom prst="rect">
            <a:avLst/>
          </a:prstGeom>
          <a:noFill/>
        </p:spPr>
        <p:txBody>
          <a:bodyPr wrap="square" rtlCol="0">
            <a:spAutoFit/>
          </a:bodyPr>
          <a:lstStyle/>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Project kickoff materials and meetings</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Draft proposals</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Marketing materials</a:t>
            </a:r>
          </a:p>
          <a:p>
            <a:pPr marL="285750"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Draft contract scope of work and budget</a:t>
            </a:r>
          </a:p>
        </p:txBody>
      </p:sp>
      <p:sp>
        <p:nvSpPr>
          <p:cNvPr id="32" name="Rectangle 31">
            <a:extLst>
              <a:ext uri="{FF2B5EF4-FFF2-40B4-BE49-F238E27FC236}">
                <a16:creationId xmlns:a16="http://schemas.microsoft.com/office/drawing/2014/main" id="{72EDEA2E-55D1-1035-E1CB-4E199FDEBAE2}"/>
              </a:ext>
            </a:extLst>
          </p:cNvPr>
          <p:cNvSpPr/>
          <p:nvPr/>
        </p:nvSpPr>
        <p:spPr>
          <a:xfrm>
            <a:off x="8270241" y="991518"/>
            <a:ext cx="3236874" cy="29434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F O R    D I S C U S </a:t>
            </a:r>
            <a:r>
              <a:rPr lang="en-US" dirty="0" err="1">
                <a:solidFill>
                  <a:schemeClr val="tx1"/>
                </a:solidFill>
                <a:latin typeface="Arial" panose="020B0604020202020204" pitchFamily="34" charset="0"/>
                <a:cs typeface="Arial" panose="020B0604020202020204" pitchFamily="34" charset="0"/>
              </a:rPr>
              <a:t>S</a:t>
            </a:r>
            <a:r>
              <a:rPr lang="en-US" dirty="0">
                <a:solidFill>
                  <a:schemeClr val="tx1"/>
                </a:solidFill>
                <a:latin typeface="Arial" panose="020B0604020202020204" pitchFamily="34" charset="0"/>
                <a:cs typeface="Arial" panose="020B0604020202020204" pitchFamily="34" charset="0"/>
              </a:rPr>
              <a:t> I O N</a:t>
            </a:r>
          </a:p>
        </p:txBody>
      </p:sp>
    </p:spTree>
    <p:extLst>
      <p:ext uri="{BB962C8B-B14F-4D97-AF65-F5344CB8AC3E}">
        <p14:creationId xmlns:p14="http://schemas.microsoft.com/office/powerpoint/2010/main" val="318041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97FF7F6-5C8A-49F9-B246-47C350E3C5C7}"/>
              </a:ext>
            </a:extLst>
          </p:cNvPr>
          <p:cNvSpPr txBox="1">
            <a:spLocks/>
          </p:cNvSpPr>
          <p:nvPr/>
        </p:nvSpPr>
        <p:spPr>
          <a:xfrm>
            <a:off x="11239500" y="63501"/>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8</a:t>
            </a:fld>
            <a:endParaRPr lang="en-US" dirty="0">
              <a:solidFill>
                <a:prstClr val="black">
                  <a:tint val="75000"/>
                </a:prstClr>
              </a:solidFill>
              <a:latin typeface="Arial" pitchFamily="34" charset="0"/>
              <a:cs typeface="Arial" pitchFamily="34" charset="0"/>
            </a:endParaRPr>
          </a:p>
        </p:txBody>
      </p:sp>
      <p:cxnSp>
        <p:nvCxnSpPr>
          <p:cNvPr id="11" name="Straight Connector 10">
            <a:extLst>
              <a:ext uri="{FF2B5EF4-FFF2-40B4-BE49-F238E27FC236}">
                <a16:creationId xmlns:a16="http://schemas.microsoft.com/office/drawing/2014/main" id="{6939E597-A07D-4914-B919-5EE894D1B3D7}"/>
              </a:ext>
            </a:extLst>
          </p:cNvPr>
          <p:cNvCxnSpPr>
            <a:cxnSpLocks/>
          </p:cNvCxnSpPr>
          <p:nvPr/>
        </p:nvCxnSpPr>
        <p:spPr>
          <a:xfrm>
            <a:off x="762000" y="857251"/>
            <a:ext cx="1066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6490EC0-AF7D-4FF0-B30A-ECBFDA3A20A2}"/>
              </a:ext>
            </a:extLst>
          </p:cNvPr>
          <p:cNvSpPr txBox="1">
            <a:spLocks noChangeArrowheads="1"/>
          </p:cNvSpPr>
          <p:nvPr/>
        </p:nvSpPr>
        <p:spPr bwMode="auto">
          <a:xfrm>
            <a:off x="761999" y="1"/>
            <a:ext cx="10667999" cy="857251"/>
          </a:xfrm>
          <a:prstGeom prst="rect">
            <a:avLst/>
          </a:prstGeom>
          <a:noFill/>
          <a:ln w="9525">
            <a:noFill/>
            <a:miter lim="800000"/>
            <a:headEnd/>
            <a:tailEnd/>
          </a:ln>
        </p:spPr>
        <p:txBody>
          <a:bodyPr anchor="ctr" anchorCtr="0"/>
          <a:lstStyle/>
          <a:p>
            <a:r>
              <a:rPr lang="en-US" dirty="0">
                <a:solidFill>
                  <a:prstClr val="black"/>
                </a:solidFill>
                <a:latin typeface="Arial" panose="020B0604020202020204" pitchFamily="34" charset="0"/>
                <a:cs typeface="Arial" panose="020B0604020202020204" pitchFamily="34" charset="0"/>
              </a:rPr>
              <a:t>We work with our clients to improve grant response capacity</a:t>
            </a:r>
          </a:p>
        </p:txBody>
      </p:sp>
      <p:sp>
        <p:nvSpPr>
          <p:cNvPr id="4" name="TextBox 3">
            <a:extLst>
              <a:ext uri="{FF2B5EF4-FFF2-40B4-BE49-F238E27FC236}">
                <a16:creationId xmlns:a16="http://schemas.microsoft.com/office/drawing/2014/main" id="{76121620-F1F6-32F7-96C9-5F640F76109D}"/>
              </a:ext>
            </a:extLst>
          </p:cNvPr>
          <p:cNvSpPr txBox="1"/>
          <p:nvPr/>
        </p:nvSpPr>
        <p:spPr>
          <a:xfrm>
            <a:off x="3922004" y="2028971"/>
            <a:ext cx="7105880" cy="1200329"/>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Collect and develop common response elements in advance of issuance of grant opportunities, including organizational background, personnel profiles and key resumes, case studies, references and common forms </a:t>
            </a:r>
          </a:p>
        </p:txBody>
      </p:sp>
      <p:sp>
        <p:nvSpPr>
          <p:cNvPr id="5" name="TextBox 4">
            <a:extLst>
              <a:ext uri="{FF2B5EF4-FFF2-40B4-BE49-F238E27FC236}">
                <a16:creationId xmlns:a16="http://schemas.microsoft.com/office/drawing/2014/main" id="{BD405D6D-1BCE-FF0F-1745-620A3E5A4A8A}"/>
              </a:ext>
            </a:extLst>
          </p:cNvPr>
          <p:cNvSpPr txBox="1"/>
          <p:nvPr/>
        </p:nvSpPr>
        <p:spPr>
          <a:xfrm>
            <a:off x="3922004" y="4068158"/>
            <a:ext cx="7906439" cy="2062103"/>
          </a:xfrm>
          <a:prstGeom prst="rect">
            <a:avLst/>
          </a:prstGeom>
          <a:noFill/>
        </p:spPr>
        <p:txBody>
          <a:bodyPr wrap="square" rtlCol="0">
            <a:spAutoFit/>
          </a:bodyPr>
          <a:lstStyle/>
          <a:p>
            <a:pPr>
              <a:spcAft>
                <a:spcPts val="600"/>
              </a:spcAft>
            </a:pPr>
            <a:r>
              <a:rPr lang="en-US" u="sng" dirty="0">
                <a:latin typeface="Arial" panose="020B0604020202020204" pitchFamily="34" charset="0"/>
                <a:cs typeface="Arial" panose="020B0604020202020204" pitchFamily="34" charset="0"/>
              </a:rPr>
              <a:t>Internal</a:t>
            </a:r>
          </a:p>
          <a:p>
            <a:pPr marL="285750"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Conduct process improvement debriefing after each procurement with internal team</a:t>
            </a:r>
          </a:p>
          <a:p>
            <a:pPr>
              <a:spcAft>
                <a:spcPts val="600"/>
              </a:spcAft>
            </a:pPr>
            <a:r>
              <a:rPr lang="en-US" u="sng" dirty="0">
                <a:latin typeface="Arial" panose="020B0604020202020204" pitchFamily="34" charset="0"/>
                <a:cs typeface="Arial" panose="020B0604020202020204" pitchFamily="34" charset="0"/>
              </a:rPr>
              <a:t>External</a:t>
            </a:r>
          </a:p>
          <a:p>
            <a:pPr marL="285750"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Review procurement assessment files, as available</a:t>
            </a:r>
          </a:p>
          <a:p>
            <a:pPr marL="285750"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Request oral and/or written feedback from private funders </a:t>
            </a:r>
          </a:p>
        </p:txBody>
      </p:sp>
      <p:sp>
        <p:nvSpPr>
          <p:cNvPr id="6" name="Oval 5">
            <a:extLst>
              <a:ext uri="{FF2B5EF4-FFF2-40B4-BE49-F238E27FC236}">
                <a16:creationId xmlns:a16="http://schemas.microsoft.com/office/drawing/2014/main" id="{82C50F6E-C339-3D92-EAB5-72B35C20F825}"/>
              </a:ext>
            </a:extLst>
          </p:cNvPr>
          <p:cNvSpPr/>
          <p:nvPr/>
        </p:nvSpPr>
        <p:spPr>
          <a:xfrm>
            <a:off x="363557" y="2077418"/>
            <a:ext cx="3382178" cy="1101687"/>
          </a:xfrm>
          <a:prstGeom prst="ellipse">
            <a:avLst/>
          </a:prstGeom>
          <a:solidFill>
            <a:srgbClr val="33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Assemble and Develop Common Background Material</a:t>
            </a:r>
          </a:p>
        </p:txBody>
      </p:sp>
      <p:sp>
        <p:nvSpPr>
          <p:cNvPr id="7" name="Oval 6">
            <a:extLst>
              <a:ext uri="{FF2B5EF4-FFF2-40B4-BE49-F238E27FC236}">
                <a16:creationId xmlns:a16="http://schemas.microsoft.com/office/drawing/2014/main" id="{AD68A87A-0DF3-5007-AF92-72C6EA9D7DAA}"/>
              </a:ext>
            </a:extLst>
          </p:cNvPr>
          <p:cNvSpPr/>
          <p:nvPr/>
        </p:nvSpPr>
        <p:spPr>
          <a:xfrm>
            <a:off x="363557" y="4497819"/>
            <a:ext cx="3382178" cy="1101687"/>
          </a:xfrm>
          <a:prstGeom prst="ellipse">
            <a:avLst/>
          </a:prstGeom>
          <a:solidFill>
            <a:srgbClr val="33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Actively Seek Feedback</a:t>
            </a:r>
          </a:p>
        </p:txBody>
      </p:sp>
    </p:spTree>
    <p:extLst>
      <p:ext uri="{BB962C8B-B14F-4D97-AF65-F5344CB8AC3E}">
        <p14:creationId xmlns:p14="http://schemas.microsoft.com/office/powerpoint/2010/main" val="361618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97FF7F6-5C8A-49F9-B246-47C350E3C5C7}"/>
              </a:ext>
            </a:extLst>
          </p:cNvPr>
          <p:cNvSpPr txBox="1">
            <a:spLocks/>
          </p:cNvSpPr>
          <p:nvPr/>
        </p:nvSpPr>
        <p:spPr>
          <a:xfrm>
            <a:off x="11239500" y="63501"/>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E8CFB9A-E319-42E7-B806-A19BF89F397C}" type="slidenum">
              <a:rPr lang="en-US">
                <a:solidFill>
                  <a:prstClr val="black">
                    <a:tint val="75000"/>
                  </a:prstClr>
                </a:solidFill>
                <a:latin typeface="Arial" panose="020B0604020202020204" pitchFamily="34" charset="0"/>
                <a:cs typeface="Arial" pitchFamily="34" charset="0"/>
              </a:rPr>
              <a:pPr algn="ctr">
                <a:defRPr/>
              </a:pPr>
              <a:t>9</a:t>
            </a:fld>
            <a:endParaRPr lang="en-US" dirty="0">
              <a:solidFill>
                <a:prstClr val="black">
                  <a:tint val="75000"/>
                </a:prstClr>
              </a:solidFill>
              <a:latin typeface="Arial" panose="020B0604020202020204" pitchFamily="34" charset="0"/>
              <a:cs typeface="Arial" pitchFamily="34" charset="0"/>
            </a:endParaRPr>
          </a:p>
        </p:txBody>
      </p:sp>
      <p:cxnSp>
        <p:nvCxnSpPr>
          <p:cNvPr id="11" name="Straight Connector 10">
            <a:extLst>
              <a:ext uri="{FF2B5EF4-FFF2-40B4-BE49-F238E27FC236}">
                <a16:creationId xmlns:a16="http://schemas.microsoft.com/office/drawing/2014/main" id="{6939E597-A07D-4914-B919-5EE894D1B3D7}"/>
              </a:ext>
            </a:extLst>
          </p:cNvPr>
          <p:cNvCxnSpPr>
            <a:cxnSpLocks/>
          </p:cNvCxnSpPr>
          <p:nvPr/>
        </p:nvCxnSpPr>
        <p:spPr>
          <a:xfrm>
            <a:off x="762000" y="857251"/>
            <a:ext cx="1066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6490EC0-AF7D-4FF0-B30A-ECBFDA3A20A2}"/>
              </a:ext>
            </a:extLst>
          </p:cNvPr>
          <p:cNvSpPr txBox="1">
            <a:spLocks noChangeArrowheads="1"/>
          </p:cNvSpPr>
          <p:nvPr/>
        </p:nvSpPr>
        <p:spPr bwMode="auto">
          <a:xfrm>
            <a:off x="761999" y="1"/>
            <a:ext cx="10667999" cy="857251"/>
          </a:xfrm>
          <a:prstGeom prst="rect">
            <a:avLst/>
          </a:prstGeom>
          <a:noFill/>
          <a:ln w="9525">
            <a:noFill/>
            <a:miter lim="800000"/>
            <a:headEnd/>
            <a:tailEnd/>
          </a:ln>
        </p:spPr>
        <p:txBody>
          <a:bodyPr anchor="ctr" anchorCtr="0"/>
          <a:lstStyle/>
          <a:p>
            <a:r>
              <a:rPr lang="en-US" dirty="0">
                <a:solidFill>
                  <a:prstClr val="black"/>
                </a:solidFill>
                <a:latin typeface="Arial" panose="020B0604020202020204" pitchFamily="34" charset="0"/>
                <a:cs typeface="Arial" panose="020B0604020202020204" pitchFamily="34" charset="0"/>
              </a:rPr>
              <a:t>Our project team is divided into opportunity identification and grant writing activities</a:t>
            </a:r>
          </a:p>
        </p:txBody>
      </p:sp>
      <p:sp>
        <p:nvSpPr>
          <p:cNvPr id="15" name="Rectangle 14">
            <a:extLst>
              <a:ext uri="{FF2B5EF4-FFF2-40B4-BE49-F238E27FC236}">
                <a16:creationId xmlns:a16="http://schemas.microsoft.com/office/drawing/2014/main" id="{999A713D-A5C5-E650-5D11-5062229E113B}"/>
              </a:ext>
            </a:extLst>
          </p:cNvPr>
          <p:cNvSpPr/>
          <p:nvPr/>
        </p:nvSpPr>
        <p:spPr>
          <a:xfrm>
            <a:off x="4625246" y="1668599"/>
            <a:ext cx="2941506" cy="857251"/>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CSU</a:t>
            </a:r>
          </a:p>
          <a:p>
            <a:pPr algn="ctr"/>
            <a:r>
              <a:rPr lang="en-US" dirty="0">
                <a:solidFill>
                  <a:schemeClr val="tx1"/>
                </a:solidFill>
                <a:latin typeface="Arial" panose="020B0604020202020204" pitchFamily="34" charset="0"/>
                <a:cs typeface="Arial" panose="020B0604020202020204" pitchFamily="34" charset="0"/>
              </a:rPr>
              <a:t>Contract Manager</a:t>
            </a:r>
          </a:p>
        </p:txBody>
      </p:sp>
      <p:sp>
        <p:nvSpPr>
          <p:cNvPr id="16" name="Rectangle 15">
            <a:extLst>
              <a:ext uri="{FF2B5EF4-FFF2-40B4-BE49-F238E27FC236}">
                <a16:creationId xmlns:a16="http://schemas.microsoft.com/office/drawing/2014/main" id="{FD92827E-82E4-2C9E-A417-3C0F9C6BC032}"/>
              </a:ext>
            </a:extLst>
          </p:cNvPr>
          <p:cNvSpPr/>
          <p:nvPr/>
        </p:nvSpPr>
        <p:spPr>
          <a:xfrm>
            <a:off x="4624324" y="3010821"/>
            <a:ext cx="2941506" cy="857251"/>
          </a:xfrm>
          <a:prstGeom prst="rect">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Andrew Chang</a:t>
            </a:r>
          </a:p>
          <a:p>
            <a:pPr algn="ctr"/>
            <a:r>
              <a:rPr lang="en-US" dirty="0">
                <a:latin typeface="Arial" panose="020B0604020202020204" pitchFamily="34" charset="0"/>
                <a:cs typeface="Arial" panose="020B0604020202020204" pitchFamily="34" charset="0"/>
              </a:rPr>
              <a:t>Project Contract Manager</a:t>
            </a:r>
          </a:p>
        </p:txBody>
      </p:sp>
      <p:sp>
        <p:nvSpPr>
          <p:cNvPr id="17" name="Rectangle 16">
            <a:extLst>
              <a:ext uri="{FF2B5EF4-FFF2-40B4-BE49-F238E27FC236}">
                <a16:creationId xmlns:a16="http://schemas.microsoft.com/office/drawing/2014/main" id="{F9E8F0B0-CD94-8352-6E39-376817F6D102}"/>
              </a:ext>
            </a:extLst>
          </p:cNvPr>
          <p:cNvSpPr/>
          <p:nvPr/>
        </p:nvSpPr>
        <p:spPr>
          <a:xfrm>
            <a:off x="7016824" y="4275922"/>
            <a:ext cx="2941506" cy="857251"/>
          </a:xfrm>
          <a:prstGeom prst="rect">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Grant Writing</a:t>
            </a:r>
          </a:p>
        </p:txBody>
      </p:sp>
      <p:sp>
        <p:nvSpPr>
          <p:cNvPr id="18" name="Rectangle 17">
            <a:extLst>
              <a:ext uri="{FF2B5EF4-FFF2-40B4-BE49-F238E27FC236}">
                <a16:creationId xmlns:a16="http://schemas.microsoft.com/office/drawing/2014/main" id="{257FE813-8A9C-6B8F-ED25-23CB1588BB30}"/>
              </a:ext>
            </a:extLst>
          </p:cNvPr>
          <p:cNvSpPr/>
          <p:nvPr/>
        </p:nvSpPr>
        <p:spPr>
          <a:xfrm>
            <a:off x="2231824" y="4272478"/>
            <a:ext cx="2941506" cy="857251"/>
          </a:xfrm>
          <a:prstGeom prst="rect">
            <a:avLst/>
          </a:prstGeom>
          <a:solidFill>
            <a:srgbClr val="3333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Lead Generation</a:t>
            </a:r>
          </a:p>
        </p:txBody>
      </p:sp>
      <p:cxnSp>
        <p:nvCxnSpPr>
          <p:cNvPr id="20" name="Connector: Elbow 19">
            <a:extLst>
              <a:ext uri="{FF2B5EF4-FFF2-40B4-BE49-F238E27FC236}">
                <a16:creationId xmlns:a16="http://schemas.microsoft.com/office/drawing/2014/main" id="{2796F4B9-3408-D126-4549-06F1C54C82A0}"/>
              </a:ext>
            </a:extLst>
          </p:cNvPr>
          <p:cNvCxnSpPr>
            <a:cxnSpLocks/>
            <a:stCxn id="16" idx="2"/>
            <a:endCxn id="17" idx="0"/>
          </p:cNvCxnSpPr>
          <p:nvPr/>
        </p:nvCxnSpPr>
        <p:spPr>
          <a:xfrm rot="16200000" flipH="1">
            <a:off x="7087402" y="2875747"/>
            <a:ext cx="407850" cy="2392500"/>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2ED0ED58-765D-FF7F-EFF2-144431C7397D}"/>
              </a:ext>
            </a:extLst>
          </p:cNvPr>
          <p:cNvCxnSpPr>
            <a:cxnSpLocks/>
            <a:stCxn id="16" idx="2"/>
            <a:endCxn id="18" idx="0"/>
          </p:cNvCxnSpPr>
          <p:nvPr/>
        </p:nvCxnSpPr>
        <p:spPr>
          <a:xfrm rot="5400000">
            <a:off x="4696624" y="2874025"/>
            <a:ext cx="404406" cy="2392500"/>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312FE96D-927C-142A-C036-A5848207A98D}"/>
              </a:ext>
            </a:extLst>
          </p:cNvPr>
          <p:cNvCxnSpPr>
            <a:cxnSpLocks/>
            <a:stCxn id="15" idx="2"/>
            <a:endCxn id="16" idx="0"/>
          </p:cNvCxnSpPr>
          <p:nvPr/>
        </p:nvCxnSpPr>
        <p:spPr>
          <a:xfrm rot="5400000">
            <a:off x="5853053" y="2767874"/>
            <a:ext cx="484971" cy="922"/>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CB0FD929-FA67-BE8F-4E6C-761345718F75}"/>
              </a:ext>
            </a:extLst>
          </p:cNvPr>
          <p:cNvSpPr/>
          <p:nvPr/>
        </p:nvSpPr>
        <p:spPr>
          <a:xfrm>
            <a:off x="8260081" y="991518"/>
            <a:ext cx="3247034" cy="33942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F O R    D I S C U S </a:t>
            </a:r>
            <a:r>
              <a:rPr lang="en-US" dirty="0" err="1">
                <a:solidFill>
                  <a:schemeClr val="tx1"/>
                </a:solidFill>
                <a:latin typeface="Arial" panose="020B0604020202020204" pitchFamily="34" charset="0"/>
                <a:cs typeface="Arial" panose="020B0604020202020204" pitchFamily="34" charset="0"/>
              </a:rPr>
              <a:t>S</a:t>
            </a:r>
            <a:r>
              <a:rPr lang="en-US" dirty="0">
                <a:solidFill>
                  <a:schemeClr val="tx1"/>
                </a:solidFill>
                <a:latin typeface="Arial" panose="020B0604020202020204" pitchFamily="34" charset="0"/>
                <a:cs typeface="Arial" panose="020B0604020202020204" pitchFamily="34" charset="0"/>
              </a:rPr>
              <a:t> I O N</a:t>
            </a:r>
          </a:p>
        </p:txBody>
      </p:sp>
      <p:sp>
        <p:nvSpPr>
          <p:cNvPr id="2" name="TextBox 1">
            <a:extLst>
              <a:ext uri="{FF2B5EF4-FFF2-40B4-BE49-F238E27FC236}">
                <a16:creationId xmlns:a16="http://schemas.microsoft.com/office/drawing/2014/main" id="{2A08AB74-BB24-CD9F-D2DF-984C35F3AAC9}"/>
              </a:ext>
            </a:extLst>
          </p:cNvPr>
          <p:cNvSpPr txBox="1"/>
          <p:nvPr/>
        </p:nvSpPr>
        <p:spPr>
          <a:xfrm>
            <a:off x="6917681" y="5321147"/>
            <a:ext cx="4639021" cy="646331"/>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Harris </a:t>
            </a:r>
            <a:r>
              <a:rPr lang="en-US" dirty="0" err="1">
                <a:latin typeface="Arial" panose="020B0604020202020204" pitchFamily="34" charset="0"/>
                <a:cs typeface="Arial" panose="020B0604020202020204" pitchFamily="34" charset="0"/>
              </a:rPr>
              <a:t>Razaqi</a:t>
            </a:r>
            <a:r>
              <a:rPr lang="en-US" dirty="0">
                <a:latin typeface="Arial" panose="020B0604020202020204" pitchFamily="34" charset="0"/>
                <a:cs typeface="Arial" panose="020B0604020202020204" pitchFamily="34" charset="0"/>
              </a:rPr>
              <a:t>, Business Analyst</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Robert Domenech, Business Analyst</a:t>
            </a:r>
          </a:p>
        </p:txBody>
      </p:sp>
      <p:sp>
        <p:nvSpPr>
          <p:cNvPr id="3" name="TextBox 2">
            <a:extLst>
              <a:ext uri="{FF2B5EF4-FFF2-40B4-BE49-F238E27FC236}">
                <a16:creationId xmlns:a16="http://schemas.microsoft.com/office/drawing/2014/main" id="{D500F3DF-5CB5-3DB3-7A15-4730FE081C95}"/>
              </a:ext>
            </a:extLst>
          </p:cNvPr>
          <p:cNvSpPr txBox="1"/>
          <p:nvPr/>
        </p:nvSpPr>
        <p:spPr>
          <a:xfrm>
            <a:off x="2252475" y="5320223"/>
            <a:ext cx="4639021" cy="646331"/>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Andrew Choi, Business Analyst</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Timothy Park, Business Analyst</a:t>
            </a:r>
          </a:p>
        </p:txBody>
      </p:sp>
    </p:spTree>
    <p:extLst>
      <p:ext uri="{BB962C8B-B14F-4D97-AF65-F5344CB8AC3E}">
        <p14:creationId xmlns:p14="http://schemas.microsoft.com/office/powerpoint/2010/main" val="116755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BA7287A83DEF459F2711CEE60EA6DB" ma:contentTypeVersion="2" ma:contentTypeDescription="Create a new document." ma:contentTypeScope="" ma:versionID="c1c154b7b1d1a1936b57fb0ec82a1934">
  <xsd:schema xmlns:xsd="http://www.w3.org/2001/XMLSchema" xmlns:xs="http://www.w3.org/2001/XMLSchema" xmlns:p="http://schemas.microsoft.com/office/2006/metadata/properties" xmlns:ns1="http://schemas.microsoft.com/sharepoint/v3" xmlns:ns2="30355ef0-b855-4ebb-a92a-a6c79f7573fd" targetNamespace="http://schemas.microsoft.com/office/2006/metadata/properties" ma:root="true" ma:fieldsID="112961dc43c6e1f1d53029be53844b09" ns1:_="" ns2:_="">
    <xsd:import namespace="http://schemas.microsoft.com/sharepoint/v3"/>
    <xsd:import namespace="30355ef0-b855-4ebb-a92a-a6c79f7573fd"/>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355ef0-b855-4ebb-a92a-a6c79f7573f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9F2F767-5071-414A-8623-E767C3C3CDCE}"/>
</file>

<file path=customXml/itemProps2.xml><?xml version="1.0" encoding="utf-8"?>
<ds:datastoreItem xmlns:ds="http://schemas.openxmlformats.org/officeDocument/2006/customXml" ds:itemID="{83B0A00A-366E-434A-B3EF-39CA67F4ECF0}"/>
</file>

<file path=customXml/itemProps3.xml><?xml version="1.0" encoding="utf-8"?>
<ds:datastoreItem xmlns:ds="http://schemas.openxmlformats.org/officeDocument/2006/customXml" ds:itemID="{7DB5CA61-4203-47D2-A4DB-B7A3432486F0}"/>
</file>

<file path=customXml/itemProps4.xml><?xml version="1.0" encoding="utf-8"?>
<ds:datastoreItem xmlns:ds="http://schemas.openxmlformats.org/officeDocument/2006/customXml" ds:itemID="{008D19F1-62AC-4FCA-A030-16E41C4EECD0}"/>
</file>

<file path=docProps/app.xml><?xml version="1.0" encoding="utf-8"?>
<Properties xmlns="http://schemas.openxmlformats.org/officeDocument/2006/extended-properties" xmlns:vt="http://schemas.openxmlformats.org/officeDocument/2006/docPropsVTypes">
  <Template>Office Theme</Template>
  <TotalTime>39149</TotalTime>
  <Words>2926</Words>
  <Application>Microsoft Office PowerPoint</Application>
  <PresentationFormat>Widescreen</PresentationFormat>
  <Paragraphs>351</Paragraphs>
  <Slides>17</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4" baseType="lpstr">
      <vt:lpstr>Arial</vt:lpstr>
      <vt:lpstr>Calibri</vt:lpstr>
      <vt:lpstr>Calibri Light</vt:lpstr>
      <vt:lpstr>Wingdings</vt:lpstr>
      <vt:lpstr>Office Theme</vt:lpstr>
      <vt:lpstr>PBrush</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Armine Nersisyan</dc:creator>
  <cp:lastModifiedBy>Andrew Chang</cp:lastModifiedBy>
  <cp:revision>195</cp:revision>
  <dcterms:created xsi:type="dcterms:W3CDTF">2022-08-12T19:30:34Z</dcterms:created>
  <dcterms:modified xsi:type="dcterms:W3CDTF">2023-10-05T06:02:23Z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0x010100B1BA7287A83DEF459F2711CEE60EA6DB</vt:lpwstr>
  </property>
</Properties>
</file>