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sldIdLst>
    <p:sldId id="256" r:id="rId2"/>
    <p:sldId id="329" r:id="rId3"/>
    <p:sldId id="328" r:id="rId4"/>
    <p:sldId id="327" r:id="rId5"/>
    <p:sldId id="298" r:id="rId6"/>
    <p:sldId id="330" r:id="rId7"/>
    <p:sldId id="333" r:id="rId8"/>
    <p:sldId id="332" r:id="rId9"/>
    <p:sldId id="331" r:id="rId10"/>
    <p:sldId id="306" r:id="rId11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597"/>
    <a:srgbClr val="ECECEC"/>
    <a:srgbClr val="516485"/>
    <a:srgbClr val="0054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20" Type="http://schemas.openxmlformats.org/officeDocument/2006/relationships/customXml" Target="../customXml/item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66B0D3-761E-2649-B3AB-103EB1B0092C}" type="datetimeFigureOut">
              <a:rPr lang="de-DE" smtClean="0"/>
              <a:t>26.09.2024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D03CE6-1531-714B-9A6F-73F301909983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7292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C5450D-6F79-4202-B430-360DDFF9BD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9C5DC27-5AFC-4586-8D46-EE0C49EF88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1495EF9-2ECC-480F-8EBC-3AB41E7C2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6D930-4030-4D9B-9C80-8D2AD29EDDCF}" type="datetime1">
              <a:rPr lang="de-DE" smtClean="0"/>
              <a:t>26.09.2024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858F4DE-0423-4FC4-A3E8-B9AAABF4B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0884BAC-3CAB-4A4D-9596-C4CCE5D07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B60-3C2E-47C5-9F0E-51198720CC2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30850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E8B733-C9FC-4026-BC34-64FDB8A702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B3E591E4-AB83-401F-A012-47DA562094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C8A00C7-2F56-4082-A597-2916D31533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80822-10A7-4992-9FEF-47D4F9EB8B90}" type="datetime1">
              <a:rPr lang="de-DE" smtClean="0"/>
              <a:t>26.09.2024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CA47298-1A34-48CD-AD16-0291D1F87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B1101C3-AEA3-43E3-B1E3-32284BD17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B60-3C2E-47C5-9F0E-51198720CC2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3675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3DC8AB98-BBC9-4903-A315-AB69EACA0A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5ED71AF3-1C89-482E-AD86-4B04D9BE03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B587D59-89B3-426A-8EB8-98A199AA99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77B8A-2C17-45DF-858D-51CDAF0878AC}" type="datetime1">
              <a:rPr lang="de-DE" smtClean="0"/>
              <a:t>26.09.2024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F60411E-908A-449D-A808-E7B4D8DE9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68FEB5C-8D5D-4D46-871B-CADEADCD2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B60-3C2E-47C5-9F0E-51198720CC2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41900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A7EACA-1182-493B-A956-9971080825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493CFB5-4626-4378-98FB-09116E55AE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2F7F41C-CEA3-4D31-AA5F-25BF3BD7E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87317-7474-47E7-B0E9-A0FA1A4A7518}" type="datetime1">
              <a:rPr lang="de-DE" smtClean="0"/>
              <a:t>26.09.2024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0040C99-90A5-4DA1-95BA-7B0F65FE1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E5DF945-FFBE-4058-9BC4-D94EE968D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8E35C-998F-4A75-8057-E27A2E54481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8511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01AA26-A0D7-4474-949C-0F12A632A1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F528A77-971E-4868-BE7F-08F418DA00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DFC923A-0BAB-4613-9279-271B50BB9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FDA2A-44A4-4725-B131-68380047D7B9}" type="datetime1">
              <a:rPr lang="de-DE" smtClean="0"/>
              <a:t>26.09.2024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56DDE59-657B-4280-8B5C-01BCCEA29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E815335-7791-4800-A9EE-32848580A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B60-3C2E-47C5-9F0E-51198720CC22}" type="slidenum">
              <a:rPr lang="de-DE" smtClean="0"/>
              <a:t>‹#›</a:t>
            </a:fld>
            <a:endParaRPr lang="de-DE"/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9541314E-AA76-B5A2-902A-29D6995F3FF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677525" y="365125"/>
            <a:ext cx="1270000" cy="6810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047595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F6CAAF-D321-4EC2-9245-5C458EBAC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D6FEF51-B133-46D8-B097-6468CBB06E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17A9B02-A993-4E87-B1E3-30EE687847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42B08-CA72-4ED2-A891-09628C05C2AE}" type="datetime1">
              <a:rPr lang="de-DE" smtClean="0"/>
              <a:t>26.09.2024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FD433A6-069D-4B45-BDE9-04FC35E3E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D03A79B-908F-424E-993E-D99E5B5CA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B60-3C2E-47C5-9F0E-51198720CC2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3302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B123BC-8FC4-4C23-80E7-F332B8BF25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671261C-BE26-4826-9F75-5E416842A8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664DCBB-425B-46C2-8676-D7FAC4D566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CA58562-8A25-473E-87B3-9D4A8FE24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2006C-F370-4511-A65F-29D4AE70154C}" type="datetime1">
              <a:rPr lang="de-DE" smtClean="0"/>
              <a:t>26.09.2024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856F6EB-9BFE-4490-BB2D-019BE7BEE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B77514B-1050-46A2-905C-25D57F1A4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B60-3C2E-47C5-9F0E-51198720CC2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71833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7E587E-EEC9-4266-89C3-5546A3989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DC2EC93-1DC7-49DE-9B1B-28B6D4F9FF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B86231F-18E4-4335-8A38-AE9A194300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C20A4F0-6CD1-4550-9B1C-CB25C5FC32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02138617-A19E-4AA5-A28B-B48ABA48FB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C1DD843C-92CD-4C75-B9BD-E2AB96BDA4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EFC35-AE4F-4C98-B7CD-DECEB6B140C3}" type="datetime1">
              <a:rPr lang="de-DE" smtClean="0"/>
              <a:t>26.09.2024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FDB62D88-7B45-4C17-8723-2BF31F228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6DEA87F2-3F28-4EA2-8FF3-EA0F2E492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B60-3C2E-47C5-9F0E-51198720CC2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9541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463726-C8FA-4029-AA6D-7DB949D56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D9D5326-D4FB-4DFA-B2CB-AAAE4D9556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D68B6-EBCD-4FCA-9D7F-54578D8D4C82}" type="datetime1">
              <a:rPr lang="de-DE" smtClean="0"/>
              <a:t>26.09.2024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04086A4-55C8-47FF-8397-502E5425C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6223D25-1629-4629-ACDD-67C1BFD9A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B60-3C2E-47C5-9F0E-51198720CC2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2554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6D00A7BB-6DAD-452A-B946-B1705429A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D506D-C9B3-46DE-B1B7-8FFC8C61933E}" type="datetime1">
              <a:rPr lang="de-DE" smtClean="0"/>
              <a:t>26.09.2024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8FD0D7B-3D4F-4DEA-9AF8-CEE5777C4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537FE9E-316C-4F6E-A80A-C2428A64D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B60-3C2E-47C5-9F0E-51198720CC2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18840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C0DA7E-25E8-401B-AB5B-F91A55ED3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66F0978-70B0-4834-BDEF-542136ED77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4852E70-B553-46B9-AB3A-EA8E1FD79A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E9C0F89-84B6-4081-A520-380918929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EE94F-527A-46EE-9059-3E868F8BBED3}" type="datetime1">
              <a:rPr lang="de-DE" smtClean="0"/>
              <a:t>26.09.2024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15C576A-9E3D-4966-8975-3DE5960FD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BAFD529-549C-4E21-BC49-3B3DB8138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B60-3C2E-47C5-9F0E-51198720CC2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8256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89D5CB-E393-4BEF-B764-EFE89AB75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80040D1B-917C-424B-B773-63A57C0F6F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4374272-BCB2-443C-85FA-76BDB37715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5407691-DE23-4CA4-958E-006085E3C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4A07B-2155-4319-97C8-52F665572E6C}" type="datetime1">
              <a:rPr lang="de-DE" smtClean="0"/>
              <a:t>26.09.2024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DAA0990-A70B-40EA-AC38-2B1164701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C5E8424-C3C0-4DDD-81CF-62B3264ED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B60-3C2E-47C5-9F0E-51198720CC2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2463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FE054C5A-EDAA-45CF-BF09-1405D09C4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1AE2855-8BC1-49EA-ACA4-97D7DA217B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AA475B2-931F-4574-90AE-5359059100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56C2EF-0702-42E7-8617-17E70546BCD1}" type="datetime1">
              <a:rPr lang="de-DE" smtClean="0"/>
              <a:t>26.09.2024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547A339-7B1C-48EB-9375-CE3D7687E5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6BD462A-4F9B-4406-A4E5-E239E87390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9DCB60-3C2E-47C5-9F0E-51198720CC2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3112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D7BC99A9-EC06-4BA0-9A52-AA0488FB40C5}"/>
              </a:ext>
            </a:extLst>
          </p:cNvPr>
          <p:cNvSpPr txBox="1"/>
          <p:nvPr/>
        </p:nvSpPr>
        <p:spPr>
          <a:xfrm>
            <a:off x="816476" y="2117816"/>
            <a:ext cx="9861856" cy="1638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</a:rPr>
              <a:t>Agro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</a:rPr>
              <a:t>-economic modeling of agricultural irrigation demand and groundwater extraction in the context of drought stress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349E502D-D101-4C68-A3ED-EE461ECFBC20}"/>
              </a:ext>
            </a:extLst>
          </p:cNvPr>
          <p:cNvSpPr txBox="1"/>
          <p:nvPr/>
        </p:nvSpPr>
        <p:spPr>
          <a:xfrm>
            <a:off x="816476" y="4197296"/>
            <a:ext cx="717080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>
                <a:solidFill>
                  <a:schemeClr val="accent1">
                    <a:lumMod val="75000"/>
                  </a:schemeClr>
                </a:solidFill>
              </a:rPr>
              <a:t>Symposium at CSU-WATER, Fresno, California</a:t>
            </a:r>
          </a:p>
          <a:p>
            <a:r>
              <a:rPr lang="de-DE" sz="2000" dirty="0">
                <a:solidFill>
                  <a:schemeClr val="accent1">
                    <a:lumMod val="75000"/>
                  </a:schemeClr>
                </a:solidFill>
              </a:rPr>
              <a:t>26</a:t>
            </a:r>
            <a:r>
              <a:rPr lang="de-DE" sz="2000" baseline="30000" dirty="0">
                <a:solidFill>
                  <a:schemeClr val="accent1">
                    <a:lumMod val="75000"/>
                  </a:schemeClr>
                </a:solidFill>
              </a:rPr>
              <a:t>th</a:t>
            </a:r>
            <a:r>
              <a:rPr lang="de-DE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sz="2000" dirty="0" err="1">
                <a:solidFill>
                  <a:schemeClr val="accent1">
                    <a:lumMod val="75000"/>
                  </a:schemeClr>
                </a:solidFill>
              </a:rPr>
              <a:t>of</a:t>
            </a:r>
            <a:r>
              <a:rPr lang="de-DE" sz="2000" dirty="0">
                <a:solidFill>
                  <a:schemeClr val="accent1">
                    <a:lumMod val="75000"/>
                  </a:schemeClr>
                </a:solidFill>
              </a:rPr>
              <a:t> September 2024</a:t>
            </a:r>
          </a:p>
          <a:p>
            <a:endParaRPr lang="de-DE" sz="10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de-DE" sz="2000" b="1" dirty="0">
                <a:solidFill>
                  <a:schemeClr val="accent1">
                    <a:lumMod val="75000"/>
                  </a:schemeClr>
                </a:solidFill>
              </a:rPr>
              <a:t>Julian Börner</a:t>
            </a:r>
          </a:p>
          <a:p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Research associate &amp; doctoral candidate</a:t>
            </a:r>
            <a:endParaRPr lang="de-DE" sz="20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de-DE" sz="10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de-DE" sz="2000" dirty="0">
                <a:solidFill>
                  <a:schemeClr val="accent1">
                    <a:lumMod val="75000"/>
                  </a:schemeClr>
                </a:solidFill>
              </a:rPr>
              <a:t>Institute </a:t>
            </a:r>
            <a:r>
              <a:rPr lang="de-DE" sz="2000" dirty="0" err="1">
                <a:solidFill>
                  <a:schemeClr val="accent1">
                    <a:lumMod val="75000"/>
                  </a:schemeClr>
                </a:solidFill>
              </a:rPr>
              <a:t>of</a:t>
            </a:r>
            <a:r>
              <a:rPr lang="de-DE" sz="2000" dirty="0">
                <a:solidFill>
                  <a:schemeClr val="accent1">
                    <a:lumMod val="75000"/>
                  </a:schemeClr>
                </a:solidFill>
              </a:rPr>
              <a:t> Farm Management, University </a:t>
            </a:r>
            <a:r>
              <a:rPr lang="de-DE" sz="2000" dirty="0" err="1">
                <a:solidFill>
                  <a:schemeClr val="accent1">
                    <a:lumMod val="75000"/>
                  </a:schemeClr>
                </a:solidFill>
              </a:rPr>
              <a:t>of</a:t>
            </a:r>
            <a:r>
              <a:rPr lang="de-DE" sz="2000" dirty="0">
                <a:solidFill>
                  <a:schemeClr val="accent1">
                    <a:lumMod val="75000"/>
                  </a:schemeClr>
                </a:solidFill>
              </a:rPr>
              <a:t> Hohenheim, Germany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0CA03A37-62BD-4CD8-8B49-697A340F1D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218" y="593961"/>
            <a:ext cx="3816635" cy="986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6754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4253E801-87FB-4622-928C-F29E892321D9}"/>
              </a:ext>
            </a:extLst>
          </p:cNvPr>
          <p:cNvSpPr txBox="1"/>
          <p:nvPr/>
        </p:nvSpPr>
        <p:spPr>
          <a:xfrm>
            <a:off x="4788430" y="1984881"/>
            <a:ext cx="2615138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solidFill>
                  <a:srgbClr val="2F5597"/>
                </a:solidFill>
              </a:rPr>
              <a:t>Thank you</a:t>
            </a:r>
          </a:p>
          <a:p>
            <a:pPr algn="ctr"/>
            <a:r>
              <a:rPr lang="en-US" sz="4400" b="1" dirty="0">
                <a:solidFill>
                  <a:srgbClr val="2F5597"/>
                </a:solidFill>
              </a:rPr>
              <a:t>for your</a:t>
            </a:r>
          </a:p>
          <a:p>
            <a:pPr algn="ctr"/>
            <a:r>
              <a:rPr lang="en-US" sz="4400" b="1" dirty="0">
                <a:solidFill>
                  <a:srgbClr val="2F5597"/>
                </a:solidFill>
              </a:rPr>
              <a:t>attention!</a:t>
            </a:r>
            <a:endParaRPr lang="de-DE" sz="4400" b="1" dirty="0">
              <a:solidFill>
                <a:srgbClr val="2F5597"/>
              </a:solidFill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406330A-E0B8-42AA-877D-49826F059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8E35C-998F-4A75-8057-E27A2E544816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470999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4253E801-87FB-4622-928C-F29E892321D9}"/>
              </a:ext>
            </a:extLst>
          </p:cNvPr>
          <p:cNvSpPr txBox="1"/>
          <p:nvPr/>
        </p:nvSpPr>
        <p:spPr>
          <a:xfrm>
            <a:off x="954000" y="900000"/>
            <a:ext cx="34532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b="1" dirty="0">
                <a:solidFill>
                  <a:schemeClr val="accent1">
                    <a:lumMod val="75000"/>
                  </a:schemeClr>
                </a:solidFill>
              </a:rPr>
              <a:t>Project </a:t>
            </a:r>
            <a:r>
              <a:rPr lang="de-DE" sz="3600" b="1" dirty="0" err="1">
                <a:solidFill>
                  <a:schemeClr val="accent1">
                    <a:lumMod val="75000"/>
                  </a:schemeClr>
                </a:solidFill>
              </a:rPr>
              <a:t>StressRes</a:t>
            </a:r>
            <a:endParaRPr lang="de-DE" sz="4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F637D24A-BEAD-4CAB-A3FA-4271EA6903E4}"/>
              </a:ext>
            </a:extLst>
          </p:cNvPr>
          <p:cNvSpPr txBox="1"/>
          <p:nvPr/>
        </p:nvSpPr>
        <p:spPr>
          <a:xfrm>
            <a:off x="954000" y="1761096"/>
            <a:ext cx="9949057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972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2F5597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Joint research project</a:t>
            </a:r>
            <a:endParaRPr lang="de-DE" sz="2000" dirty="0">
              <a:solidFill>
                <a:srgbClr val="2F5597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defTabSz="97200">
              <a:buFont typeface="Symbol" panose="05050102010706020507" pitchFamily="18" charset="2"/>
              <a:buChar char="-"/>
            </a:pPr>
            <a:r>
              <a:rPr lang="de-DE" sz="2000" dirty="0">
                <a:solidFill>
                  <a:srgbClr val="2F5597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University </a:t>
            </a:r>
            <a:r>
              <a:rPr lang="de-DE" sz="2000" dirty="0" err="1">
                <a:solidFill>
                  <a:srgbClr val="2F5597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de-DE" sz="2000" dirty="0">
                <a:solidFill>
                  <a:srgbClr val="2F5597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Hohenheim, University </a:t>
            </a:r>
            <a:r>
              <a:rPr lang="de-DE" sz="2000" dirty="0" err="1">
                <a:solidFill>
                  <a:srgbClr val="2F5597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de-DE" sz="2000" dirty="0">
                <a:solidFill>
                  <a:srgbClr val="2F5597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Freiburg</a:t>
            </a:r>
            <a:endParaRPr lang="de-DE" sz="1400" dirty="0">
              <a:solidFill>
                <a:srgbClr val="2F5597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defTabSz="97200">
              <a:buFont typeface="Wingdings" panose="05000000000000000000" pitchFamily="2" charset="2"/>
              <a:buChar char="§"/>
            </a:pPr>
            <a:endParaRPr lang="de-DE" sz="600" dirty="0">
              <a:solidFill>
                <a:srgbClr val="2F5597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defTabSz="972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2F5597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Funded by the Federal Ministry of Education and Research (BMBF)</a:t>
            </a:r>
            <a:endParaRPr lang="de-DE" sz="1400" dirty="0">
              <a:solidFill>
                <a:srgbClr val="2F5597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defTabSz="97200"/>
            <a:endParaRPr lang="de-DE" sz="600" dirty="0">
              <a:solidFill>
                <a:srgbClr val="2F5597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defTabSz="972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2F5597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Part of funding measure “LURCH - Sustainable Groundwater Management”</a:t>
            </a:r>
          </a:p>
          <a:p>
            <a:pPr marL="285750" indent="-285750" defTabSz="97200">
              <a:buFont typeface="Wingdings" panose="05000000000000000000" pitchFamily="2" charset="2"/>
              <a:buChar char="§"/>
            </a:pPr>
            <a:endParaRPr lang="en-US" sz="600" dirty="0">
              <a:solidFill>
                <a:srgbClr val="2F5597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defTabSz="972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2F5597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Objectives:</a:t>
            </a:r>
          </a:p>
          <a:p>
            <a:pPr marL="800100" lvl="1" indent="-342900" defTabSz="97200">
              <a:buFont typeface="Symbol" panose="05050102010706020507" pitchFamily="18" charset="2"/>
              <a:buChar char="-"/>
            </a:pPr>
            <a:r>
              <a:rPr lang="en-US" sz="2000" dirty="0">
                <a:solidFill>
                  <a:srgbClr val="2F5597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Assessment of stressors on groundwater resources</a:t>
            </a:r>
          </a:p>
          <a:p>
            <a:pPr marL="800100" lvl="1" indent="-342900" defTabSz="97200">
              <a:buFont typeface="Symbol" panose="05050102010706020507" pitchFamily="18" charset="2"/>
              <a:buChar char="-"/>
            </a:pPr>
            <a:r>
              <a:rPr lang="en-US" sz="2000" dirty="0">
                <a:solidFill>
                  <a:srgbClr val="2F5597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2000" dirty="0">
                <a:solidFill>
                  <a:srgbClr val="2F5597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ssessment of climate resilience of groundwater resources</a:t>
            </a:r>
          </a:p>
          <a:p>
            <a:pPr marL="285750" indent="-285750" defTabSz="97200"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2F5597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792D342-4DA8-4AFD-876C-BDF0B89237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604" y="5545530"/>
            <a:ext cx="1888437" cy="617549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2497C257-AC71-4F18-9610-FB8FC0A91B06}"/>
              </a:ext>
            </a:extLst>
          </p:cNvPr>
          <p:cNvPicPr/>
          <p:nvPr/>
        </p:nvPicPr>
        <p:blipFill rotWithShape="1">
          <a:blip r:embed="rId3"/>
          <a:srcRect r="3992"/>
          <a:stretch/>
        </p:blipFill>
        <p:spPr bwMode="auto">
          <a:xfrm>
            <a:off x="9120753" y="278594"/>
            <a:ext cx="2281652" cy="1267737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818EA36B-4156-4BDF-8FAD-29843ABCA6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000" y="5192976"/>
            <a:ext cx="1524760" cy="1152041"/>
          </a:xfrm>
          <a:prstGeom prst="rect">
            <a:avLst/>
          </a:prstGeom>
        </p:spPr>
      </p:pic>
      <p:pic>
        <p:nvPicPr>
          <p:cNvPr id="8" name="Grafik 7" descr="Ein Bild, das Text enthält.&#10;&#10;Automatisch generierte Beschreibung">
            <a:extLst>
              <a:ext uri="{FF2B5EF4-FFF2-40B4-BE49-F238E27FC236}">
                <a16:creationId xmlns:a16="http://schemas.microsoft.com/office/drawing/2014/main" id="{25D9B1CE-D5ED-4B65-BBFB-C033561F8C0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7" t="1079" b="1"/>
          <a:stretch/>
        </p:blipFill>
        <p:spPr>
          <a:xfrm>
            <a:off x="8361336" y="5444977"/>
            <a:ext cx="3118156" cy="718102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CFEFB18B-6A68-4052-879E-A36EB3CC4EF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8853" y="5477235"/>
            <a:ext cx="2499639" cy="646331"/>
          </a:xfrm>
          <a:prstGeom prst="rect">
            <a:avLst/>
          </a:prstGeom>
        </p:spPr>
      </p:pic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236FA1DF-9863-46FA-88D9-4D0F352B0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8E35C-998F-4A75-8057-E27A2E544816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241134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4253E801-87FB-4622-928C-F29E892321D9}"/>
              </a:ext>
            </a:extLst>
          </p:cNvPr>
          <p:cNvSpPr txBox="1"/>
          <p:nvPr/>
        </p:nvSpPr>
        <p:spPr>
          <a:xfrm>
            <a:off x="954000" y="900000"/>
            <a:ext cx="7440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b="1" dirty="0" err="1">
                <a:solidFill>
                  <a:schemeClr val="accent1">
                    <a:lumMod val="75000"/>
                  </a:schemeClr>
                </a:solidFill>
              </a:rPr>
              <a:t>Present</a:t>
            </a:r>
            <a:r>
              <a:rPr lang="de-DE" sz="3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sz="3600" b="1" dirty="0" err="1">
                <a:solidFill>
                  <a:schemeClr val="accent1">
                    <a:lumMod val="75000"/>
                  </a:schemeClr>
                </a:solidFill>
              </a:rPr>
              <a:t>situation</a:t>
            </a:r>
            <a:r>
              <a:rPr lang="de-DE" sz="3600" b="1" dirty="0">
                <a:solidFill>
                  <a:schemeClr val="accent1">
                    <a:lumMod val="75000"/>
                  </a:schemeClr>
                </a:solidFill>
              </a:rPr>
              <a:t> Southwest Germany</a:t>
            </a:r>
            <a:endParaRPr lang="de-DE" sz="4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F637D24A-BEAD-4CAB-A3FA-4271EA6903E4}"/>
              </a:ext>
            </a:extLst>
          </p:cNvPr>
          <p:cNvSpPr txBox="1"/>
          <p:nvPr/>
        </p:nvSpPr>
        <p:spPr>
          <a:xfrm>
            <a:off x="954000" y="1792757"/>
            <a:ext cx="9949057" cy="4165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97200"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rgbClr val="2F5597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No water stress in average in Germany</a:t>
            </a:r>
            <a:r>
              <a:rPr lang="en-US" sz="1600" b="1" baseline="50000" dirty="0">
                <a:solidFill>
                  <a:srgbClr val="2F5597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endParaRPr lang="de-DE" sz="2000" b="1" baseline="50000" dirty="0">
              <a:solidFill>
                <a:srgbClr val="2F5597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defTabSz="97200">
              <a:buFont typeface="Symbol" panose="05050102010706020507" pitchFamily="18" charset="2"/>
              <a:buChar char="-"/>
            </a:pPr>
            <a:r>
              <a:rPr lang="en-US" sz="2000" dirty="0">
                <a:solidFill>
                  <a:srgbClr val="2F5597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Water exploitation index below critical level of 20 %</a:t>
            </a:r>
            <a:endParaRPr lang="en-US" sz="1600" baseline="50000" dirty="0">
              <a:solidFill>
                <a:srgbClr val="2F5597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defTabSz="97200">
              <a:buFont typeface="Symbol" panose="05050102010706020507" pitchFamily="18" charset="2"/>
              <a:buChar char="-"/>
            </a:pPr>
            <a:r>
              <a:rPr lang="en-US" sz="2000" dirty="0">
                <a:solidFill>
                  <a:srgbClr val="2F5597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en-US" sz="2000" dirty="0">
                <a:solidFill>
                  <a:srgbClr val="2F5597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egional and seasonal differences (hotspots)</a:t>
            </a:r>
            <a:endParaRPr lang="en-US" sz="1600" baseline="50000" dirty="0">
              <a:solidFill>
                <a:srgbClr val="2F5597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defTabSz="97200">
              <a:buFont typeface="Wingdings" panose="05000000000000000000" pitchFamily="2" charset="2"/>
              <a:buChar char="§"/>
            </a:pPr>
            <a:endParaRPr lang="de-DE" sz="1400" dirty="0">
              <a:solidFill>
                <a:srgbClr val="2F5597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defTabSz="97200">
              <a:buFont typeface="Wingdings" panose="05000000000000000000" pitchFamily="2" charset="2"/>
              <a:buChar char="§"/>
            </a:pPr>
            <a:r>
              <a:rPr lang="de-DE" sz="2000" b="1" dirty="0" err="1">
                <a:solidFill>
                  <a:srgbClr val="2F5597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Agricultural</a:t>
            </a:r>
            <a:r>
              <a:rPr lang="de-DE" sz="2000" b="1" dirty="0">
                <a:solidFill>
                  <a:srgbClr val="2F5597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000" b="1" dirty="0" err="1">
                <a:solidFill>
                  <a:srgbClr val="2F5597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water</a:t>
            </a:r>
            <a:r>
              <a:rPr lang="de-DE" sz="2000" b="1" dirty="0">
                <a:solidFill>
                  <a:srgbClr val="2F5597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000" b="1" dirty="0" err="1">
                <a:solidFill>
                  <a:srgbClr val="2F5597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abstraction</a:t>
            </a:r>
            <a:endParaRPr lang="de-DE" sz="2000" b="1" dirty="0">
              <a:solidFill>
                <a:srgbClr val="2F5597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defTabSz="97200">
              <a:buFont typeface="Symbol" panose="05050102010706020507" pitchFamily="18" charset="2"/>
              <a:buChar char="-"/>
            </a:pPr>
            <a:r>
              <a:rPr lang="de-DE" sz="2000" dirty="0">
                <a:solidFill>
                  <a:srgbClr val="2F5597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2.2 % </a:t>
            </a:r>
            <a:r>
              <a:rPr lang="de-DE" sz="2000" dirty="0" err="1">
                <a:solidFill>
                  <a:srgbClr val="2F5597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de-DE" sz="2000" dirty="0">
                <a:solidFill>
                  <a:srgbClr val="2F5597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000" dirty="0" err="1">
                <a:solidFill>
                  <a:srgbClr val="2F5597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groundwater</a:t>
            </a:r>
            <a:r>
              <a:rPr lang="de-DE" sz="2000" dirty="0">
                <a:solidFill>
                  <a:srgbClr val="2F5597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000" dirty="0" err="1">
                <a:solidFill>
                  <a:srgbClr val="2F5597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abstraction</a:t>
            </a:r>
            <a:r>
              <a:rPr lang="de-DE" sz="2000" dirty="0">
                <a:solidFill>
                  <a:srgbClr val="2F5597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000" dirty="0" err="1">
                <a:solidFill>
                  <a:srgbClr val="2F5597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from</a:t>
            </a:r>
            <a:r>
              <a:rPr lang="de-DE" sz="2000" dirty="0">
                <a:solidFill>
                  <a:srgbClr val="2F5597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000" dirty="0" err="1">
                <a:solidFill>
                  <a:srgbClr val="2F5597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agricultural</a:t>
            </a:r>
            <a:r>
              <a:rPr lang="de-DE" sz="2000" dirty="0">
                <a:solidFill>
                  <a:srgbClr val="2F5597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000" dirty="0" err="1">
                <a:solidFill>
                  <a:srgbClr val="2F5597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sector</a:t>
            </a:r>
            <a:r>
              <a:rPr lang="de-DE" sz="2000" dirty="0">
                <a:solidFill>
                  <a:srgbClr val="2F5597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(Germany, 2019)</a:t>
            </a:r>
            <a:r>
              <a:rPr lang="de-DE" sz="1600" baseline="30000" dirty="0">
                <a:solidFill>
                  <a:srgbClr val="2F5597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</a:p>
          <a:p>
            <a:pPr marL="800100" lvl="1" indent="-342900" defTabSz="97200">
              <a:buFont typeface="Symbol" panose="05050102010706020507" pitchFamily="18" charset="2"/>
              <a:buChar char="-"/>
            </a:pPr>
            <a:r>
              <a:rPr lang="de-DE" sz="2000" dirty="0">
                <a:solidFill>
                  <a:srgbClr val="2F5597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Irrigation (BW, 2019): 6.8 % </a:t>
            </a:r>
            <a:r>
              <a:rPr lang="de-DE" sz="2000" dirty="0" err="1">
                <a:solidFill>
                  <a:srgbClr val="2F5597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de-DE" sz="2000" dirty="0">
                <a:solidFill>
                  <a:srgbClr val="2F5597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000" dirty="0" err="1">
                <a:solidFill>
                  <a:srgbClr val="2F5597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farms</a:t>
            </a:r>
            <a:r>
              <a:rPr lang="de-DE" sz="2000" dirty="0">
                <a:solidFill>
                  <a:srgbClr val="2F5597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; 2.4 % </a:t>
            </a:r>
            <a:r>
              <a:rPr lang="de-DE" sz="2000" dirty="0" err="1">
                <a:solidFill>
                  <a:srgbClr val="2F5597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de-DE" sz="2000" dirty="0">
                <a:solidFill>
                  <a:srgbClr val="2F5597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000" dirty="0" err="1">
                <a:solidFill>
                  <a:srgbClr val="2F5597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farm</a:t>
            </a:r>
            <a:r>
              <a:rPr lang="de-DE" sz="2000" dirty="0">
                <a:solidFill>
                  <a:srgbClr val="2F5597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land</a:t>
            </a:r>
            <a:r>
              <a:rPr lang="de-DE" sz="1600" baseline="50000" dirty="0">
                <a:solidFill>
                  <a:srgbClr val="2F5597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</a:p>
          <a:p>
            <a:pPr marL="800100" lvl="1" indent="-342900" defTabSz="97200">
              <a:buFont typeface="Symbol" panose="05050102010706020507" pitchFamily="18" charset="2"/>
              <a:buChar char="-"/>
            </a:pPr>
            <a:endParaRPr lang="de-DE" sz="600" baseline="50000" dirty="0">
              <a:solidFill>
                <a:srgbClr val="2F5597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defTabSz="97200">
              <a:buFont typeface="Wingdings" panose="05000000000000000000" pitchFamily="2" charset="2"/>
              <a:buChar char="è"/>
            </a:pPr>
            <a:r>
              <a:rPr lang="de-DE" sz="2000" b="1" dirty="0" err="1">
                <a:solidFill>
                  <a:srgbClr val="2F5597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Groundwater</a:t>
            </a:r>
            <a:r>
              <a:rPr lang="de-DE" sz="2000" b="1" dirty="0">
                <a:solidFill>
                  <a:srgbClr val="2F5597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de-DE" sz="2000" b="1" dirty="0" err="1">
                <a:solidFill>
                  <a:srgbClr val="2F5597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abstraction</a:t>
            </a:r>
            <a:r>
              <a:rPr lang="de-DE" sz="2000" b="1" dirty="0">
                <a:solidFill>
                  <a:srgbClr val="2F5597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de-DE" sz="2000" b="1" dirty="0" err="1">
                <a:solidFill>
                  <a:srgbClr val="2F5597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by</a:t>
            </a:r>
            <a:r>
              <a:rPr lang="de-DE" sz="2000" b="1" dirty="0">
                <a:solidFill>
                  <a:srgbClr val="2F5597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de-DE" sz="2000" b="1" dirty="0" err="1">
                <a:solidFill>
                  <a:srgbClr val="2F5597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agricultural</a:t>
            </a:r>
            <a:r>
              <a:rPr lang="de-DE" sz="2000" b="1" dirty="0">
                <a:solidFill>
                  <a:srgbClr val="2F5597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de-DE" sz="2000" b="1" dirty="0" err="1">
                <a:solidFill>
                  <a:srgbClr val="2F5597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sector</a:t>
            </a:r>
            <a:r>
              <a:rPr lang="de-DE" sz="2000" b="1" dirty="0">
                <a:solidFill>
                  <a:srgbClr val="2F5597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not a </a:t>
            </a:r>
            <a:r>
              <a:rPr lang="de-DE" sz="2000" b="1" dirty="0" err="1">
                <a:solidFill>
                  <a:srgbClr val="2F5597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problem</a:t>
            </a:r>
            <a:r>
              <a:rPr lang="de-DE" sz="2000" b="1" dirty="0">
                <a:solidFill>
                  <a:srgbClr val="2F5597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de-DE" sz="2000" b="1" dirty="0" err="1">
                <a:solidFill>
                  <a:srgbClr val="2F5597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to</a:t>
            </a:r>
            <a:r>
              <a:rPr lang="de-DE" sz="2000" b="1" dirty="0">
                <a:solidFill>
                  <a:srgbClr val="2F5597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date</a:t>
            </a:r>
          </a:p>
          <a:p>
            <a:pPr marL="285750" indent="-285750" defTabSz="97200">
              <a:buFont typeface="Wingdings" panose="05000000000000000000" pitchFamily="2" charset="2"/>
              <a:buChar char="§"/>
            </a:pPr>
            <a:endParaRPr lang="de-DE" sz="1400" dirty="0">
              <a:solidFill>
                <a:srgbClr val="2F5597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defTabSz="97200"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rgbClr val="2F5597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Nitrate MCL of 50 mg/l </a:t>
            </a:r>
            <a:r>
              <a:rPr lang="en-US" sz="2000" b="1" dirty="0">
                <a:solidFill>
                  <a:srgbClr val="2F5597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is significantly exceeded </a:t>
            </a:r>
            <a:r>
              <a:rPr lang="en-US" sz="2000" b="1" dirty="0">
                <a:solidFill>
                  <a:srgbClr val="2F5597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at every 6</a:t>
            </a:r>
            <a:r>
              <a:rPr lang="en-US" sz="2000" b="1" baseline="30000" dirty="0">
                <a:solidFill>
                  <a:srgbClr val="2F5597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th</a:t>
            </a:r>
            <a:r>
              <a:rPr lang="en-US" sz="2000" b="1" dirty="0">
                <a:solidFill>
                  <a:srgbClr val="2F5597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measuring point</a:t>
            </a:r>
            <a:r>
              <a:rPr lang="en-US" sz="1600" b="1" baseline="50000" dirty="0">
                <a:solidFill>
                  <a:srgbClr val="2F5597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2</a:t>
            </a:r>
            <a:endParaRPr lang="en-US" sz="1600" b="1" baseline="50000" dirty="0">
              <a:solidFill>
                <a:srgbClr val="2F5597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defTabSz="97200">
              <a:buFont typeface="Symbol" panose="05050102010706020507" pitchFamily="18" charset="2"/>
              <a:buChar char="-"/>
            </a:pPr>
            <a:r>
              <a:rPr lang="en-US" sz="2000" dirty="0">
                <a:solidFill>
                  <a:srgbClr val="2F5597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German Drinking Water Ordinance (</a:t>
            </a:r>
            <a:r>
              <a:rPr lang="en-US" sz="2000" dirty="0" err="1">
                <a:solidFill>
                  <a:srgbClr val="2F5597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TrinkwV</a:t>
            </a:r>
            <a:r>
              <a:rPr lang="en-US" sz="2000" dirty="0">
                <a:solidFill>
                  <a:srgbClr val="2F5597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800100" lvl="1" indent="-342900" defTabSz="97200">
              <a:buFont typeface="Symbol" panose="05050102010706020507" pitchFamily="18" charset="2"/>
              <a:buChar char="-"/>
            </a:pPr>
            <a:r>
              <a:rPr lang="en-US" sz="2000" dirty="0">
                <a:solidFill>
                  <a:srgbClr val="2F5597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Groundwater Ordinance (</a:t>
            </a:r>
            <a:r>
              <a:rPr lang="en-US" sz="2000" dirty="0" err="1">
                <a:solidFill>
                  <a:srgbClr val="2F5597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GrwV</a:t>
            </a:r>
            <a:r>
              <a:rPr lang="en-US" sz="2000" dirty="0">
                <a:solidFill>
                  <a:srgbClr val="2F5597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800100" lvl="1" indent="-342900" defTabSz="97200">
              <a:buFont typeface="Symbol" panose="05050102010706020507" pitchFamily="18" charset="2"/>
              <a:buChar char="-"/>
            </a:pPr>
            <a:endParaRPr lang="en-US" sz="600" dirty="0">
              <a:solidFill>
                <a:srgbClr val="2F5597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defTabSz="97200">
              <a:buFont typeface="Wingdings" panose="05000000000000000000" pitchFamily="2" charset="2"/>
              <a:buChar char="è"/>
            </a:pPr>
            <a:r>
              <a:rPr lang="de-DE" sz="2000" b="1" dirty="0">
                <a:solidFill>
                  <a:srgbClr val="2F5597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Nitrate </a:t>
            </a:r>
            <a:r>
              <a:rPr lang="de-DE" sz="2000" b="1" dirty="0" err="1">
                <a:solidFill>
                  <a:srgbClr val="2F5597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displacement</a:t>
            </a:r>
            <a:r>
              <a:rPr lang="de-DE" sz="2000" b="1" dirty="0">
                <a:solidFill>
                  <a:srgbClr val="2F5597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de-DE" sz="2000" b="1" dirty="0" err="1">
                <a:solidFill>
                  <a:srgbClr val="2F5597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into</a:t>
            </a:r>
            <a:r>
              <a:rPr lang="de-DE" sz="2000" b="1" dirty="0">
                <a:solidFill>
                  <a:srgbClr val="2F5597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de-DE" sz="2000" b="1" dirty="0" err="1">
                <a:solidFill>
                  <a:srgbClr val="2F5597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groundwater</a:t>
            </a:r>
            <a:r>
              <a:rPr lang="de-DE" sz="2000" b="1" dirty="0">
                <a:solidFill>
                  <a:srgbClr val="2F5597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de-DE" sz="2000" b="1" dirty="0" err="1">
                <a:solidFill>
                  <a:srgbClr val="2F5597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is</a:t>
            </a:r>
            <a:r>
              <a:rPr lang="de-DE" sz="2000" b="1" dirty="0">
                <a:solidFill>
                  <a:srgbClr val="2F5597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a </a:t>
            </a:r>
            <a:r>
              <a:rPr lang="de-DE" sz="2000" b="1" dirty="0" err="1">
                <a:solidFill>
                  <a:srgbClr val="2F5597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problem</a:t>
            </a:r>
            <a:endParaRPr lang="de-DE" sz="2000" b="1" dirty="0">
              <a:solidFill>
                <a:srgbClr val="2F5597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8145593D-E648-44FF-9D5B-037952DF2EE3}"/>
              </a:ext>
            </a:extLst>
          </p:cNvPr>
          <p:cNvSpPr txBox="1"/>
          <p:nvPr/>
        </p:nvSpPr>
        <p:spPr>
          <a:xfrm>
            <a:off x="954000" y="6287082"/>
            <a:ext cx="47573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aseline="30000" dirty="0">
                <a:solidFill>
                  <a:srgbClr val="2F5597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de-DE" sz="1200" dirty="0">
                <a:solidFill>
                  <a:srgbClr val="2F5597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German Federal Statistical Office; </a:t>
            </a:r>
            <a:r>
              <a:rPr lang="de-DE" sz="1200" baseline="30000" dirty="0">
                <a:solidFill>
                  <a:srgbClr val="2F5597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de-DE" sz="1200" dirty="0">
                <a:solidFill>
                  <a:srgbClr val="2F5597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German Federal Environment Agency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0A5F4B6-1F12-41A3-8195-367D09ED5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8E35C-998F-4A75-8057-E27A2E544816}" type="slidenum">
              <a:rPr lang="de-DE" smtClean="0"/>
              <a:t>3</a:t>
            </a:fld>
            <a:endParaRPr lang="de-DE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53E96CBE-5284-4E16-B66B-6B274023F096}"/>
              </a:ext>
            </a:extLst>
          </p:cNvPr>
          <p:cNvSpPr txBox="1"/>
          <p:nvPr/>
        </p:nvSpPr>
        <p:spPr>
          <a:xfrm>
            <a:off x="954000" y="6018675"/>
            <a:ext cx="45170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solidFill>
                  <a:srgbClr val="2F5597"/>
                </a:solidFill>
              </a:rPr>
              <a:t>MCL = Maximum </a:t>
            </a:r>
            <a:r>
              <a:rPr lang="de-DE" sz="1200" dirty="0" err="1">
                <a:solidFill>
                  <a:srgbClr val="2F5597"/>
                </a:solidFill>
              </a:rPr>
              <a:t>Contaminant</a:t>
            </a:r>
            <a:r>
              <a:rPr lang="de-DE" sz="1200" dirty="0">
                <a:solidFill>
                  <a:srgbClr val="2F5597"/>
                </a:solidFill>
              </a:rPr>
              <a:t> Level ; 50 mg/l NO</a:t>
            </a:r>
            <a:r>
              <a:rPr lang="de-DE" sz="1200" baseline="-25000" dirty="0">
                <a:solidFill>
                  <a:srgbClr val="2F5597"/>
                </a:solidFill>
              </a:rPr>
              <a:t>3</a:t>
            </a:r>
            <a:r>
              <a:rPr lang="de-DE" sz="1200" dirty="0">
                <a:solidFill>
                  <a:srgbClr val="2F5597"/>
                </a:solidFill>
              </a:rPr>
              <a:t> = 11.3 mg/l NO</a:t>
            </a:r>
            <a:r>
              <a:rPr lang="de-DE" sz="1200" baseline="-25000" dirty="0">
                <a:solidFill>
                  <a:srgbClr val="2F5597"/>
                </a:solidFill>
              </a:rPr>
              <a:t>3</a:t>
            </a:r>
            <a:r>
              <a:rPr lang="de-DE" sz="1200" dirty="0">
                <a:solidFill>
                  <a:srgbClr val="2F5597"/>
                </a:solidFill>
              </a:rPr>
              <a:t>-N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17F952F-45BE-47E9-942B-BAF52A22F2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92841" y="242921"/>
            <a:ext cx="2159944" cy="2922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2510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4253E801-87FB-4622-928C-F29E892321D9}"/>
              </a:ext>
            </a:extLst>
          </p:cNvPr>
          <p:cNvSpPr txBox="1"/>
          <p:nvPr/>
        </p:nvSpPr>
        <p:spPr>
          <a:xfrm>
            <a:off x="954000" y="900000"/>
            <a:ext cx="78940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b="1" dirty="0">
                <a:solidFill>
                  <a:schemeClr val="accent1">
                    <a:lumMod val="75000"/>
                  </a:schemeClr>
                </a:solidFill>
              </a:rPr>
              <a:t>Climate </a:t>
            </a:r>
            <a:r>
              <a:rPr lang="de-DE" sz="3600" b="1" dirty="0" err="1">
                <a:solidFill>
                  <a:schemeClr val="accent1">
                    <a:lumMod val="75000"/>
                  </a:schemeClr>
                </a:solidFill>
              </a:rPr>
              <a:t>projections</a:t>
            </a:r>
            <a:r>
              <a:rPr lang="de-DE" sz="3600" b="1" dirty="0">
                <a:solidFill>
                  <a:schemeClr val="accent1">
                    <a:lumMod val="75000"/>
                  </a:schemeClr>
                </a:solidFill>
              </a:rPr>
              <a:t> Southwest Germany</a:t>
            </a:r>
            <a:endParaRPr lang="de-DE" sz="4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F637D24A-BEAD-4CAB-A3FA-4271EA6903E4}"/>
              </a:ext>
            </a:extLst>
          </p:cNvPr>
          <p:cNvSpPr txBox="1"/>
          <p:nvPr/>
        </p:nvSpPr>
        <p:spPr>
          <a:xfrm>
            <a:off x="954000" y="1761096"/>
            <a:ext cx="10135037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97200"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rgbClr val="2F5597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Increase in agricultural drought during the main vegetation period</a:t>
            </a:r>
            <a:r>
              <a:rPr lang="en-US" sz="1600" b="1" baseline="60000" dirty="0">
                <a:solidFill>
                  <a:srgbClr val="2F5597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br>
              <a:rPr lang="de-DE" sz="2000" dirty="0">
                <a:solidFill>
                  <a:srgbClr val="2F5597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de-DE" sz="400" dirty="0">
              <a:solidFill>
                <a:srgbClr val="2F5597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defTabSz="97200">
              <a:buFont typeface="Symbol" panose="05050102010706020507" pitchFamily="18" charset="2"/>
              <a:buChar char="-"/>
            </a:pPr>
            <a:r>
              <a:rPr lang="en-US" sz="2000" dirty="0">
                <a:solidFill>
                  <a:srgbClr val="2F5597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Reduced groundwater recharge</a:t>
            </a:r>
            <a:r>
              <a:rPr lang="en-US" sz="1600" baseline="60000" dirty="0">
                <a:solidFill>
                  <a:srgbClr val="2F5597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de-DE" sz="1600" baseline="60000" dirty="0">
              <a:solidFill>
                <a:srgbClr val="2F5597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defTabSz="97200">
              <a:buFont typeface="Symbol" panose="05050102010706020507" pitchFamily="18" charset="2"/>
              <a:buChar char="-"/>
            </a:pPr>
            <a:r>
              <a:rPr lang="en-US" sz="2000" dirty="0">
                <a:solidFill>
                  <a:srgbClr val="2F5597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Rising irrigation demand </a:t>
            </a:r>
            <a:r>
              <a:rPr lang="en-US" sz="2000" dirty="0">
                <a:solidFill>
                  <a:srgbClr val="2F5597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000" dirty="0">
                <a:solidFill>
                  <a:srgbClr val="2F5597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increased groundwater extraction</a:t>
            </a:r>
            <a:r>
              <a:rPr lang="en-US" sz="1600" baseline="60000" dirty="0">
                <a:solidFill>
                  <a:srgbClr val="2F5597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endParaRPr lang="de-DE" sz="1600" baseline="60000" dirty="0">
              <a:solidFill>
                <a:srgbClr val="2F5597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defTabSz="97200">
              <a:buFont typeface="Symbol" panose="05050102010706020507" pitchFamily="18" charset="2"/>
              <a:buChar char="-"/>
            </a:pPr>
            <a:r>
              <a:rPr lang="en-US" sz="2000" dirty="0">
                <a:solidFill>
                  <a:srgbClr val="2F5597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Increase in nitrate concentration </a:t>
            </a:r>
            <a:r>
              <a:rPr lang="en-US" sz="2000" dirty="0">
                <a:solidFill>
                  <a:srgbClr val="2F5597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due </a:t>
            </a:r>
            <a:r>
              <a:rPr lang="en-US" sz="2000" dirty="0">
                <a:solidFill>
                  <a:srgbClr val="2F5597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to lack of dilution effect</a:t>
            </a:r>
            <a:r>
              <a:rPr lang="en-US" sz="1600" baseline="60000" dirty="0">
                <a:solidFill>
                  <a:srgbClr val="2F5597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endParaRPr lang="de-DE" sz="1600" baseline="60000" dirty="0">
              <a:solidFill>
                <a:srgbClr val="2F5597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defTabSz="97200">
              <a:buFont typeface="Symbol" panose="05050102010706020507" pitchFamily="18" charset="2"/>
              <a:buChar char="-"/>
            </a:pPr>
            <a:r>
              <a:rPr lang="en-US" sz="2000" dirty="0">
                <a:solidFill>
                  <a:srgbClr val="2F5597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Rising costs for drinking water treatment</a:t>
            </a:r>
            <a:r>
              <a:rPr lang="en-US" sz="1600" baseline="60000" dirty="0">
                <a:solidFill>
                  <a:srgbClr val="2F5597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</a:p>
          <a:p>
            <a:pPr marL="800100" lvl="1" indent="-342900" defTabSz="97200">
              <a:buFont typeface="Wingdings" panose="05000000000000000000" pitchFamily="2" charset="2"/>
              <a:buChar char="Ø"/>
            </a:pPr>
            <a:endParaRPr lang="de-DE" sz="600" dirty="0">
              <a:solidFill>
                <a:srgbClr val="2F5597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defTabSz="97200"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rgbClr val="2F5597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Increasing heavy rainfall events in the winter months</a:t>
            </a:r>
            <a:r>
              <a:rPr lang="en-US" sz="1600" b="1" baseline="60000" dirty="0">
                <a:solidFill>
                  <a:srgbClr val="2F5597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endParaRPr lang="de-DE" sz="1600" b="1" baseline="60000" dirty="0">
              <a:solidFill>
                <a:srgbClr val="2F5597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defTabSz="97200">
              <a:buFont typeface="Symbol" panose="05050102010706020507" pitchFamily="18" charset="2"/>
              <a:buChar char="-"/>
            </a:pPr>
            <a:r>
              <a:rPr lang="en-US" sz="2000" dirty="0">
                <a:solidFill>
                  <a:srgbClr val="2F5597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Increased nitrate leaching from agriculture into groundwater</a:t>
            </a:r>
            <a:r>
              <a:rPr lang="en-US" sz="1600" baseline="60000" dirty="0">
                <a:solidFill>
                  <a:srgbClr val="2F5597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endParaRPr lang="de-DE" sz="1600" baseline="60000" dirty="0">
              <a:solidFill>
                <a:srgbClr val="2F5597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defTabSz="97200">
              <a:buFont typeface="Wingdings" panose="05000000000000000000" pitchFamily="2" charset="2"/>
              <a:buChar char="§"/>
            </a:pPr>
            <a:endParaRPr lang="en-US" sz="1400" dirty="0">
              <a:solidFill>
                <a:srgbClr val="2F5597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defTabSz="97200">
              <a:buFont typeface="Wingdings" panose="05000000000000000000" pitchFamily="2" charset="2"/>
              <a:buChar char="è"/>
            </a:pPr>
            <a:r>
              <a:rPr lang="en-US" sz="2000" b="1" dirty="0">
                <a:solidFill>
                  <a:srgbClr val="2F5597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Conflict potential between agricultural businesses and water suppliers over groundwater quality and quantity</a:t>
            </a:r>
            <a:r>
              <a:rPr lang="en-US" sz="1600" b="1" baseline="60000" dirty="0">
                <a:solidFill>
                  <a:srgbClr val="2F5597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endParaRPr lang="de-DE" sz="1600" b="1" baseline="60000" dirty="0">
              <a:solidFill>
                <a:srgbClr val="2F5597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defTabSz="97200">
              <a:buFont typeface="Wingdings" panose="05000000000000000000" pitchFamily="2" charset="2"/>
              <a:buChar char="à"/>
            </a:pPr>
            <a:endParaRPr lang="de-DE" sz="600" b="1" dirty="0">
              <a:solidFill>
                <a:srgbClr val="2F5597"/>
              </a:solidFill>
              <a:ea typeface="Calibri" panose="020F0502020204030204" pitchFamily="34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342900" indent="-342900" defTabSz="97200">
              <a:buFont typeface="Wingdings" panose="05000000000000000000" pitchFamily="2" charset="2"/>
              <a:buChar char="à"/>
            </a:pPr>
            <a:endParaRPr lang="de-DE" sz="600" b="1" dirty="0">
              <a:solidFill>
                <a:srgbClr val="2F5597"/>
              </a:solidFill>
              <a:ea typeface="Calibri" panose="020F0502020204030204" pitchFamily="34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342900" indent="-342900" defTabSz="97200">
              <a:buFont typeface="Wingdings" panose="05000000000000000000" pitchFamily="2" charset="2"/>
              <a:buChar char="è"/>
            </a:pPr>
            <a:r>
              <a:rPr lang="de-DE" sz="2000" b="1" dirty="0" err="1">
                <a:solidFill>
                  <a:srgbClr val="2F5597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Increasingly</a:t>
            </a:r>
            <a:r>
              <a:rPr lang="de-DE" sz="2000" b="1" dirty="0">
                <a:solidFill>
                  <a:srgbClr val="2F5597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de-DE" sz="2000" b="1" dirty="0" err="1">
                <a:solidFill>
                  <a:srgbClr val="2F5597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important</a:t>
            </a:r>
            <a:r>
              <a:rPr lang="de-DE" sz="2000" b="1" dirty="0">
                <a:solidFill>
                  <a:srgbClr val="2F5597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: </a:t>
            </a:r>
            <a:r>
              <a:rPr lang="de-DE" sz="2000" b="1" dirty="0" err="1">
                <a:solidFill>
                  <a:srgbClr val="2F5597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cooperation</a:t>
            </a:r>
            <a:r>
              <a:rPr lang="de-DE" sz="2000" b="1" dirty="0">
                <a:solidFill>
                  <a:srgbClr val="2F5597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de-DE" sz="2000" b="1" dirty="0" err="1">
                <a:solidFill>
                  <a:srgbClr val="2F5597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between</a:t>
            </a:r>
            <a:r>
              <a:rPr lang="de-DE" sz="2000" b="1" dirty="0">
                <a:solidFill>
                  <a:srgbClr val="2F5597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de-DE" sz="2000" b="1" dirty="0" err="1">
                <a:solidFill>
                  <a:srgbClr val="2F5597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stakeholders</a:t>
            </a:r>
            <a:r>
              <a:rPr lang="de-DE" sz="2000" b="1" dirty="0">
                <a:solidFill>
                  <a:srgbClr val="2F5597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in </a:t>
            </a:r>
            <a:r>
              <a:rPr lang="de-DE" sz="2000" b="1" dirty="0" err="1">
                <a:solidFill>
                  <a:srgbClr val="2F5597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groundwater</a:t>
            </a:r>
            <a:r>
              <a:rPr lang="de-DE" sz="2000" b="1" dirty="0">
                <a:solidFill>
                  <a:srgbClr val="2F5597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de-DE" sz="2000" b="1" dirty="0" err="1">
                <a:solidFill>
                  <a:srgbClr val="2F5597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protection</a:t>
            </a:r>
            <a:endParaRPr lang="de-DE" sz="2000" b="1" dirty="0">
              <a:solidFill>
                <a:srgbClr val="2F5597"/>
              </a:solidFill>
              <a:ea typeface="Calibri" panose="020F0502020204030204" pitchFamily="34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342900" indent="-342900" defTabSz="97200">
              <a:buFont typeface="Wingdings" panose="05000000000000000000" pitchFamily="2" charset="2"/>
              <a:buChar char="à"/>
            </a:pPr>
            <a:endParaRPr lang="de-DE" sz="2000" b="1" dirty="0">
              <a:solidFill>
                <a:srgbClr val="2F5597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defTabSz="97200"/>
            <a:endParaRPr lang="de-DE" sz="1200" baseline="40000" dirty="0">
              <a:solidFill>
                <a:srgbClr val="2F5597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defTabSz="97200"/>
            <a:r>
              <a:rPr lang="de-DE" sz="1200" baseline="40000" dirty="0">
                <a:solidFill>
                  <a:srgbClr val="2F5597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de-DE" sz="1200" dirty="0">
                <a:solidFill>
                  <a:srgbClr val="2F5597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Warrach-Sagi et al. 2018, LUBW 2021; </a:t>
            </a:r>
            <a:r>
              <a:rPr lang="de-DE" sz="1200" baseline="40000" dirty="0">
                <a:solidFill>
                  <a:srgbClr val="2F5597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de-DE" sz="1200" dirty="0">
                <a:solidFill>
                  <a:srgbClr val="2F5597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Hellwig 2019; </a:t>
            </a:r>
            <a:r>
              <a:rPr lang="de-DE" sz="1200" baseline="40000" dirty="0">
                <a:solidFill>
                  <a:srgbClr val="2F5597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de-DE" sz="1200" dirty="0">
                <a:solidFill>
                  <a:srgbClr val="2F5597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Schimmelpfennig et al. 2018, </a:t>
            </a:r>
            <a:r>
              <a:rPr lang="de-DE" sz="1200" baseline="40000" dirty="0">
                <a:solidFill>
                  <a:srgbClr val="2F5597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de-DE" sz="1200" dirty="0">
                <a:solidFill>
                  <a:srgbClr val="2F5597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Mosley 2015; </a:t>
            </a:r>
            <a:r>
              <a:rPr lang="de-DE" sz="1200" baseline="40000" dirty="0">
                <a:solidFill>
                  <a:srgbClr val="2F5597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de-DE" sz="1200" dirty="0">
                <a:solidFill>
                  <a:srgbClr val="2F5597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Oelmann et al. 2017; </a:t>
            </a:r>
            <a:r>
              <a:rPr lang="de-DE" sz="1200" baseline="30000" dirty="0">
                <a:solidFill>
                  <a:srgbClr val="2F5597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de-DE" sz="1200" dirty="0">
                <a:solidFill>
                  <a:srgbClr val="2F5597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Warrach-Sagi et al. 2018, LUBW 2021; </a:t>
            </a:r>
            <a:r>
              <a:rPr lang="de-DE" sz="1200" baseline="30000" dirty="0">
                <a:solidFill>
                  <a:srgbClr val="2F5597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r>
              <a:rPr lang="de-DE" sz="1200" dirty="0">
                <a:solidFill>
                  <a:srgbClr val="2F5597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Engel &amp; Müller 2020; </a:t>
            </a:r>
            <a:r>
              <a:rPr lang="de-DE" sz="1200" baseline="30000" dirty="0">
                <a:solidFill>
                  <a:srgbClr val="2F5597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r>
              <a:rPr lang="de-DE" sz="1200" dirty="0">
                <a:solidFill>
                  <a:srgbClr val="2F5597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Meder et al. 2020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20792C3-DCC4-44EA-8C54-9E8FDBED3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8E35C-998F-4A75-8057-E27A2E544816}" type="slidenum">
              <a:rPr lang="de-DE" smtClean="0"/>
              <a:t>4</a:t>
            </a:fld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447D3CBE-F8F5-4A18-870C-46FDCABBE9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92841" y="233956"/>
            <a:ext cx="2159944" cy="2922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2730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222ED4FF-3B2B-465A-B1D4-6B3CE33F40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9881" y="1314964"/>
            <a:ext cx="8051024" cy="4611042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F2293A1C-6A8E-4A2A-9938-85A0E2E7347A}"/>
              </a:ext>
            </a:extLst>
          </p:cNvPr>
          <p:cNvSpPr txBox="1"/>
          <p:nvPr/>
        </p:nvSpPr>
        <p:spPr>
          <a:xfrm>
            <a:off x="1909881" y="483967"/>
            <a:ext cx="58507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2F5597"/>
                </a:solidFill>
              </a:rPr>
              <a:t>Relative increase in drought periods compared to reference period 1971-2000</a:t>
            </a:r>
            <a:endParaRPr lang="de-DE" sz="2400" b="1" dirty="0">
              <a:solidFill>
                <a:srgbClr val="2F5597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44801E32-DA31-4C6E-9E0C-788CDC790075}"/>
              </a:ext>
            </a:extLst>
          </p:cNvPr>
          <p:cNvSpPr txBox="1"/>
          <p:nvPr/>
        </p:nvSpPr>
        <p:spPr>
          <a:xfrm>
            <a:off x="1840138" y="5980250"/>
            <a:ext cx="64570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strike="noStrike" spc="-1" dirty="0">
                <a:solidFill>
                  <a:srgbClr val="0054A6"/>
                </a:solidFill>
                <a:latin typeface="Arial"/>
              </a:rPr>
              <a:t>Helmholtz - Centre for Environmental Research (UFZ), 2018</a:t>
            </a:r>
            <a:endParaRPr lang="en-US" sz="120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6050D363-B928-409C-8B3C-F1C7C8732DBE}"/>
              </a:ext>
            </a:extLst>
          </p:cNvPr>
          <p:cNvSpPr/>
          <p:nvPr/>
        </p:nvSpPr>
        <p:spPr>
          <a:xfrm>
            <a:off x="5191322" y="5616449"/>
            <a:ext cx="1488142" cy="224453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2670C9E-1157-42B6-A74B-A183E41BA3CC}"/>
              </a:ext>
            </a:extLst>
          </p:cNvPr>
          <p:cNvSpPr txBox="1"/>
          <p:nvPr/>
        </p:nvSpPr>
        <p:spPr>
          <a:xfrm>
            <a:off x="5001483" y="5577970"/>
            <a:ext cx="18678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Relative </a:t>
            </a:r>
            <a:r>
              <a:rPr lang="de-DE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</a:t>
            </a:r>
            <a:r>
              <a:rPr lang="de-DE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[%]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49D3313-E27C-4E96-B235-284DF32E2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B60-3C2E-47C5-9F0E-51198720CC22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881867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4253E801-87FB-4622-928C-F29E892321D9}"/>
              </a:ext>
            </a:extLst>
          </p:cNvPr>
          <p:cNvSpPr txBox="1"/>
          <p:nvPr/>
        </p:nvSpPr>
        <p:spPr>
          <a:xfrm>
            <a:off x="954000" y="900000"/>
            <a:ext cx="39646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b="1" dirty="0">
                <a:solidFill>
                  <a:srgbClr val="2F5597"/>
                </a:solidFill>
              </a:rPr>
              <a:t>Research </a:t>
            </a:r>
            <a:r>
              <a:rPr lang="de-DE" sz="3600" b="1" dirty="0" err="1">
                <a:solidFill>
                  <a:srgbClr val="2F5597"/>
                </a:solidFill>
              </a:rPr>
              <a:t>objectives</a:t>
            </a:r>
            <a:endParaRPr lang="de-DE" sz="3600" b="1" dirty="0">
              <a:solidFill>
                <a:srgbClr val="2F5597"/>
              </a:solidFill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AB58A4BD-04C5-4E87-8D07-8BAB0DF0687C}"/>
              </a:ext>
            </a:extLst>
          </p:cNvPr>
          <p:cNvSpPr txBox="1"/>
          <p:nvPr/>
        </p:nvSpPr>
        <p:spPr>
          <a:xfrm>
            <a:off x="954001" y="1761096"/>
            <a:ext cx="985743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defTabSz="97200">
              <a:buFont typeface="+mj-lt"/>
              <a:buAutoNum type="arabicPeriod"/>
            </a:pPr>
            <a:r>
              <a:rPr lang="en-US" sz="2000" dirty="0">
                <a:solidFill>
                  <a:srgbClr val="2F5597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Id</a:t>
            </a:r>
            <a:r>
              <a:rPr lang="en-US" sz="2000" dirty="0">
                <a:solidFill>
                  <a:srgbClr val="2F5597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entification of hotspots with severe water stress and high nitrate input</a:t>
            </a:r>
          </a:p>
          <a:p>
            <a:pPr marL="914400" lvl="1" indent="-457200" defTabSz="9720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2F5597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Based on current crop rotations on plot level and management practices</a:t>
            </a:r>
            <a:br>
              <a:rPr lang="en-US" sz="2000" dirty="0">
                <a:solidFill>
                  <a:srgbClr val="2F5597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1000" dirty="0">
              <a:solidFill>
                <a:srgbClr val="2F5597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defTabSz="97200">
              <a:buFont typeface="+mj-lt"/>
              <a:buAutoNum type="arabicPeriod"/>
            </a:pPr>
            <a:r>
              <a:rPr lang="de-DE" sz="2000" dirty="0" err="1">
                <a:solidFill>
                  <a:srgbClr val="2F5597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Identification</a:t>
            </a:r>
            <a:r>
              <a:rPr lang="de-DE" sz="2000" dirty="0">
                <a:solidFill>
                  <a:srgbClr val="2F5597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000" dirty="0" err="1">
                <a:solidFill>
                  <a:srgbClr val="2F5597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de-DE" sz="2000" dirty="0">
                <a:solidFill>
                  <a:srgbClr val="2F5597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000" dirty="0" err="1">
                <a:solidFill>
                  <a:srgbClr val="2F5597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irrigation</a:t>
            </a:r>
            <a:r>
              <a:rPr lang="de-DE" sz="2000" dirty="0">
                <a:solidFill>
                  <a:srgbClr val="2F5597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000" dirty="0" err="1">
                <a:solidFill>
                  <a:srgbClr val="2F5597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demand</a:t>
            </a:r>
            <a:r>
              <a:rPr lang="de-DE" sz="2000" dirty="0">
                <a:solidFill>
                  <a:srgbClr val="2F5597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de-DE" sz="2000" dirty="0" err="1">
                <a:solidFill>
                  <a:srgbClr val="2F5597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groundwater</a:t>
            </a:r>
            <a:r>
              <a:rPr lang="de-DE" sz="2000" dirty="0">
                <a:solidFill>
                  <a:srgbClr val="2F5597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000" dirty="0" err="1">
                <a:solidFill>
                  <a:srgbClr val="2F5597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abstraction</a:t>
            </a:r>
            <a:endParaRPr lang="de-DE" sz="2000" dirty="0">
              <a:solidFill>
                <a:srgbClr val="2F5597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lvl="1" indent="-457200" defTabSz="9720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2F5597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Based on current crop rotations on plot level and management practices</a:t>
            </a:r>
            <a:endParaRPr lang="de-DE" sz="1600" dirty="0">
              <a:solidFill>
                <a:srgbClr val="2F5597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defTabSz="97200">
              <a:buFont typeface="+mj-lt"/>
              <a:buAutoNum type="arabicPeriod"/>
            </a:pPr>
            <a:endParaRPr lang="de-DE" sz="1000" dirty="0">
              <a:solidFill>
                <a:srgbClr val="2F5597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defTabSz="97200">
              <a:buFont typeface="+mj-lt"/>
              <a:buAutoNum type="arabicPeriod"/>
            </a:pPr>
            <a:r>
              <a:rPr lang="en-US" sz="2000" dirty="0">
                <a:solidFill>
                  <a:srgbClr val="2F5597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Identification of effective and economical </a:t>
            </a:r>
            <a:r>
              <a:rPr lang="en-US" sz="2000" dirty="0" err="1">
                <a:solidFill>
                  <a:srgbClr val="2F5597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agr</a:t>
            </a:r>
            <a:r>
              <a:rPr lang="en-US" sz="2000" dirty="0">
                <a:solidFill>
                  <a:srgbClr val="2F5597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 measures to protect groundwater</a:t>
            </a:r>
          </a:p>
          <a:p>
            <a:pPr defTabSz="97200"/>
            <a:endParaRPr lang="en-US" sz="1200" i="1" dirty="0">
              <a:solidFill>
                <a:srgbClr val="2F5597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defTabSz="97200">
              <a:buFont typeface="Wingdings" panose="05000000000000000000" pitchFamily="2" charset="2"/>
              <a:buChar char="è"/>
            </a:pPr>
            <a:r>
              <a:rPr lang="en-US" sz="2000" b="1" dirty="0">
                <a:solidFill>
                  <a:srgbClr val="2F5597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 In times with more frequent periods of drought</a:t>
            </a:r>
          </a:p>
          <a:p>
            <a:pPr defTabSz="97200"/>
            <a:endParaRPr lang="en-US" sz="2000" i="1" dirty="0">
              <a:solidFill>
                <a:srgbClr val="2F5597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defTabSz="97200">
              <a:buFont typeface="+mj-lt"/>
              <a:buAutoNum type="arabicPeriod"/>
            </a:pPr>
            <a:endParaRPr lang="en-US" sz="2000" i="1" dirty="0">
              <a:solidFill>
                <a:srgbClr val="2F5597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defTabSz="97200"/>
            <a:r>
              <a:rPr lang="en-US" sz="2000" b="1" dirty="0">
                <a:solidFill>
                  <a:srgbClr val="2F5597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Method:</a:t>
            </a:r>
          </a:p>
          <a:p>
            <a:pPr marL="342900" indent="-342900" defTabSz="97200">
              <a:buFont typeface="Symbol" panose="05050102010706020507" pitchFamily="18" charset="2"/>
              <a:buChar char="-"/>
            </a:pPr>
            <a:r>
              <a:rPr lang="en-US" sz="2000" dirty="0" err="1">
                <a:solidFill>
                  <a:srgbClr val="2F5597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Agro</a:t>
            </a:r>
            <a:r>
              <a:rPr lang="en-US" sz="2000" dirty="0">
                <a:solidFill>
                  <a:srgbClr val="2F5597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-economic modeling using an integrated modeling system</a:t>
            </a:r>
            <a:endParaRPr lang="de-DE" sz="2000" dirty="0">
              <a:solidFill>
                <a:srgbClr val="2F5597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DE63386-E87B-494B-AA9F-BBACAF813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B60-3C2E-47C5-9F0E-51198720CC22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62117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>
            <a:extLst>
              <a:ext uri="{FF2B5EF4-FFF2-40B4-BE49-F238E27FC236}">
                <a16:creationId xmlns:a16="http://schemas.microsoft.com/office/drawing/2014/main" id="{1359B332-DB8A-4A9F-994E-300519D062BC}"/>
              </a:ext>
            </a:extLst>
          </p:cNvPr>
          <p:cNvSpPr txBox="1"/>
          <p:nvPr/>
        </p:nvSpPr>
        <p:spPr>
          <a:xfrm>
            <a:off x="3197087" y="6205972"/>
            <a:ext cx="49666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aseline="30000" dirty="0">
                <a:solidFill>
                  <a:srgbClr val="2F5597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de-DE" sz="1200" dirty="0">
                <a:solidFill>
                  <a:srgbClr val="2F5597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Sponagel </a:t>
            </a:r>
            <a:r>
              <a:rPr lang="de-DE" sz="1200" i="1" dirty="0">
                <a:solidFill>
                  <a:srgbClr val="2F5597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et al. </a:t>
            </a:r>
            <a:r>
              <a:rPr lang="de-DE" sz="1200" dirty="0">
                <a:solidFill>
                  <a:srgbClr val="2F5597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2022; </a:t>
            </a:r>
            <a:r>
              <a:rPr lang="de-DE" sz="1200" baseline="30000" dirty="0">
                <a:solidFill>
                  <a:srgbClr val="2F5597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de-DE" sz="1200" dirty="0">
                <a:solidFill>
                  <a:srgbClr val="2F5597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Steinbrich </a:t>
            </a:r>
            <a:r>
              <a:rPr lang="de-DE" sz="1200" i="1" dirty="0">
                <a:solidFill>
                  <a:srgbClr val="2F5597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et al. </a:t>
            </a:r>
            <a:r>
              <a:rPr lang="de-DE" sz="1200" dirty="0">
                <a:solidFill>
                  <a:srgbClr val="2F5597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2021; </a:t>
            </a:r>
            <a:r>
              <a:rPr lang="de-DE" sz="1200" baseline="30000" dirty="0">
                <a:solidFill>
                  <a:srgbClr val="2F5597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de-DE" sz="1200" dirty="0">
                <a:solidFill>
                  <a:srgbClr val="2F5597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McDonald &amp; </a:t>
            </a:r>
            <a:r>
              <a:rPr lang="de-DE" sz="1200" dirty="0" err="1">
                <a:solidFill>
                  <a:srgbClr val="2F5597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Harbaugh</a:t>
            </a:r>
            <a:r>
              <a:rPr lang="de-DE" sz="1200" dirty="0">
                <a:solidFill>
                  <a:srgbClr val="2F5597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1983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AA12F19-95A1-429F-B620-0C60A8B98A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230" y="1328417"/>
            <a:ext cx="10643540" cy="4698117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B9DBA0F5-D957-42C4-8888-B9111046970A}"/>
              </a:ext>
            </a:extLst>
          </p:cNvPr>
          <p:cNvSpPr txBox="1"/>
          <p:nvPr/>
        </p:nvSpPr>
        <p:spPr>
          <a:xfrm>
            <a:off x="2108623" y="582285"/>
            <a:ext cx="57608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b="1" dirty="0">
                <a:solidFill>
                  <a:srgbClr val="2F5597"/>
                </a:solidFill>
              </a:rPr>
              <a:t>Integrated Modeling Systems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1B55F87-1070-4445-B5CC-36D6668A2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B60-3C2E-47C5-9F0E-51198720CC22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51271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14DBA4F3-2B0D-434C-A70E-8A65CE2EF220}"/>
              </a:ext>
            </a:extLst>
          </p:cNvPr>
          <p:cNvSpPr txBox="1"/>
          <p:nvPr/>
        </p:nvSpPr>
        <p:spPr>
          <a:xfrm>
            <a:off x="2743593" y="653126"/>
            <a:ext cx="65544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b="1" dirty="0">
                <a:solidFill>
                  <a:srgbClr val="2F5597"/>
                </a:solidFill>
              </a:rPr>
              <a:t>Modeling </a:t>
            </a:r>
            <a:r>
              <a:rPr lang="de-DE" sz="3600" b="1" dirty="0" err="1">
                <a:solidFill>
                  <a:srgbClr val="2F5597"/>
                </a:solidFill>
              </a:rPr>
              <a:t>of</a:t>
            </a:r>
            <a:r>
              <a:rPr lang="de-DE" sz="3600" b="1" dirty="0">
                <a:solidFill>
                  <a:srgbClr val="2F5597"/>
                </a:solidFill>
              </a:rPr>
              <a:t> Stress Test Scenarios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501D867-7E53-4BE6-95D4-2D0A8AA506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004" y="1452467"/>
            <a:ext cx="9049992" cy="4752407"/>
          </a:xfrm>
          <a:prstGeom prst="rect">
            <a:avLst/>
          </a:prstGeom>
        </p:spPr>
      </p:pic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7E7BB73-1DDA-49A7-BB34-397D089BD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B60-3C2E-47C5-9F0E-51198720CC22}" type="slidenum">
              <a:rPr lang="de-DE" smtClean="0"/>
              <a:t>8</a:t>
            </a:fld>
            <a:endParaRPr lang="de-DE"/>
          </a:p>
        </p:txBody>
      </p:sp>
      <p:sp>
        <p:nvSpPr>
          <p:cNvPr id="2" name="Pfeil: nach rechts 1">
            <a:extLst>
              <a:ext uri="{FF2B5EF4-FFF2-40B4-BE49-F238E27FC236}">
                <a16:creationId xmlns:a16="http://schemas.microsoft.com/office/drawing/2014/main" id="{6F10629A-45E3-45CE-9EE1-51DCB5AD4255}"/>
              </a:ext>
            </a:extLst>
          </p:cNvPr>
          <p:cNvSpPr/>
          <p:nvPr/>
        </p:nvSpPr>
        <p:spPr>
          <a:xfrm>
            <a:off x="4518212" y="2402543"/>
            <a:ext cx="627530" cy="609598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Pfeil: nach rechts 7">
            <a:extLst>
              <a:ext uri="{FF2B5EF4-FFF2-40B4-BE49-F238E27FC236}">
                <a16:creationId xmlns:a16="http://schemas.microsoft.com/office/drawing/2014/main" id="{D1168B77-1885-4472-BB54-1D30D699E0C9}"/>
              </a:ext>
            </a:extLst>
          </p:cNvPr>
          <p:cNvSpPr/>
          <p:nvPr/>
        </p:nvSpPr>
        <p:spPr>
          <a:xfrm>
            <a:off x="4518212" y="4795935"/>
            <a:ext cx="627530" cy="609598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326687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4253E801-87FB-4622-928C-F29E892321D9}"/>
              </a:ext>
            </a:extLst>
          </p:cNvPr>
          <p:cNvSpPr txBox="1"/>
          <p:nvPr/>
        </p:nvSpPr>
        <p:spPr>
          <a:xfrm>
            <a:off x="954000" y="900000"/>
            <a:ext cx="45612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b="1" dirty="0">
                <a:solidFill>
                  <a:srgbClr val="2F5597"/>
                </a:solidFill>
              </a:rPr>
              <a:t>Analysis </a:t>
            </a:r>
            <a:r>
              <a:rPr lang="de-DE" sz="3600" b="1" dirty="0" err="1">
                <a:solidFill>
                  <a:srgbClr val="2F5597"/>
                </a:solidFill>
              </a:rPr>
              <a:t>of</a:t>
            </a:r>
            <a:r>
              <a:rPr lang="de-DE" sz="3600" b="1" dirty="0">
                <a:solidFill>
                  <a:srgbClr val="2F5597"/>
                </a:solidFill>
              </a:rPr>
              <a:t> Acceptance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AB58A4BD-04C5-4E87-8D07-8BAB0DF0687C}"/>
              </a:ext>
            </a:extLst>
          </p:cNvPr>
          <p:cNvSpPr txBox="1"/>
          <p:nvPr/>
        </p:nvSpPr>
        <p:spPr>
          <a:xfrm>
            <a:off x="954000" y="1761096"/>
            <a:ext cx="10547718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7200"/>
            <a:r>
              <a:rPr lang="de-DE" sz="2000" b="1" dirty="0">
                <a:solidFill>
                  <a:srgbClr val="2F5597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Research </a:t>
            </a:r>
            <a:r>
              <a:rPr lang="de-DE" sz="2000" b="1" dirty="0" err="1">
                <a:solidFill>
                  <a:srgbClr val="2F5597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objective</a:t>
            </a:r>
            <a:r>
              <a:rPr lang="de-DE" sz="2000" b="1" dirty="0">
                <a:solidFill>
                  <a:srgbClr val="2F5597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:</a:t>
            </a:r>
          </a:p>
          <a:p>
            <a:pPr marL="800100" lvl="1" indent="-342900" defTabSz="972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2F5597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Identify the willingness of </a:t>
            </a:r>
            <a:r>
              <a:rPr lang="en-US" sz="2000" dirty="0" err="1">
                <a:solidFill>
                  <a:srgbClr val="2F5597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agr</a:t>
            </a:r>
            <a:r>
              <a:rPr lang="en-US" sz="2000" dirty="0">
                <a:solidFill>
                  <a:srgbClr val="2F5597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. businesses to implement measures to protect groundwater</a:t>
            </a:r>
          </a:p>
          <a:p>
            <a:pPr marL="800100" lvl="1" indent="-342900" defTabSz="972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2F5597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Identification of the level of compensation required by farms for implementation</a:t>
            </a:r>
            <a:br>
              <a:rPr lang="en-US" sz="2000" dirty="0">
                <a:solidFill>
                  <a:srgbClr val="2F5597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</a:br>
            <a:r>
              <a:rPr lang="en-US" sz="2000" dirty="0">
                <a:solidFill>
                  <a:srgbClr val="2F5597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 </a:t>
            </a:r>
            <a:r>
              <a:rPr lang="de-DE" sz="2000" dirty="0" err="1">
                <a:solidFill>
                  <a:srgbClr val="2F5597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Willingness</a:t>
            </a:r>
            <a:r>
              <a:rPr lang="de-DE" sz="2000" dirty="0">
                <a:solidFill>
                  <a:srgbClr val="2F5597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de-DE" sz="2000" dirty="0" err="1">
                <a:solidFill>
                  <a:srgbClr val="2F5597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to</a:t>
            </a:r>
            <a:r>
              <a:rPr lang="de-DE" sz="2000" dirty="0">
                <a:solidFill>
                  <a:srgbClr val="2F5597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de-DE" sz="2000" dirty="0" err="1">
                <a:solidFill>
                  <a:srgbClr val="2F5597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Accecpt</a:t>
            </a:r>
            <a:r>
              <a:rPr lang="de-DE" sz="2000" dirty="0">
                <a:solidFill>
                  <a:srgbClr val="2F5597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(WTA)</a:t>
            </a:r>
          </a:p>
          <a:p>
            <a:pPr defTabSz="97200"/>
            <a:endParaRPr lang="de-DE" sz="800" dirty="0">
              <a:solidFill>
                <a:srgbClr val="2F5597"/>
              </a:solidFill>
              <a:ea typeface="Calibri" panose="020F0502020204030204" pitchFamily="34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defTabSz="97200"/>
            <a:r>
              <a:rPr lang="de-DE" sz="2000" b="1" dirty="0">
                <a:solidFill>
                  <a:srgbClr val="2F5597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Method: </a:t>
            </a:r>
            <a:r>
              <a:rPr lang="de-DE" sz="2000" dirty="0" err="1">
                <a:solidFill>
                  <a:srgbClr val="2F5597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Discrete</a:t>
            </a:r>
            <a:r>
              <a:rPr lang="de-DE" sz="2000" dirty="0">
                <a:solidFill>
                  <a:srgbClr val="2F5597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Choice Experiment (DCE)</a:t>
            </a:r>
          </a:p>
          <a:p>
            <a:pPr marL="457200" indent="-457200" defTabSz="97200">
              <a:buFont typeface="+mj-lt"/>
              <a:buAutoNum type="arabicPeriod"/>
            </a:pPr>
            <a:endParaRPr lang="de-DE" sz="800" dirty="0">
              <a:solidFill>
                <a:srgbClr val="2F5597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defTabSz="97200"/>
            <a:r>
              <a:rPr lang="de-DE" sz="2000" b="1" dirty="0" err="1">
                <a:solidFill>
                  <a:srgbClr val="2F5597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Preliminary</a:t>
            </a:r>
            <a:r>
              <a:rPr lang="de-DE" sz="2000" b="1" dirty="0">
                <a:solidFill>
                  <a:srgbClr val="2F5597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000" b="1" dirty="0" err="1">
                <a:solidFill>
                  <a:srgbClr val="2F5597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results</a:t>
            </a:r>
            <a:r>
              <a:rPr lang="de-DE" sz="2000" b="1" dirty="0">
                <a:solidFill>
                  <a:srgbClr val="2F5597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000" dirty="0">
                <a:solidFill>
                  <a:srgbClr val="2F5597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(n=40)</a:t>
            </a:r>
          </a:p>
          <a:p>
            <a:pPr marL="800100" lvl="1" indent="-342900" defTabSz="97200">
              <a:buFont typeface="Wingdings" panose="05000000000000000000" pitchFamily="2" charset="2"/>
              <a:buChar char="§"/>
            </a:pPr>
            <a:r>
              <a:rPr lang="de-DE" sz="2000" b="1" dirty="0" err="1">
                <a:solidFill>
                  <a:srgbClr val="2F5597"/>
                </a:solidFill>
              </a:rPr>
              <a:t>Highest</a:t>
            </a:r>
            <a:r>
              <a:rPr lang="de-DE" sz="2000" b="1" dirty="0">
                <a:solidFill>
                  <a:srgbClr val="2F5597"/>
                </a:solidFill>
              </a:rPr>
              <a:t> </a:t>
            </a:r>
            <a:r>
              <a:rPr lang="de-DE" sz="2000" b="1" dirty="0" err="1">
                <a:solidFill>
                  <a:srgbClr val="2F5597"/>
                </a:solidFill>
              </a:rPr>
              <a:t>acceptance</a:t>
            </a:r>
            <a:r>
              <a:rPr lang="de-DE" sz="2000" b="1" dirty="0">
                <a:solidFill>
                  <a:srgbClr val="2F5597"/>
                </a:solidFill>
              </a:rPr>
              <a:t>: </a:t>
            </a:r>
            <a:r>
              <a:rPr lang="en-US" sz="2000" dirty="0">
                <a:solidFill>
                  <a:srgbClr val="2F5597"/>
                </a:solidFill>
              </a:rPr>
              <a:t>reduction of N-fertilization of 10 % and cultivation of cover crops</a:t>
            </a:r>
          </a:p>
          <a:p>
            <a:pPr marL="800100" lvl="1" indent="-342900" defTabSz="97200">
              <a:buFont typeface="Wingdings" panose="05000000000000000000" pitchFamily="2" charset="2"/>
              <a:buChar char="§"/>
            </a:pPr>
            <a:r>
              <a:rPr lang="de-DE" sz="2000" b="1" dirty="0" err="1">
                <a:solidFill>
                  <a:srgbClr val="2F5597"/>
                </a:solidFill>
              </a:rPr>
              <a:t>Lowest</a:t>
            </a:r>
            <a:r>
              <a:rPr lang="de-DE" sz="2000" b="1" dirty="0">
                <a:solidFill>
                  <a:srgbClr val="2F5597"/>
                </a:solidFill>
              </a:rPr>
              <a:t> </a:t>
            </a:r>
            <a:r>
              <a:rPr lang="de-DE" sz="2000" b="1" dirty="0" err="1">
                <a:solidFill>
                  <a:srgbClr val="2F5597"/>
                </a:solidFill>
              </a:rPr>
              <a:t>acceptance</a:t>
            </a:r>
            <a:r>
              <a:rPr lang="de-DE" sz="2000" b="1" dirty="0">
                <a:solidFill>
                  <a:srgbClr val="2F5597"/>
                </a:solidFill>
              </a:rPr>
              <a:t>: </a:t>
            </a:r>
            <a:r>
              <a:rPr lang="de-DE" sz="2000" dirty="0">
                <a:solidFill>
                  <a:srgbClr val="2F5597"/>
                </a:solidFill>
              </a:rPr>
              <a:t>n</a:t>
            </a:r>
            <a:r>
              <a:rPr lang="en-US" sz="2000" dirty="0">
                <a:solidFill>
                  <a:srgbClr val="2F5597"/>
                </a:solidFill>
              </a:rPr>
              <a:t>o use of herbicides on partial areas</a:t>
            </a:r>
          </a:p>
          <a:p>
            <a:pPr marL="800100" lvl="1" indent="-342900" defTabSz="97200">
              <a:buFont typeface="Wingdings" panose="05000000000000000000" pitchFamily="2" charset="2"/>
              <a:buChar char="§"/>
            </a:pPr>
            <a:r>
              <a:rPr lang="de-DE" sz="2000" b="1" dirty="0" err="1">
                <a:solidFill>
                  <a:srgbClr val="2F5597"/>
                </a:solidFill>
              </a:rPr>
              <a:t>Compensation</a:t>
            </a:r>
            <a:r>
              <a:rPr lang="de-DE" sz="2000" b="1" dirty="0">
                <a:solidFill>
                  <a:srgbClr val="2F5597"/>
                </a:solidFill>
              </a:rPr>
              <a:t> </a:t>
            </a:r>
            <a:r>
              <a:rPr lang="de-DE" sz="2000" b="1" dirty="0" err="1">
                <a:solidFill>
                  <a:srgbClr val="2F5597"/>
                </a:solidFill>
              </a:rPr>
              <a:t>demanded</a:t>
            </a:r>
            <a:r>
              <a:rPr lang="de-DE" sz="2000" b="1" dirty="0">
                <a:solidFill>
                  <a:srgbClr val="2F5597"/>
                </a:solidFill>
              </a:rPr>
              <a:t>: </a:t>
            </a:r>
            <a:r>
              <a:rPr lang="en-US" sz="2000" dirty="0">
                <a:solidFill>
                  <a:srgbClr val="2F5597"/>
                </a:solidFill>
              </a:rPr>
              <a:t>reduced water price of 0.22 $ per m</a:t>
            </a:r>
            <a:r>
              <a:rPr lang="en-US" sz="2000" baseline="30000" dirty="0">
                <a:solidFill>
                  <a:srgbClr val="2F5597"/>
                </a:solidFill>
              </a:rPr>
              <a:t>3</a:t>
            </a:r>
            <a:r>
              <a:rPr lang="en-US" sz="2000" dirty="0">
                <a:solidFill>
                  <a:srgbClr val="2F5597"/>
                </a:solidFill>
              </a:rPr>
              <a:t> for reducing N-fertilization by 10 %; reduced water price of 0.72 $ per m</a:t>
            </a:r>
            <a:r>
              <a:rPr lang="en-US" sz="2000" baseline="30000" dirty="0">
                <a:solidFill>
                  <a:srgbClr val="2F5597"/>
                </a:solidFill>
              </a:rPr>
              <a:t>3</a:t>
            </a:r>
            <a:r>
              <a:rPr lang="en-US" sz="2000" dirty="0">
                <a:solidFill>
                  <a:srgbClr val="2F5597"/>
                </a:solidFill>
              </a:rPr>
              <a:t> for not using herbicides on partial areas</a:t>
            </a:r>
          </a:p>
          <a:p>
            <a:pPr marL="800100" lvl="1" indent="-342900" defTabSz="97200"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rgbClr val="2F5597"/>
                </a:solidFill>
              </a:rPr>
              <a:t>Example:</a:t>
            </a:r>
          </a:p>
          <a:p>
            <a:pPr marL="1257300" lvl="2" indent="-342900" defTabSz="97200">
              <a:buFont typeface="Symbol" panose="05050102010706020507" pitchFamily="18" charset="2"/>
              <a:buChar char="-"/>
            </a:pPr>
            <a:r>
              <a:rPr lang="en-US" sz="2000" dirty="0">
                <a:solidFill>
                  <a:srgbClr val="2F5597"/>
                </a:solidFill>
              </a:rPr>
              <a:t>Average annual demand for water withdrawal for irrigation: 1,230 m</a:t>
            </a:r>
            <a:r>
              <a:rPr lang="en-US" sz="2000" baseline="30000" dirty="0">
                <a:solidFill>
                  <a:srgbClr val="2F5597"/>
                </a:solidFill>
              </a:rPr>
              <a:t>3</a:t>
            </a:r>
            <a:r>
              <a:rPr lang="en-US" sz="2000" dirty="0">
                <a:solidFill>
                  <a:srgbClr val="2F5597"/>
                </a:solidFill>
              </a:rPr>
              <a:t>/ha</a:t>
            </a:r>
          </a:p>
          <a:p>
            <a:pPr marL="1257300" lvl="2" indent="-342900" defTabSz="97200">
              <a:buFont typeface="Symbol" panose="05050102010706020507" pitchFamily="18" charset="2"/>
              <a:buChar char="-"/>
            </a:pPr>
            <a:r>
              <a:rPr lang="en-US" sz="2000" dirty="0">
                <a:solidFill>
                  <a:srgbClr val="2F5597"/>
                </a:solidFill>
              </a:rPr>
              <a:t>Required compensation amount of 270 $ per ha and year for N-reduction of 10 %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E2B1FEC-9A46-4C75-B17E-17397BFE2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B60-3C2E-47C5-9F0E-51198720CC22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483096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E2321E03D2354E9190B577D56D54E7" ma:contentTypeVersion="2" ma:contentTypeDescription="Create a new document." ma:contentTypeScope="" ma:versionID="80c03c2860955ac14cd637859af16ff0">
  <xsd:schema xmlns:xsd="http://www.w3.org/2001/XMLSchema" xmlns:xs="http://www.w3.org/2001/XMLSchema" xmlns:p="http://schemas.microsoft.com/office/2006/metadata/properties" xmlns:ns1="http://schemas.microsoft.com/sharepoint/v3" xmlns:ns2="30355ef0-b855-4ebb-a92a-a6c79f7573fd" targetNamespace="http://schemas.microsoft.com/office/2006/metadata/properties" ma:root="true" ma:fieldsID="93666a9fa8e6f26f07a97bcd12991a47" ns1:_="" ns2:_="">
    <xsd:import namespace="http://schemas.microsoft.com/sharepoint/v3"/>
    <xsd:import namespace="30355ef0-b855-4ebb-a92a-a6c79f7573fd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1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12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355ef0-b855-4ebb-a92a-a6c79f7573f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3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C3EFB8D3-2BFC-4C8E-9B18-3A54FDBB0D46}"/>
</file>

<file path=customXml/itemProps2.xml><?xml version="1.0" encoding="utf-8"?>
<ds:datastoreItem xmlns:ds="http://schemas.openxmlformats.org/officeDocument/2006/customXml" ds:itemID="{2B10D86D-9D94-40C7-BE88-245BEAD89F89}"/>
</file>

<file path=customXml/itemProps3.xml><?xml version="1.0" encoding="utf-8"?>
<ds:datastoreItem xmlns:ds="http://schemas.openxmlformats.org/officeDocument/2006/customXml" ds:itemID="{C43A81EC-F12C-4A08-83BC-C21F55DBF1EA}"/>
</file>

<file path=customXml/itemProps4.xml><?xml version="1.0" encoding="utf-8"?>
<ds:datastoreItem xmlns:ds="http://schemas.openxmlformats.org/officeDocument/2006/customXml" ds:itemID="{CC4E1742-69C3-4236-BBDD-5849C185B4FC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622</Words>
  <Application>Microsoft Office PowerPoint</Application>
  <PresentationFormat>Widescreen</PresentationFormat>
  <Paragraphs>99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Symbol</vt:lpstr>
      <vt:lpstr>Wingdings</vt:lpstr>
      <vt:lpstr>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410b-PC137</dc:creator>
  <cp:lastModifiedBy>Jase T. Trovao</cp:lastModifiedBy>
  <cp:revision>961</cp:revision>
  <dcterms:created xsi:type="dcterms:W3CDTF">2023-04-24T09:48:33Z</dcterms:created>
  <dcterms:modified xsi:type="dcterms:W3CDTF">2024-09-26T14:50:32Z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0x010100AAE2321E03D2354E9190B577D56D54E7</vt:lpwstr>
  </property>
</Properties>
</file>