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0" r:id="rId3"/>
    <p:sldId id="281" r:id="rId4"/>
    <p:sldId id="282" r:id="rId5"/>
    <p:sldId id="297" r:id="rId6"/>
    <p:sldId id="295" r:id="rId7"/>
    <p:sldId id="283" r:id="rId8"/>
    <p:sldId id="284" r:id="rId9"/>
    <p:sldId id="289" r:id="rId10"/>
    <p:sldId id="267" r:id="rId11"/>
    <p:sldId id="268" r:id="rId12"/>
    <p:sldId id="290" r:id="rId13"/>
    <p:sldId id="285" r:id="rId14"/>
    <p:sldId id="286" r:id="rId15"/>
    <p:sldId id="287" r:id="rId16"/>
    <p:sldId id="264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D30FD7-7BC4-48D8-BD98-970E3532E538}">
  <a:tblStyle styleId="{02D30FD7-7BC4-48D8-BD98-970E3532E5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66" autoAdjust="0"/>
    <p:restoredTop sz="80769" autoAdjust="0"/>
  </p:normalViewPr>
  <p:slideViewPr>
    <p:cSldViewPr snapToGrid="0">
      <p:cViewPr varScale="1">
        <p:scale>
          <a:sx n="122" d="100"/>
          <a:sy n="122" d="100"/>
        </p:scale>
        <p:origin x="936" y="1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62375d6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62375d6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5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/>
              <a:t>Instead of paying a high cost consulting company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/>
              <a:t>The State has allowed CSU engineering students to tackle the project under advising of faculty.  This project provides real world problem solving while addressing pressing issues for California communities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4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Considered avoided costs associated with replacing water and sewer lines concurrently</a:t>
            </a:r>
          </a:p>
          <a:p>
            <a:r>
              <a:rPr lang="en-US" dirty="0"/>
              <a:t>Submitted technical report to State Water Resources</a:t>
            </a:r>
            <a:r>
              <a:rPr lang="en-US" baseline="0" dirty="0"/>
              <a:t> Control Board for approval of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07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7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1131395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1131395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1131395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11313955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 cycle cost analysis (LCCA) used to calculate costs over the life of a system</a:t>
            </a:r>
          </a:p>
          <a:p>
            <a:r>
              <a:rPr lang="en-US" dirty="0"/>
              <a:t>Cost of infrastructure for specific technologies</a:t>
            </a:r>
          </a:p>
          <a:p>
            <a:pPr lvl="1"/>
            <a:r>
              <a:rPr lang="en-US" dirty="0"/>
              <a:t>Major Equipment  </a:t>
            </a:r>
          </a:p>
          <a:p>
            <a:pPr lvl="1"/>
            <a:r>
              <a:rPr lang="en-US" dirty="0"/>
              <a:t>Tanks </a:t>
            </a:r>
          </a:p>
          <a:p>
            <a:r>
              <a:rPr lang="en-US" dirty="0"/>
              <a:t>Cost of Operation and Maintenance</a:t>
            </a:r>
          </a:p>
          <a:p>
            <a:pPr lvl="1"/>
            <a:r>
              <a:rPr lang="en-US" dirty="0"/>
              <a:t>Chemicals</a:t>
            </a:r>
          </a:p>
          <a:p>
            <a:pPr lvl="1"/>
            <a:r>
              <a:rPr lang="en-US" dirty="0"/>
              <a:t>Electricity</a:t>
            </a:r>
          </a:p>
          <a:p>
            <a:pPr lvl="1"/>
            <a:r>
              <a:rPr lang="en-US" dirty="0"/>
              <a:t>Equipment replacement</a:t>
            </a:r>
          </a:p>
          <a:p>
            <a:r>
              <a:rPr lang="en-US" dirty="0"/>
              <a:t>Outputs</a:t>
            </a:r>
          </a:p>
          <a:p>
            <a:pPr lvl="1"/>
            <a:r>
              <a:rPr lang="en-US" dirty="0"/>
              <a:t>Equivalent uniform annual costs (EUAC) </a:t>
            </a:r>
          </a:p>
          <a:p>
            <a:pPr lvl="1"/>
            <a:r>
              <a:rPr lang="en-US" dirty="0"/>
              <a:t>Net present value (NPV)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E81C7-D7CB-42BC-A9CB-5C3988FAFB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6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Recommended: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Option 2 or 3 depending on funding availability and city’s willingness to borrow money.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Cost savings emerge by only shutting down the street once and avoiding the cost of mobilization (5%), traffic control (6%), and environmental permitting (10%) on two separate occasions.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4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DDC-9952-42DD-B759-D3ACA7E74FF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A8C-9118-4E24-973A-B28A32F5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9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Addressing Ageing Infrastructure by Improving Drinking Water Distribution and Sewer Collection Systems in Portola, California</a:t>
            </a:r>
            <a:endParaRPr sz="24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Pablo K. Cornejo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Department of Civil Engineering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California State University, Chico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Water Distribution Inventory</a:t>
            </a:r>
            <a:endParaRPr dirty="0"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0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buSzPts val="1400"/>
            </a:pPr>
            <a:r>
              <a:rPr lang="en" sz="1400" dirty="0">
                <a:solidFill>
                  <a:schemeClr val="dk1"/>
                </a:solidFill>
              </a:rPr>
              <a:t>Inventory developed based on existing system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</a:rPr>
              <a:t>Mapping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</a:rPr>
              <a:t>Trench Dimensions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</a:rPr>
              <a:t>Selection of materials</a:t>
            </a:r>
          </a:p>
          <a:p>
            <a:pPr marL="139700" indent="0">
              <a:buSzPts val="1400"/>
              <a:buNone/>
            </a:pPr>
            <a:endParaRPr lang="en" sz="1400" dirty="0">
              <a:solidFill>
                <a:schemeClr val="dk1"/>
              </a:solidFill>
            </a:endParaRPr>
          </a:p>
          <a:p>
            <a:pPr marL="425450" indent="-285750">
              <a:buSzPts val="1400"/>
            </a:pPr>
            <a:r>
              <a:rPr lang="en" sz="1400" dirty="0">
                <a:solidFill>
                  <a:schemeClr val="dk1"/>
                </a:solidFill>
              </a:rPr>
              <a:t>Construction material and processes were defined:</a:t>
            </a:r>
            <a:endParaRPr sz="1400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</a:rPr>
              <a:t>Excavation</a:t>
            </a:r>
            <a:r>
              <a:rPr lang="en-US" dirty="0">
                <a:solidFill>
                  <a:schemeClr val="dk1"/>
                </a:solidFill>
              </a:rPr>
              <a:t>, demolition, bedding, backfill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</a:rPr>
              <a:t>Piping, valves, elbows, hydrants, asphalt</a:t>
            </a:r>
          </a:p>
          <a:p>
            <a:pPr lvl="1">
              <a:spcBef>
                <a:spcPts val="0"/>
              </a:spcBef>
            </a:pPr>
            <a:endParaRPr lang="en"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The inventory used for cost estimation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"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Used WaterCAD to assess hydraulic performance</a:t>
            </a:r>
            <a:endParaRPr sz="14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1647824"/>
            <a:ext cx="4114800" cy="3495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0438" y="1310071"/>
            <a:ext cx="4272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Critical infrastructure replacements for south system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Estimation: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38500" cy="3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RSMeans was used to get estimation for the construction costs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Construction material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Equipment and labor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Operation and maintenance </a:t>
            </a:r>
          </a:p>
          <a:p>
            <a:pPr lvl="1">
              <a:spcBef>
                <a:spcPts val="0"/>
              </a:spcBef>
            </a:pPr>
            <a:r>
              <a:rPr lang="en-US" dirty="0"/>
              <a:t>O&amp;M and replacement costs </a:t>
            </a:r>
            <a:r>
              <a:rPr lang="en" dirty="0"/>
              <a:t>based on historical </a:t>
            </a:r>
            <a:r>
              <a:rPr lang="en-US" dirty="0"/>
              <a:t>data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Costs avoided based on improvements in system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" dirty="0"/>
          </a:p>
          <a:p>
            <a:pPr indent="-317500">
              <a:buSzPts val="1400"/>
              <a:buChar char="○"/>
            </a:pPr>
            <a:r>
              <a:rPr lang="en" dirty="0"/>
              <a:t>Estimated life cycle costs over 20 years at a 6% discount rate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Present Value ($)</a:t>
            </a:r>
          </a:p>
          <a:p>
            <a:pPr lvl="1">
              <a:spcBef>
                <a:spcPts val="0"/>
              </a:spcBef>
            </a:pPr>
            <a:r>
              <a:rPr lang="en" dirty="0"/>
              <a:t>Equivalent Uniform Annual Cost ($/year)</a:t>
            </a: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928" y="167350"/>
            <a:ext cx="3470925" cy="8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Cost Analysis (LCCA)</a:t>
            </a:r>
            <a:br>
              <a:rPr lang="en-US" dirty="0"/>
            </a:br>
            <a:r>
              <a:rPr lang="en-US" sz="1800" dirty="0"/>
              <a:t>LCCA is used to compare the economic impacts of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982129"/>
            <a:ext cx="7598569" cy="296064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47" y="1549401"/>
            <a:ext cx="5728044" cy="32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31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Distribution Cost Estimate – Feasibility Study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35146"/>
              </p:ext>
            </p:extLst>
          </p:nvPr>
        </p:nvGraphicFramePr>
        <p:xfrm>
          <a:off x="403860" y="1242798"/>
          <a:ext cx="8336279" cy="3489960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3063239">
                  <a:extLst>
                    <a:ext uri="{9D8B030D-6E8A-4147-A177-3AD203B41FA5}">
                      <a16:colId xmlns:a16="http://schemas.microsoft.com/office/drawing/2014/main" val="1707098155"/>
                    </a:ext>
                  </a:extLst>
                </a:gridCol>
                <a:gridCol w="2105654">
                  <a:extLst>
                    <a:ext uri="{9D8B030D-6E8A-4147-A177-3AD203B41FA5}">
                      <a16:colId xmlns:a16="http://schemas.microsoft.com/office/drawing/2014/main" val="3117596812"/>
                    </a:ext>
                  </a:extLst>
                </a:gridCol>
                <a:gridCol w="1850893">
                  <a:extLst>
                    <a:ext uri="{9D8B030D-6E8A-4147-A177-3AD203B41FA5}">
                      <a16:colId xmlns:a16="http://schemas.microsoft.com/office/drawing/2014/main" val="3465011381"/>
                    </a:ext>
                  </a:extLst>
                </a:gridCol>
                <a:gridCol w="1316493">
                  <a:extLst>
                    <a:ext uri="{9D8B030D-6E8A-4147-A177-3AD203B41FA5}">
                      <a16:colId xmlns:a16="http://schemas.microsoft.com/office/drawing/2014/main" val="1463884142"/>
                    </a:ext>
                  </a:extLst>
                </a:gridCol>
              </a:tblGrid>
              <a:tr h="97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 Summary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</a:rPr>
                        <a:t>Limited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</a:rPr>
                        <a:t> Action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Critical Infrastructure Replacement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Full Replacement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77904324"/>
                  </a:ext>
                </a:extLst>
              </a:tr>
              <a:tr h="4887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of Water Distribution System Replaced: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4777130"/>
                  </a:ext>
                </a:extLst>
              </a:tr>
              <a:tr h="30726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Northside Capital Cost ($):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$852,073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$1,383,564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$7,329,686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6577128"/>
                  </a:ext>
                </a:extLst>
              </a:tr>
              <a:tr h="30726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Southside Capital Cost ($):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$678,045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$1,729,491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$4,758,447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7573710"/>
                  </a:ext>
                </a:extLst>
              </a:tr>
              <a:tr h="30726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Capital Cost ($):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$1,530,117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$3,113,055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$12,088,133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519454"/>
                  </a:ext>
                </a:extLst>
              </a:tr>
              <a:tr h="30726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O&amp;M + Replacement</a:t>
                      </a:r>
                      <a:r>
                        <a:rPr lang="en-US" sz="1400" baseline="0" dirty="0">
                          <a:effectLst/>
                        </a:rPr>
                        <a:t> Cost</a:t>
                      </a:r>
                      <a:r>
                        <a:rPr lang="en-US" sz="1400" dirty="0">
                          <a:effectLst/>
                        </a:rPr>
                        <a:t>($/year):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$903,290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$719,444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$488,248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4336310"/>
                  </a:ext>
                </a:extLst>
              </a:tr>
              <a:tr h="30726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Present Value (PV):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$11,890,786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$11,365,025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$17,688,297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3525690"/>
                  </a:ext>
                </a:extLst>
              </a:tr>
              <a:tr h="4887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Equivalent Uniform Annual Cost (EUAC):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$1,036,693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$990,855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$1,542,146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744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28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80" y="160358"/>
            <a:ext cx="8520600" cy="572700"/>
          </a:xfrm>
        </p:spPr>
        <p:txBody>
          <a:bodyPr/>
          <a:lstStyle/>
          <a:p>
            <a:r>
              <a:rPr lang="en-US" dirty="0"/>
              <a:t>Additional costs avoided by concurrent replacement of water and sewer lines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73118"/>
              </p:ext>
            </p:extLst>
          </p:nvPr>
        </p:nvGraphicFramePr>
        <p:xfrm>
          <a:off x="124690" y="2889984"/>
          <a:ext cx="8803178" cy="1372809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5411585">
                  <a:extLst>
                    <a:ext uri="{9D8B030D-6E8A-4147-A177-3AD203B41FA5}">
                      <a16:colId xmlns:a16="http://schemas.microsoft.com/office/drawing/2014/main" val="80783208"/>
                    </a:ext>
                  </a:extLst>
                </a:gridCol>
                <a:gridCol w="1853739">
                  <a:extLst>
                    <a:ext uri="{9D8B030D-6E8A-4147-A177-3AD203B41FA5}">
                      <a16:colId xmlns:a16="http://schemas.microsoft.com/office/drawing/2014/main" val="3581249334"/>
                    </a:ext>
                  </a:extLst>
                </a:gridCol>
                <a:gridCol w="1537854">
                  <a:extLst>
                    <a:ext uri="{9D8B030D-6E8A-4147-A177-3AD203B41FA5}">
                      <a16:colId xmlns:a16="http://schemas.microsoft.com/office/drawing/2014/main" val="3040132316"/>
                    </a:ext>
                  </a:extLst>
                </a:gridCol>
              </a:tblGrid>
              <a:tr h="4668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Critical Infrastructure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 w/ Avoided Costs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 Savings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378773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Capital Cost ($):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$2,657,486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$455,569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9598120"/>
                  </a:ext>
                </a:extLst>
              </a:tr>
              <a:tr h="2182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 &amp; Maintenance +</a:t>
                      </a:r>
                      <a:r>
                        <a:rPr lang="en-US" sz="1400" baseline="0" dirty="0">
                          <a:effectLst/>
                        </a:rPr>
                        <a:t> Replacement</a:t>
                      </a:r>
                      <a:r>
                        <a:rPr lang="en-US" sz="1400" dirty="0">
                          <a:effectLst/>
                        </a:rPr>
                        <a:t> Cost ($/year):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$719,444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$183,846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0112231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Present Value (PV):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$10,909,456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$2,564,267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4764221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Equivalent Uniform Annual Cost (EUAC):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$951,136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$223,564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87891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08126" y="2488179"/>
            <a:ext cx="38363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Cost Avoided for Critical Infrastructure Option.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955" y="1289546"/>
            <a:ext cx="73004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~21% of costs avoided by replacing water and sewer lines concurrently: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Mobilization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Traffic control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Environmental Permitting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 marL="285750" lvl="3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6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CA44-B9EE-BC46-8B98-1A6AD524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70EC8-029B-374C-A413-2FA5B209C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832300" cy="3551150"/>
          </a:xfrm>
        </p:spPr>
        <p:txBody>
          <a:bodyPr/>
          <a:lstStyle/>
          <a:p>
            <a:r>
              <a:rPr lang="en-US" dirty="0"/>
              <a:t>Option 1 (Limited Action) – Least beneficial</a:t>
            </a:r>
          </a:p>
          <a:p>
            <a:pPr lvl="1"/>
            <a:r>
              <a:rPr lang="en-US" dirty="0"/>
              <a:t>No concurrent replacement with sewer lines</a:t>
            </a:r>
          </a:p>
          <a:p>
            <a:pPr lvl="1"/>
            <a:r>
              <a:rPr lang="en-US" dirty="0"/>
              <a:t>Highest risk of failure</a:t>
            </a:r>
          </a:p>
          <a:p>
            <a:r>
              <a:rPr lang="en-US" dirty="0"/>
              <a:t>Option 2 (Critical Infrastructure): lowest present value </a:t>
            </a:r>
          </a:p>
          <a:p>
            <a:pPr lvl="1"/>
            <a:r>
              <a:rPr lang="en-US" dirty="0"/>
              <a:t>Increases benefits to public safety and reliability of critical infrastructure</a:t>
            </a:r>
          </a:p>
          <a:p>
            <a:pPr lvl="1"/>
            <a:r>
              <a:rPr lang="en-US" dirty="0"/>
              <a:t>Only 26% of the city covered</a:t>
            </a:r>
          </a:p>
          <a:p>
            <a:endParaRPr lang="en-US" dirty="0"/>
          </a:p>
          <a:p>
            <a:r>
              <a:rPr lang="en-US" dirty="0"/>
              <a:t>Option 3 (Full replacement):  highest cost</a:t>
            </a:r>
          </a:p>
          <a:p>
            <a:pPr lvl="1"/>
            <a:r>
              <a:rPr lang="en-US" dirty="0"/>
              <a:t>Increases benefits to public safety and reliability throughout city</a:t>
            </a:r>
          </a:p>
          <a:p>
            <a:pPr lvl="1"/>
            <a:r>
              <a:rPr lang="en-US" dirty="0"/>
              <a:t>Lowest risk of failure</a:t>
            </a:r>
          </a:p>
        </p:txBody>
      </p:sp>
    </p:spTree>
    <p:extLst>
      <p:ext uri="{BB962C8B-B14F-4D97-AF65-F5344CB8AC3E}">
        <p14:creationId xmlns:p14="http://schemas.microsoft.com/office/powerpoint/2010/main" val="371435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Ongoing Work</a:t>
            </a:r>
            <a:endParaRPr dirty="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400" y="3514184"/>
            <a:ext cx="1762125" cy="139186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/>
          <p:nvPr/>
        </p:nvSpPr>
        <p:spPr>
          <a:xfrm>
            <a:off x="1593375" y="4668600"/>
            <a:ext cx="447000" cy="474900"/>
          </a:xfrm>
          <a:prstGeom prst="ellipse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1596750" y="3732300"/>
            <a:ext cx="1690200" cy="936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3286950" y="4095900"/>
            <a:ext cx="561300" cy="5727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3047350" y="4668600"/>
            <a:ext cx="447000" cy="474900"/>
          </a:xfrm>
          <a:prstGeom prst="ellipse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1770750" y="3914100"/>
            <a:ext cx="134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PORTOLA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PROJECT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391350" y="3914125"/>
            <a:ext cx="1062180" cy="93625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628952" y="3257426"/>
            <a:ext cx="711396" cy="474876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628949" y="2736235"/>
            <a:ext cx="389880" cy="35672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3578100" y="4207725"/>
            <a:ext cx="167700" cy="181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38FE449-B5F1-8D45-A32D-5688DC0608D4}"/>
              </a:ext>
            </a:extLst>
          </p:cNvPr>
          <p:cNvSpPr txBox="1">
            <a:spLocks/>
          </p:cNvSpPr>
          <p:nvPr/>
        </p:nvSpPr>
        <p:spPr>
          <a:xfrm>
            <a:off x="823889" y="102803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SewerCAD</a:t>
            </a:r>
            <a:r>
              <a:rPr lang="en-US" dirty="0"/>
              <a:t>: hydraulic performance modeling</a:t>
            </a:r>
          </a:p>
          <a:p>
            <a:r>
              <a:rPr lang="en-US" dirty="0"/>
              <a:t>Cost estimate for replacing wastewater collection: RS Means and LCCA</a:t>
            </a:r>
          </a:p>
          <a:p>
            <a:r>
              <a:rPr lang="en-US" dirty="0"/>
              <a:t>Asset Management Plan: long-term economic planning (prioritization)</a:t>
            </a:r>
          </a:p>
          <a:p>
            <a:r>
              <a:rPr lang="en-US" dirty="0"/>
              <a:t>Construction Scheduling:  timeline for wastewater improvements</a:t>
            </a:r>
          </a:p>
          <a:p>
            <a:r>
              <a:rPr lang="en-US" dirty="0" err="1"/>
              <a:t>CalEEMod</a:t>
            </a:r>
            <a:r>
              <a:rPr lang="en-US" dirty="0"/>
              <a:t>: GHG emissions modeling of construction activities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Economic Analysis Results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Ongoing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1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of Portola: economically disadvantaged community in Northern California</a:t>
            </a:r>
          </a:p>
          <a:p>
            <a:endParaRPr lang="en-US" dirty="0"/>
          </a:p>
          <a:p>
            <a:r>
              <a:rPr lang="en-US" dirty="0"/>
              <a:t>~2,000 residents</a:t>
            </a:r>
          </a:p>
          <a:p>
            <a:endParaRPr lang="en-US" dirty="0"/>
          </a:p>
          <a:p>
            <a:r>
              <a:rPr lang="en-US" dirty="0"/>
              <a:t>Challenges with ageing infrastructure</a:t>
            </a:r>
          </a:p>
          <a:p>
            <a:pPr lvl="1"/>
            <a:r>
              <a:rPr lang="en-US" dirty="0"/>
              <a:t>Water distribution and sewer collection</a:t>
            </a:r>
          </a:p>
          <a:p>
            <a:pPr lvl="1"/>
            <a:r>
              <a:rPr lang="en-US" dirty="0"/>
              <a:t>Reaching life expectancy</a:t>
            </a:r>
          </a:p>
          <a:p>
            <a:pPr lvl="1"/>
            <a:r>
              <a:rPr lang="en-US" dirty="0"/>
              <a:t>High risk of failure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1386" y="1753173"/>
            <a:ext cx="4152613" cy="339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Image result for city of portola picture">
            <a:extLst>
              <a:ext uri="{FF2B5EF4-FFF2-40B4-BE49-F238E27FC236}">
                <a16:creationId xmlns:a16="http://schemas.microsoft.com/office/drawing/2014/main" id="{6C9F383D-25D6-49AC-A6A9-5F8C235D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4192452"/>
            <a:ext cx="1190624" cy="9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7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Antiquated piping system</a:t>
            </a:r>
          </a:p>
          <a:p>
            <a:endParaRPr lang="en-US" dirty="0"/>
          </a:p>
          <a:p>
            <a:r>
              <a:rPr lang="en-US" dirty="0"/>
              <a:t>Limited upgrades since 1950s</a:t>
            </a:r>
          </a:p>
          <a:p>
            <a:endParaRPr lang="en-US" dirty="0"/>
          </a:p>
          <a:p>
            <a:r>
              <a:rPr lang="en-US" dirty="0"/>
              <a:t>Piping materials of concern</a:t>
            </a:r>
          </a:p>
          <a:p>
            <a:pPr lvl="1"/>
            <a:r>
              <a:rPr lang="en-US" dirty="0"/>
              <a:t>Asbestos cement pipe – 52% of total length (water)</a:t>
            </a:r>
          </a:p>
          <a:p>
            <a:pPr lvl="1"/>
            <a:endParaRPr lang="en-US" dirty="0"/>
          </a:p>
          <a:p>
            <a:r>
              <a:rPr lang="en-US" dirty="0"/>
              <a:t>Water quality and quantity concerns (I&amp;I)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388" y="481337"/>
            <a:ext cx="1706650" cy="203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700" y="2502333"/>
            <a:ext cx="1982725" cy="26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3217" y="481337"/>
            <a:ext cx="1599573" cy="3173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94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9" y="342475"/>
            <a:ext cx="8520600" cy="5727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93" y="915175"/>
            <a:ext cx="9015813" cy="3416400"/>
          </a:xfrm>
        </p:spPr>
        <p:txBody>
          <a:bodyPr/>
          <a:lstStyle/>
          <a:p>
            <a:r>
              <a:rPr lang="en-US" dirty="0"/>
              <a:t>WRPI’s Center for Disadvantaged Communities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Engaging CSU engineering students on technical assistance project aimed at improving water and wastewater infrastructure through Proposition 1 Funding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Technical Assistance Group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Executive Director of WRPI – Boykin Witherspoon III</a:t>
            </a:r>
          </a:p>
          <a:p>
            <a:pPr lvl="1"/>
            <a:r>
              <a:rPr lang="en-US" dirty="0"/>
              <a:t>Project managers, WRPI senior personnel, and staff  – Roger Shintaku, Tim Clark, Sargent Green, </a:t>
            </a:r>
            <a:r>
              <a:rPr 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Melissa Moreno, </a:t>
            </a:r>
            <a:r>
              <a:rPr lang="en-US" dirty="0" err="1">
                <a:solidFill>
                  <a:schemeClr val="tx2"/>
                </a:solidFill>
                <a:cs typeface="Times New Roman" panose="02020603050405020304" pitchFamily="18" charset="0"/>
              </a:rPr>
              <a:t>Tamra</a:t>
            </a:r>
            <a:r>
              <a:rPr 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 Fukumoto</a:t>
            </a:r>
            <a:endParaRPr lang="en-US" dirty="0"/>
          </a:p>
          <a:p>
            <a:pPr lvl="1"/>
            <a:r>
              <a:rPr lang="en-US" dirty="0"/>
              <a:t>CSU faculty – Jackson Webster, Pablo K. Cornejo, Marie E. Patterson</a:t>
            </a:r>
          </a:p>
          <a:p>
            <a:pPr lvl="1"/>
            <a:r>
              <a:rPr lang="en-US" dirty="0"/>
              <a:t>WRPI staff and CSU students: </a:t>
            </a:r>
            <a:r>
              <a:rPr lang="en-US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Uriel Dominguez, Andres Ramirez, Aurora Diaz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Jonathan Campos, Dylan De Leon, Mekena Galka, Wesley Miller, Ethan Retherford, Dylan Yamasaki, Jason Blum, Nicholas Mclean, Benjamin Nichols, Rafael Cervantes, Natali van Leeuwen, Karen Martinez, Holly Stein, Alec Dominguez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2DFE9-7427-4788-916E-18521C46F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505" y="88490"/>
            <a:ext cx="1467401" cy="11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946C38-EB95-4511-B79E-8070727581A0}"/>
              </a:ext>
            </a:extLst>
          </p:cNvPr>
          <p:cNvSpPr txBox="1"/>
          <p:nvPr/>
        </p:nvSpPr>
        <p:spPr>
          <a:xfrm>
            <a:off x="3455590" y="75687"/>
            <a:ext cx="2051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tx1"/>
                </a:solidFill>
              </a:rPr>
              <a:t>Big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CC7D1-9642-4A6D-97B3-0BD87C6FBA3E}"/>
              </a:ext>
            </a:extLst>
          </p:cNvPr>
          <p:cNvSpPr txBox="1"/>
          <p:nvPr/>
        </p:nvSpPr>
        <p:spPr>
          <a:xfrm>
            <a:off x="1214240" y="846770"/>
            <a:ext cx="17648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CWSRF Alternative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0C116-5365-4DE4-9F89-B8F61EBB02FC}"/>
              </a:ext>
            </a:extLst>
          </p:cNvPr>
          <p:cNvSpPr txBox="1"/>
          <p:nvPr/>
        </p:nvSpPr>
        <p:spPr>
          <a:xfrm>
            <a:off x="3217703" y="755331"/>
            <a:ext cx="2230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City willingness to borrow &amp; limitations on state grant amount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9AB99-1267-437D-92D6-F2766806E686}"/>
              </a:ext>
            </a:extLst>
          </p:cNvPr>
          <p:cNvSpPr txBox="1"/>
          <p:nvPr/>
        </p:nvSpPr>
        <p:spPr>
          <a:xfrm>
            <a:off x="6009664" y="853342"/>
            <a:ext cx="14722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DWSRF Alternative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B6CBC706-8D1C-4A17-B64F-1B65AFC13838}"/>
              </a:ext>
            </a:extLst>
          </p:cNvPr>
          <p:cNvSpPr/>
          <p:nvPr/>
        </p:nvSpPr>
        <p:spPr>
          <a:xfrm>
            <a:off x="2772658" y="851224"/>
            <a:ext cx="569308" cy="27699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E06768A4-BDF6-43A8-A6BF-83828152CBB1}"/>
              </a:ext>
            </a:extLst>
          </p:cNvPr>
          <p:cNvSpPr/>
          <p:nvPr/>
        </p:nvSpPr>
        <p:spPr>
          <a:xfrm>
            <a:off x="5358469" y="851224"/>
            <a:ext cx="569308" cy="2769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7FA43D2F-8C1F-42C3-9E48-F74CA4C8BE6E}"/>
              </a:ext>
            </a:extLst>
          </p:cNvPr>
          <p:cNvSpPr/>
          <p:nvPr/>
        </p:nvSpPr>
        <p:spPr>
          <a:xfrm>
            <a:off x="2146533" y="1101580"/>
            <a:ext cx="4570951" cy="346249"/>
          </a:xfrm>
          <a:prstGeom prst="curvedUpArrow">
            <a:avLst>
              <a:gd name="adj1" fmla="val 25000"/>
              <a:gd name="adj2" fmla="val 91655"/>
              <a:gd name="adj3" fmla="val 2182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5CEB7225-BF9A-4F4E-8C28-6AC7F774D2E6}"/>
              </a:ext>
            </a:extLst>
          </p:cNvPr>
          <p:cNvSpPr/>
          <p:nvPr/>
        </p:nvSpPr>
        <p:spPr>
          <a:xfrm rot="10800000">
            <a:off x="2047439" y="536697"/>
            <a:ext cx="4570951" cy="346249"/>
          </a:xfrm>
          <a:prstGeom prst="curvedUpArrow">
            <a:avLst>
              <a:gd name="adj1" fmla="val 25000"/>
              <a:gd name="adj2" fmla="val 91655"/>
              <a:gd name="adj3" fmla="val 2182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8F1FF74-7A33-4E82-AD43-A8D35B514093}"/>
              </a:ext>
            </a:extLst>
          </p:cNvPr>
          <p:cNvSpPr/>
          <p:nvPr/>
        </p:nvSpPr>
        <p:spPr>
          <a:xfrm>
            <a:off x="1995794" y="1222866"/>
            <a:ext cx="201725" cy="3378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E9045-DE96-4137-BD32-B08FB833B4EB}"/>
              </a:ext>
            </a:extLst>
          </p:cNvPr>
          <p:cNvSpPr txBox="1"/>
          <p:nvPr/>
        </p:nvSpPr>
        <p:spPr>
          <a:xfrm>
            <a:off x="1243020" y="1646560"/>
            <a:ext cx="187494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Preliminary design of alternatives considered 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- Mapping 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- Trench dimensions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- Selection of materials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28EF1-CB00-40EB-8CEF-F329FEBF3C17}"/>
              </a:ext>
            </a:extLst>
          </p:cNvPr>
          <p:cNvSpPr txBox="1"/>
          <p:nvPr/>
        </p:nvSpPr>
        <p:spPr>
          <a:xfrm>
            <a:off x="1121142" y="2996860"/>
            <a:ext cx="19968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Economic analysis of alternatives and selection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4CF1A-4826-4BA1-9EE4-D620B525DCC3}"/>
              </a:ext>
            </a:extLst>
          </p:cNvPr>
          <p:cNvSpPr txBox="1"/>
          <p:nvPr/>
        </p:nvSpPr>
        <p:spPr>
          <a:xfrm>
            <a:off x="721168" y="4109626"/>
            <a:ext cx="2750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Select project </a:t>
            </a:r>
          </a:p>
          <a:p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1E76C-B513-41A9-A2AB-50E44B54DA2F}"/>
              </a:ext>
            </a:extLst>
          </p:cNvPr>
          <p:cNvSpPr txBox="1"/>
          <p:nvPr/>
        </p:nvSpPr>
        <p:spPr>
          <a:xfrm>
            <a:off x="5780013" y="1602198"/>
            <a:ext cx="187494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Preliminary design of alternatives considered 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- Mapping 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- Trench dimensions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- Selection of materials  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D4D6BE5-6A96-439A-B0C3-2789E26B0D81}"/>
              </a:ext>
            </a:extLst>
          </p:cNvPr>
          <p:cNvSpPr/>
          <p:nvPr/>
        </p:nvSpPr>
        <p:spPr>
          <a:xfrm>
            <a:off x="6668229" y="1173036"/>
            <a:ext cx="198262" cy="317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E678B4D-EF15-4CA5-83AC-F98112661B45}"/>
              </a:ext>
            </a:extLst>
          </p:cNvPr>
          <p:cNvSpPr/>
          <p:nvPr/>
        </p:nvSpPr>
        <p:spPr>
          <a:xfrm>
            <a:off x="2031913" y="2710195"/>
            <a:ext cx="201725" cy="29671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1CDC70A-1113-4812-96BA-01C1F52B8320}"/>
              </a:ext>
            </a:extLst>
          </p:cNvPr>
          <p:cNvSpPr/>
          <p:nvPr/>
        </p:nvSpPr>
        <p:spPr>
          <a:xfrm>
            <a:off x="2018689" y="3609855"/>
            <a:ext cx="201725" cy="29671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388B35-1F87-47F7-961D-9BE330B27337}"/>
              </a:ext>
            </a:extLst>
          </p:cNvPr>
          <p:cNvSpPr txBox="1"/>
          <p:nvPr/>
        </p:nvSpPr>
        <p:spPr>
          <a:xfrm>
            <a:off x="5719074" y="2951898"/>
            <a:ext cx="19968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Economic analysis of alternatives and selection 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5F712AA-CC3A-43B7-9F5C-17AB31E72997}"/>
              </a:ext>
            </a:extLst>
          </p:cNvPr>
          <p:cNvSpPr/>
          <p:nvPr/>
        </p:nvSpPr>
        <p:spPr>
          <a:xfrm>
            <a:off x="6637228" y="2653897"/>
            <a:ext cx="198262" cy="317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723222-6F34-4AC0-B9F2-6305A3CC911E}"/>
              </a:ext>
            </a:extLst>
          </p:cNvPr>
          <p:cNvSpPr txBox="1"/>
          <p:nvPr/>
        </p:nvSpPr>
        <p:spPr>
          <a:xfrm>
            <a:off x="5271116" y="4153777"/>
            <a:ext cx="29924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Select project 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2A885E6-9CE8-490D-A686-A452DFAFDA2E}"/>
              </a:ext>
            </a:extLst>
          </p:cNvPr>
          <p:cNvSpPr/>
          <p:nvPr/>
        </p:nvSpPr>
        <p:spPr>
          <a:xfrm>
            <a:off x="6646667" y="3530063"/>
            <a:ext cx="198262" cy="317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BF69F05-9312-426D-8B3D-5763A07ED6F0}"/>
              </a:ext>
            </a:extLst>
          </p:cNvPr>
          <p:cNvSpPr/>
          <p:nvPr/>
        </p:nvSpPr>
        <p:spPr>
          <a:xfrm>
            <a:off x="3168531" y="1567054"/>
            <a:ext cx="2625229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DWSRF development must be in the context of CWSRF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B9A0215-A7BC-43BB-AD9E-C8E401B0249E}"/>
              </a:ext>
            </a:extLst>
          </p:cNvPr>
          <p:cNvSpPr/>
          <p:nvPr/>
        </p:nvSpPr>
        <p:spPr>
          <a:xfrm>
            <a:off x="3211413" y="2648642"/>
            <a:ext cx="2625229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DWSRF needs to consider avoided costs related to CWSRF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9821468-BFE7-46BD-9931-1D8890226AB0}"/>
              </a:ext>
            </a:extLst>
          </p:cNvPr>
          <p:cNvSpPr/>
          <p:nvPr/>
        </p:nvSpPr>
        <p:spPr>
          <a:xfrm>
            <a:off x="3177349" y="3616278"/>
            <a:ext cx="2915960" cy="1451536"/>
          </a:xfrm>
          <a:prstGeom prst="rightArrow">
            <a:avLst>
              <a:gd name="adj1" fmla="val 60499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DWSRF needs to consider overall system reliability, and public interest/safety independent of CWSRF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7432" y="259463"/>
            <a:ext cx="2398315" cy="4511639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4" grpId="0"/>
      <p:bldP spid="25" grpId="0" animBg="1"/>
      <p:bldP spid="26" grpId="0" animBg="1"/>
      <p:bldP spid="27" grpId="0" animBg="1"/>
      <p:bldP spid="3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Overall goal: Engage CSU engineering students to tackle the project under advising of faculty.  This project provides real world problem solving while addressing pressing issues for California communities.</a:t>
            </a:r>
          </a:p>
          <a:p>
            <a:endParaRPr lang="en-US" dirty="0"/>
          </a:p>
          <a:p>
            <a:r>
              <a:rPr lang="en-US" dirty="0"/>
              <a:t>The rest of the presentation focuses on cost feasibility of water distribution:</a:t>
            </a:r>
          </a:p>
          <a:p>
            <a:pPr lvl="1"/>
            <a:r>
              <a:rPr lang="en-US" dirty="0"/>
              <a:t>Option 1:  Limited Action</a:t>
            </a:r>
          </a:p>
          <a:p>
            <a:pPr lvl="1"/>
            <a:r>
              <a:rPr lang="en-US" dirty="0"/>
              <a:t>Option 2:  Critical Infrastructure Replacements</a:t>
            </a:r>
          </a:p>
          <a:p>
            <a:pPr lvl="1"/>
            <a:r>
              <a:rPr lang="en-US" dirty="0"/>
              <a:t>Option 3:  Full System Replacement</a:t>
            </a:r>
          </a:p>
        </p:txBody>
      </p:sp>
    </p:spTree>
    <p:extLst>
      <p:ext uri="{BB962C8B-B14F-4D97-AF65-F5344CB8AC3E}">
        <p14:creationId xmlns:p14="http://schemas.microsoft.com/office/powerpoint/2010/main" val="28270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8797"/>
              </p:ext>
            </p:extLst>
          </p:nvPr>
        </p:nvGraphicFramePr>
        <p:xfrm>
          <a:off x="91439" y="554760"/>
          <a:ext cx="8961121" cy="3905005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43640">
                  <a:extLst>
                    <a:ext uri="{9D8B030D-6E8A-4147-A177-3AD203B41FA5}">
                      <a16:colId xmlns:a16="http://schemas.microsoft.com/office/drawing/2014/main" val="1057250113"/>
                    </a:ext>
                  </a:extLst>
                </a:gridCol>
                <a:gridCol w="2251946">
                  <a:extLst>
                    <a:ext uri="{9D8B030D-6E8A-4147-A177-3AD203B41FA5}">
                      <a16:colId xmlns:a16="http://schemas.microsoft.com/office/drawing/2014/main" val="1203459292"/>
                    </a:ext>
                  </a:extLst>
                </a:gridCol>
                <a:gridCol w="1022134">
                  <a:extLst>
                    <a:ext uri="{9D8B030D-6E8A-4147-A177-3AD203B41FA5}">
                      <a16:colId xmlns:a16="http://schemas.microsoft.com/office/drawing/2014/main" val="1626349397"/>
                    </a:ext>
                  </a:extLst>
                </a:gridCol>
                <a:gridCol w="1958341">
                  <a:extLst>
                    <a:ext uri="{9D8B030D-6E8A-4147-A177-3AD203B41FA5}">
                      <a16:colId xmlns:a16="http://schemas.microsoft.com/office/drawing/2014/main" val="3066900146"/>
                    </a:ext>
                  </a:extLst>
                </a:gridCol>
                <a:gridCol w="2385060">
                  <a:extLst>
                    <a:ext uri="{9D8B030D-6E8A-4147-A177-3AD203B41FA5}">
                      <a16:colId xmlns:a16="http://schemas.microsoft.com/office/drawing/2014/main" val="1532372451"/>
                    </a:ext>
                  </a:extLst>
                </a:gridCol>
              </a:tblGrid>
              <a:tr h="585725">
                <a:tc>
                  <a:txBody>
                    <a:bodyPr/>
                    <a:lstStyle/>
                    <a:p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Coverage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893901"/>
                  </a:ext>
                </a:extLst>
              </a:tr>
              <a:tr h="944040">
                <a:tc>
                  <a:txBody>
                    <a:bodyPr/>
                    <a:lstStyle/>
                    <a:p>
                      <a:r>
                        <a:rPr lang="en-US" dirty="0"/>
                        <a:t>Option 1 – Limited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Replace water</a:t>
                      </a:r>
                      <a:r>
                        <a:rPr lang="en-US" baseline="0" dirty="0"/>
                        <a:t> lines co-located with CDBG sewer lines proposed to be replaced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-New</a:t>
                      </a:r>
                      <a:r>
                        <a:rPr lang="en-US" baseline="0" dirty="0"/>
                        <a:t> piping reduces risk of breakage during sewer line replacement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Limited benefits in:</a:t>
                      </a:r>
                    </a:p>
                    <a:p>
                      <a:pPr algn="ctr"/>
                      <a:r>
                        <a:rPr lang="en-US" baseline="0" dirty="0"/>
                        <a:t>-Public safety</a:t>
                      </a:r>
                    </a:p>
                    <a:p>
                      <a:pPr algn="ctr"/>
                      <a:r>
                        <a:rPr lang="en-US" baseline="0" dirty="0"/>
                        <a:t>-Reliability of social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368455"/>
                  </a:ext>
                </a:extLst>
              </a:tr>
              <a:tr h="1068089">
                <a:tc>
                  <a:txBody>
                    <a:bodyPr/>
                    <a:lstStyle/>
                    <a:p>
                      <a:r>
                        <a:rPr lang="en-US" dirty="0"/>
                        <a:t>Option 2</a:t>
                      </a:r>
                      <a:r>
                        <a:rPr lang="en-US" baseline="0" dirty="0"/>
                        <a:t> – Critical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Replace city’s water</a:t>
                      </a:r>
                      <a:r>
                        <a:rPr lang="en-US" baseline="0" dirty="0"/>
                        <a:t> lines in areas with critical infrastructure (hospitals, schools, government buildings)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Increases:</a:t>
                      </a:r>
                    </a:p>
                    <a:p>
                      <a:pPr algn="ctr"/>
                      <a:r>
                        <a:rPr lang="en-US" dirty="0"/>
                        <a:t>-Public</a:t>
                      </a:r>
                      <a:r>
                        <a:rPr lang="en-US" baseline="0" dirty="0"/>
                        <a:t> safety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aseline="0" dirty="0"/>
                        <a:t>-Reliability of social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Limited</a:t>
                      </a:r>
                      <a:r>
                        <a:rPr lang="en-US" baseline="0" dirty="0"/>
                        <a:t> benefits in:</a:t>
                      </a:r>
                    </a:p>
                    <a:p>
                      <a:pPr algn="ctr"/>
                      <a:r>
                        <a:rPr lang="en-US" baseline="0" dirty="0"/>
                        <a:t>-Reducing water loss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866096"/>
                  </a:ext>
                </a:extLst>
              </a:tr>
              <a:tr h="1002800">
                <a:tc>
                  <a:txBody>
                    <a:bodyPr/>
                    <a:lstStyle/>
                    <a:p>
                      <a:r>
                        <a:rPr lang="en-US" dirty="0"/>
                        <a:t>Option 3</a:t>
                      </a:r>
                      <a:r>
                        <a:rPr lang="en-US" baseline="0" dirty="0"/>
                        <a:t> – Complete System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</a:t>
                      </a:r>
                      <a:r>
                        <a:rPr lang="en-US" baseline="0" dirty="0"/>
                        <a:t> replacement of water distribution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Maximizes:</a:t>
                      </a:r>
                    </a:p>
                    <a:p>
                      <a:pPr algn="ctr"/>
                      <a:r>
                        <a:rPr lang="en-US" dirty="0"/>
                        <a:t>-Public</a:t>
                      </a:r>
                      <a:r>
                        <a:rPr lang="en-US" baseline="0" dirty="0"/>
                        <a:t> Safety</a:t>
                      </a:r>
                    </a:p>
                    <a:p>
                      <a:pPr algn="ctr"/>
                      <a:r>
                        <a:rPr lang="en-US" baseline="0" dirty="0"/>
                        <a:t>-Reliability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-Higher capital cost</a:t>
                      </a:r>
                    </a:p>
                    <a:p>
                      <a:pPr algn="ctr"/>
                      <a:r>
                        <a:rPr lang="en-US" dirty="0"/>
                        <a:t>-May</a:t>
                      </a:r>
                      <a:r>
                        <a:rPr lang="en-US" baseline="0" dirty="0"/>
                        <a:t> face challenges in getting approval for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460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57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78E1A8-DBD9-45E0-BB6B-59E4F1989559}"/>
              </a:ext>
            </a:extLst>
          </p:cNvPr>
          <p:cNvCxnSpPr>
            <a:cxnSpLocks/>
          </p:cNvCxnSpPr>
          <p:nvPr/>
        </p:nvCxnSpPr>
        <p:spPr>
          <a:xfrm flipV="1">
            <a:off x="3201253" y="1123950"/>
            <a:ext cx="0" cy="22479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725745-F350-44AF-9D4C-28154687CD68}"/>
              </a:ext>
            </a:extLst>
          </p:cNvPr>
          <p:cNvCxnSpPr>
            <a:cxnSpLocks/>
          </p:cNvCxnSpPr>
          <p:nvPr/>
        </p:nvCxnSpPr>
        <p:spPr>
          <a:xfrm>
            <a:off x="3201253" y="3371850"/>
            <a:ext cx="37615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0900BE-D871-4233-A375-140819EE971D}"/>
              </a:ext>
            </a:extLst>
          </p:cNvPr>
          <p:cNvSpPr txBox="1"/>
          <p:nvPr/>
        </p:nvSpPr>
        <p:spPr>
          <a:xfrm rot="16200000">
            <a:off x="1967605" y="2033580"/>
            <a:ext cx="2029111" cy="25391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Risk of Occurrence of  Failure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75DEE-7858-4B3F-9A3F-5FBEF6EB77ED}"/>
              </a:ext>
            </a:extLst>
          </p:cNvPr>
          <p:cNvSpPr txBox="1"/>
          <p:nvPr/>
        </p:nvSpPr>
        <p:spPr>
          <a:xfrm>
            <a:off x="4171950" y="3486150"/>
            <a:ext cx="1066800" cy="25391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Time (years)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15759-9902-4529-8117-7819BF8A9BBF}"/>
              </a:ext>
            </a:extLst>
          </p:cNvPr>
          <p:cNvCxnSpPr>
            <a:cxnSpLocks/>
          </p:cNvCxnSpPr>
          <p:nvPr/>
        </p:nvCxnSpPr>
        <p:spPr>
          <a:xfrm>
            <a:off x="3313037" y="1714190"/>
            <a:ext cx="6109" cy="9741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C7B803-23FB-4BBD-AC8F-1B9324A82B89}"/>
              </a:ext>
            </a:extLst>
          </p:cNvPr>
          <p:cNvCxnSpPr>
            <a:cxnSpLocks/>
          </p:cNvCxnSpPr>
          <p:nvPr/>
        </p:nvCxnSpPr>
        <p:spPr>
          <a:xfrm flipH="1">
            <a:off x="3636168" y="2992636"/>
            <a:ext cx="9358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DFC6F5-D2AF-4CD7-A098-83835CC9133C}"/>
              </a:ext>
            </a:extLst>
          </p:cNvPr>
          <p:cNvCxnSpPr>
            <a:cxnSpLocks/>
          </p:cNvCxnSpPr>
          <p:nvPr/>
        </p:nvCxnSpPr>
        <p:spPr>
          <a:xfrm>
            <a:off x="4572000" y="2887265"/>
            <a:ext cx="0" cy="175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00D0F5-8B84-430B-943F-AF0054F7B4F4}"/>
              </a:ext>
            </a:extLst>
          </p:cNvPr>
          <p:cNvCxnSpPr>
            <a:cxnSpLocks/>
          </p:cNvCxnSpPr>
          <p:nvPr/>
        </p:nvCxnSpPr>
        <p:spPr>
          <a:xfrm>
            <a:off x="4705350" y="2887266"/>
            <a:ext cx="0" cy="175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A9D222-9B67-4621-B958-9BF3B44C5240}"/>
              </a:ext>
            </a:extLst>
          </p:cNvPr>
          <p:cNvCxnSpPr>
            <a:cxnSpLocks/>
          </p:cNvCxnSpPr>
          <p:nvPr/>
        </p:nvCxnSpPr>
        <p:spPr>
          <a:xfrm flipH="1">
            <a:off x="4705351" y="2981325"/>
            <a:ext cx="9429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D30BFA1E-C397-4379-9299-B98DC50F1B22}"/>
              </a:ext>
            </a:extLst>
          </p:cNvPr>
          <p:cNvSpPr/>
          <p:nvPr/>
        </p:nvSpPr>
        <p:spPr>
          <a:xfrm rot="19387603">
            <a:off x="3318403" y="2385474"/>
            <a:ext cx="635529" cy="602332"/>
          </a:xfrm>
          <a:prstGeom prst="arc">
            <a:avLst>
              <a:gd name="adj1" fmla="val 7601322"/>
              <a:gd name="adj2" fmla="val 1301669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14D393DC-5A7C-46A1-A939-1995407D28CF}"/>
              </a:ext>
            </a:extLst>
          </p:cNvPr>
          <p:cNvSpPr/>
          <p:nvPr/>
        </p:nvSpPr>
        <p:spPr>
          <a:xfrm flipV="1">
            <a:off x="4383743" y="651630"/>
            <a:ext cx="2572923" cy="2329695"/>
          </a:xfrm>
          <a:prstGeom prst="arc">
            <a:avLst>
              <a:gd name="adj1" fmla="val 16115685"/>
              <a:gd name="adj2" fmla="val 1667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D34C2B1-89C5-44BA-A533-3C42C217D067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636168" y="1714189"/>
            <a:ext cx="988" cy="1279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936FB5-A593-4DCB-A5F2-B5F545031BD9}"/>
              </a:ext>
            </a:extLst>
          </p:cNvPr>
          <p:cNvCxnSpPr>
            <a:cxnSpLocks/>
          </p:cNvCxnSpPr>
          <p:nvPr/>
        </p:nvCxnSpPr>
        <p:spPr>
          <a:xfrm>
            <a:off x="5717969" y="1714189"/>
            <a:ext cx="988" cy="1279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5227A3-88B9-4965-BFF0-4F4933CD351E}"/>
              </a:ext>
            </a:extLst>
          </p:cNvPr>
          <p:cNvCxnSpPr>
            <a:cxnSpLocks/>
          </p:cNvCxnSpPr>
          <p:nvPr/>
        </p:nvCxnSpPr>
        <p:spPr>
          <a:xfrm>
            <a:off x="3319145" y="1932084"/>
            <a:ext cx="3170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7ED5081-FDC8-448A-ADA6-9F418020D52C}"/>
              </a:ext>
            </a:extLst>
          </p:cNvPr>
          <p:cNvCxnSpPr>
            <a:cxnSpLocks/>
          </p:cNvCxnSpPr>
          <p:nvPr/>
        </p:nvCxnSpPr>
        <p:spPr>
          <a:xfrm>
            <a:off x="3636168" y="2131385"/>
            <a:ext cx="20818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C4F077-311E-46C9-AC55-9E088A212153}"/>
              </a:ext>
            </a:extLst>
          </p:cNvPr>
          <p:cNvCxnSpPr>
            <a:cxnSpLocks/>
          </p:cNvCxnSpPr>
          <p:nvPr/>
        </p:nvCxnSpPr>
        <p:spPr>
          <a:xfrm>
            <a:off x="5717968" y="1926680"/>
            <a:ext cx="1197182" cy="54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8A00D14-F578-44A7-B420-95957FE578CB}"/>
              </a:ext>
            </a:extLst>
          </p:cNvPr>
          <p:cNvSpPr txBox="1"/>
          <p:nvPr/>
        </p:nvSpPr>
        <p:spPr>
          <a:xfrm>
            <a:off x="3300325" y="1223786"/>
            <a:ext cx="8305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Break-in period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2FD5126-0582-4184-8C5C-4105F14D98F8}"/>
              </a:ext>
            </a:extLst>
          </p:cNvPr>
          <p:cNvSpPr txBox="1"/>
          <p:nvPr/>
        </p:nvSpPr>
        <p:spPr>
          <a:xfrm>
            <a:off x="4065733" y="1858803"/>
            <a:ext cx="17508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Useful life period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90E28D-0EED-4D98-88B9-AFD742678997}"/>
              </a:ext>
            </a:extLst>
          </p:cNvPr>
          <p:cNvSpPr txBox="1"/>
          <p:nvPr/>
        </p:nvSpPr>
        <p:spPr>
          <a:xfrm>
            <a:off x="5932039" y="1457038"/>
            <a:ext cx="8971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Wear-out </a:t>
            </a:r>
          </a:p>
          <a:p>
            <a:r>
              <a:rPr lang="en-US" sz="1050" dirty="0">
                <a:solidFill>
                  <a:schemeClr val="tx1"/>
                </a:solidFill>
              </a:rPr>
              <a:t>period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6557" y="3926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Risk of occurrence of Failure (ROCOF) model. Adapted from Rogers and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Grigg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2009).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evaluates Cost and ROCOF</a:t>
            </a:r>
          </a:p>
        </p:txBody>
      </p:sp>
    </p:spTree>
    <p:extLst>
      <p:ext uri="{BB962C8B-B14F-4D97-AF65-F5344CB8AC3E}">
        <p14:creationId xmlns:p14="http://schemas.microsoft.com/office/powerpoint/2010/main" val="19233090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321E03D2354E9190B577D56D54E7" ma:contentTypeVersion="2" ma:contentTypeDescription="Create a new document." ma:contentTypeScope="" ma:versionID="80c03c2860955ac14cd637859af16ff0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targetNamespace="http://schemas.microsoft.com/office/2006/metadata/properties" ma:root="true" ma:fieldsID="93666a9fa8e6f26f07a97bcd12991a47" ns1:_="" ns2:_="">
    <xsd:import namespace="http://schemas.microsoft.com/sharepoint/v3"/>
    <xsd:import namespace="30355ef0-b855-4ebb-a92a-a6c79f7573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6E8B95-9E28-4C3F-A437-4EFAEE4F7877}"/>
</file>

<file path=customXml/itemProps2.xml><?xml version="1.0" encoding="utf-8"?>
<ds:datastoreItem xmlns:ds="http://schemas.openxmlformats.org/officeDocument/2006/customXml" ds:itemID="{956F9E15-F0CD-4611-9D60-89B9E4853F59}"/>
</file>

<file path=customXml/itemProps3.xml><?xml version="1.0" encoding="utf-8"?>
<ds:datastoreItem xmlns:ds="http://schemas.openxmlformats.org/officeDocument/2006/customXml" ds:itemID="{F2717622-31A2-4062-B405-8F068DD80583}"/>
</file>

<file path=customXml/itemProps4.xml><?xml version="1.0" encoding="utf-8"?>
<ds:datastoreItem xmlns:ds="http://schemas.openxmlformats.org/officeDocument/2006/customXml" ds:itemID="{34E89D61-DE6C-4EF9-8FF6-184CADCD483F}"/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1089</Words>
  <Application>Microsoft Macintosh PowerPoint</Application>
  <PresentationFormat>On-screen Show (16:9)</PresentationFormat>
  <Paragraphs>224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Times New Roman</vt:lpstr>
      <vt:lpstr>Arial</vt:lpstr>
      <vt:lpstr>Wingdings</vt:lpstr>
      <vt:lpstr>Simple Dark</vt:lpstr>
      <vt:lpstr>Addressing Ageing Infrastructure by Improving Drinking Water Distribution and Sewer Collection Systems in Portola, California</vt:lpstr>
      <vt:lpstr>Outline</vt:lpstr>
      <vt:lpstr>Introduction</vt:lpstr>
      <vt:lpstr>Key Challenges</vt:lpstr>
      <vt:lpstr>Background</vt:lpstr>
      <vt:lpstr>PowerPoint Presentation</vt:lpstr>
      <vt:lpstr>Project goals</vt:lpstr>
      <vt:lpstr>PowerPoint Presentation</vt:lpstr>
      <vt:lpstr>Project evaluates Cost and ROCOF</vt:lpstr>
      <vt:lpstr>Water Distribution Inventory</vt:lpstr>
      <vt:lpstr>Cost Estimation:</vt:lpstr>
      <vt:lpstr>Life Cycle Cost Analysis (LCCA) LCCA is used to compare the economic impacts of alternatives</vt:lpstr>
      <vt:lpstr>Water Distribution Cost Estimate – Feasibility Study</vt:lpstr>
      <vt:lpstr>Additional costs avoided by concurrent replacement of water and sewer lines</vt:lpstr>
      <vt:lpstr>Conclusions</vt:lpstr>
      <vt:lpstr>Ongoing Work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Ageing Infrastructure by Improving Drinking Water Distribution and Sewer Collection Systems in Portola, California</dc:title>
  <dc:creator>Pablo K. Cornejo</dc:creator>
  <cp:lastModifiedBy>Pablo K. Cornejo</cp:lastModifiedBy>
  <cp:revision>54</cp:revision>
  <dcterms:modified xsi:type="dcterms:W3CDTF">2019-04-25T16:49:33Z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0x010100AAE2321E03D2354E9190B577D56D54E7</vt:lpwstr>
  </property>
</Properties>
</file>