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0.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29.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30.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7" r:id="rId2"/>
    <p:sldId id="256" r:id="rId3"/>
    <p:sldId id="711" r:id="rId4"/>
    <p:sldId id="703" r:id="rId5"/>
    <p:sldId id="695" r:id="rId6"/>
    <p:sldId id="700" r:id="rId7"/>
    <p:sldId id="690" r:id="rId8"/>
    <p:sldId id="453" r:id="rId9"/>
    <p:sldId id="707" r:id="rId10"/>
    <p:sldId id="710" r:id="rId11"/>
    <p:sldId id="709" r:id="rId12"/>
    <p:sldId id="697" r:id="rId13"/>
    <p:sldId id="438" r:id="rId14"/>
    <p:sldId id="261" r:id="rId15"/>
    <p:sldId id="702" r:id="rId16"/>
    <p:sldId id="701" r:id="rId17"/>
    <p:sldId id="454" r:id="rId18"/>
    <p:sldId id="446" r:id="rId19"/>
    <p:sldId id="452" r:id="rId20"/>
    <p:sldId id="425" r:id="rId21"/>
    <p:sldId id="443" r:id="rId22"/>
    <p:sldId id="427" r:id="rId23"/>
    <p:sldId id="431" r:id="rId24"/>
    <p:sldId id="432" r:id="rId25"/>
    <p:sldId id="444" r:id="rId26"/>
    <p:sldId id="445" r:id="rId27"/>
    <p:sldId id="422" r:id="rId28"/>
    <p:sldId id="699" r:id="rId29"/>
    <p:sldId id="441" r:id="rId30"/>
    <p:sldId id="440" r:id="rId31"/>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C6E1"/>
    <a:srgbClr val="D1EDFC"/>
    <a:srgbClr val="DCE6F2"/>
    <a:srgbClr val="15AEAE"/>
    <a:srgbClr val="DFE8F3"/>
    <a:srgbClr val="003192"/>
    <a:srgbClr val="DFF3FD"/>
    <a:srgbClr val="D3EEFC"/>
    <a:srgbClr val="FFFFFF"/>
    <a:srgbClr val="4562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135" d="100"/>
          <a:sy n="135" d="100"/>
        </p:scale>
        <p:origin x="960" y="1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2400" tIns="46200" rIns="92400" bIns="46200" rtlCol="0"/>
          <a:lstStyle>
            <a:lvl1pPr algn="r">
              <a:defRPr sz="1200"/>
            </a:lvl1pPr>
          </a:lstStyle>
          <a:p>
            <a:fld id="{A993E51F-9277-4D48-8B3A-EC927D938F73}" type="datetimeFigureOut">
              <a:rPr lang="en-US" smtClean="0"/>
              <a:pPr/>
              <a:t>6/10/2019</a:t>
            </a:fld>
            <a:endParaRPr lang="en-US" dirty="0"/>
          </a:p>
        </p:txBody>
      </p:sp>
      <p:sp>
        <p:nvSpPr>
          <p:cNvPr id="4" name="Footer Placeholder 3"/>
          <p:cNvSpPr>
            <a:spLocks noGrp="1"/>
          </p:cNvSpPr>
          <p:nvPr>
            <p:ph type="ftr" sz="quarter" idx="2"/>
          </p:nvPr>
        </p:nvSpPr>
        <p:spPr>
          <a:xfrm>
            <a:off x="0" y="6658664"/>
            <a:ext cx="4028440" cy="350520"/>
          </a:xfrm>
          <a:prstGeom prst="rect">
            <a:avLst/>
          </a:prstGeom>
        </p:spPr>
        <p:txBody>
          <a:bodyPr vert="horz" lIns="92400" tIns="46200" rIns="92400" bIns="462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2400" tIns="46200" rIns="92400" bIns="46200" rtlCol="0" anchor="b"/>
          <a:lstStyle>
            <a:lvl1pPr algn="r">
              <a:defRPr sz="1200"/>
            </a:lvl1pPr>
          </a:lstStyle>
          <a:p>
            <a:fld id="{E03767E1-006B-4001-B2E5-DCB9E08500FC}" type="slidenum">
              <a:rPr lang="en-US" smtClean="0"/>
              <a:pPr/>
              <a:t>‹#›</a:t>
            </a:fld>
            <a:endParaRPr lang="en-US" dirty="0"/>
          </a:p>
        </p:txBody>
      </p:sp>
    </p:spTree>
    <p:extLst>
      <p:ext uri="{BB962C8B-B14F-4D97-AF65-F5344CB8AC3E}">
        <p14:creationId xmlns:p14="http://schemas.microsoft.com/office/powerpoint/2010/main" val="396302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2400" tIns="46200" rIns="92400" bIns="46200" rtlCol="0"/>
          <a:lstStyle>
            <a:lvl1pPr algn="l">
              <a:defRPr sz="1200"/>
            </a:lvl1pPr>
          </a:lstStyle>
          <a:p>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2400" tIns="46200" rIns="92400" bIns="46200" rtlCol="0"/>
          <a:lstStyle>
            <a:lvl1pPr algn="r">
              <a:defRPr sz="1200"/>
            </a:lvl1pPr>
          </a:lstStyle>
          <a:p>
            <a:fld id="{F448DFF8-0AEC-4700-A7A0-BB318F07BC1E}" type="datetimeFigureOut">
              <a:rPr lang="en-US" smtClean="0"/>
              <a:pPr/>
              <a:t>6/10/2019</a:t>
            </a:fld>
            <a:endParaRPr lang="en-US" dirty="0"/>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400" tIns="46200" rIns="92400" bIns="46200" rtlCol="0" anchor="ctr"/>
          <a:lstStyle/>
          <a:p>
            <a:endParaRPr lang="en-US" dirty="0"/>
          </a:p>
        </p:txBody>
      </p:sp>
      <p:sp>
        <p:nvSpPr>
          <p:cNvPr id="5" name="Notes Placeholder 4"/>
          <p:cNvSpPr>
            <a:spLocks noGrp="1"/>
          </p:cNvSpPr>
          <p:nvPr>
            <p:ph type="body" sz="quarter" idx="3"/>
          </p:nvPr>
        </p:nvSpPr>
        <p:spPr>
          <a:xfrm>
            <a:off x="929641" y="3329940"/>
            <a:ext cx="7437120" cy="3154680"/>
          </a:xfrm>
          <a:prstGeom prst="rect">
            <a:avLst/>
          </a:prstGeom>
        </p:spPr>
        <p:txBody>
          <a:bodyPr vert="horz" lIns="92400" tIns="46200" rIns="92400"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2400" tIns="46200" rIns="92400" bIns="462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2400" tIns="46200" rIns="92400" bIns="46200" rtlCol="0" anchor="b"/>
          <a:lstStyle>
            <a:lvl1pPr algn="r">
              <a:defRPr sz="1200"/>
            </a:lvl1pPr>
          </a:lstStyle>
          <a:p>
            <a:fld id="{502C54B4-DD1C-4E22-B585-6E7F3437D1B1}" type="slidenum">
              <a:rPr lang="en-US" smtClean="0"/>
              <a:pPr/>
              <a:t>‹#›</a:t>
            </a:fld>
            <a:endParaRPr lang="en-US" dirty="0"/>
          </a:p>
        </p:txBody>
      </p:sp>
    </p:spTree>
    <p:extLst>
      <p:ext uri="{BB962C8B-B14F-4D97-AF65-F5344CB8AC3E}">
        <p14:creationId xmlns:p14="http://schemas.microsoft.com/office/powerpoint/2010/main" val="743683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Has anyone heard of the Water Education Foundation? Has anyone used our materials in class before? I know a professor at San Francisco State does though she’s not here today. We were born in 1977 and we are essentially a rag-tag group of journalists and teachers, who are passionate about water. We hold conferences on hot topics, workshops on important matters such as the Sustainable Groundwater Management, </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18" eaLnBrk="0" hangingPunct="0">
              <a:defRPr sz="2000">
                <a:solidFill>
                  <a:schemeClr val="tx1"/>
                </a:solidFill>
                <a:latin typeface="Arial" pitchFamily="34" charset="0"/>
              </a:defRPr>
            </a:lvl1pPr>
            <a:lvl2pPr marL="750751" indent="-288750" defTabSz="930418" eaLnBrk="0" hangingPunct="0">
              <a:defRPr sz="2000">
                <a:solidFill>
                  <a:schemeClr val="tx1"/>
                </a:solidFill>
                <a:latin typeface="Arial" pitchFamily="34" charset="0"/>
              </a:defRPr>
            </a:lvl2pPr>
            <a:lvl3pPr marL="1155002" indent="-231000" defTabSz="930418" eaLnBrk="0" hangingPunct="0">
              <a:defRPr sz="2000">
                <a:solidFill>
                  <a:schemeClr val="tx1"/>
                </a:solidFill>
                <a:latin typeface="Arial" pitchFamily="34" charset="0"/>
              </a:defRPr>
            </a:lvl3pPr>
            <a:lvl4pPr marL="1617002" indent="-231000" defTabSz="930418" eaLnBrk="0" hangingPunct="0">
              <a:defRPr sz="2000">
                <a:solidFill>
                  <a:schemeClr val="tx1"/>
                </a:solidFill>
                <a:latin typeface="Arial" pitchFamily="34" charset="0"/>
              </a:defRPr>
            </a:lvl4pPr>
            <a:lvl5pPr marL="2079003" indent="-231000" defTabSz="930418" eaLnBrk="0" hangingPunct="0">
              <a:defRPr sz="2000">
                <a:solidFill>
                  <a:schemeClr val="tx1"/>
                </a:solidFill>
                <a:latin typeface="Arial" pitchFamily="34" charset="0"/>
              </a:defRPr>
            </a:lvl5pPr>
            <a:lvl6pPr marL="2541003" indent="-231000" defTabSz="930418" eaLnBrk="0" fontAlgn="base" hangingPunct="0">
              <a:spcBef>
                <a:spcPct val="0"/>
              </a:spcBef>
              <a:spcAft>
                <a:spcPct val="0"/>
              </a:spcAft>
              <a:defRPr sz="2000">
                <a:solidFill>
                  <a:schemeClr val="tx1"/>
                </a:solidFill>
                <a:latin typeface="Arial" pitchFamily="34" charset="0"/>
              </a:defRPr>
            </a:lvl6pPr>
            <a:lvl7pPr marL="3003004" indent="-231000" defTabSz="930418" eaLnBrk="0" fontAlgn="base" hangingPunct="0">
              <a:spcBef>
                <a:spcPct val="0"/>
              </a:spcBef>
              <a:spcAft>
                <a:spcPct val="0"/>
              </a:spcAft>
              <a:defRPr sz="2000">
                <a:solidFill>
                  <a:schemeClr val="tx1"/>
                </a:solidFill>
                <a:latin typeface="Arial" pitchFamily="34" charset="0"/>
              </a:defRPr>
            </a:lvl7pPr>
            <a:lvl8pPr marL="3465005" indent="-231000" defTabSz="930418" eaLnBrk="0" fontAlgn="base" hangingPunct="0">
              <a:spcBef>
                <a:spcPct val="0"/>
              </a:spcBef>
              <a:spcAft>
                <a:spcPct val="0"/>
              </a:spcAft>
              <a:defRPr sz="2000">
                <a:solidFill>
                  <a:schemeClr val="tx1"/>
                </a:solidFill>
                <a:latin typeface="Arial" pitchFamily="34" charset="0"/>
              </a:defRPr>
            </a:lvl8pPr>
            <a:lvl9pPr marL="3927005" indent="-231000" defTabSz="930418" eaLnBrk="0" fontAlgn="base" hangingPunct="0">
              <a:spcBef>
                <a:spcPct val="0"/>
              </a:spcBef>
              <a:spcAft>
                <a:spcPct val="0"/>
              </a:spcAft>
              <a:defRPr sz="2000">
                <a:solidFill>
                  <a:schemeClr val="tx1"/>
                </a:solidFill>
                <a:latin typeface="Arial" pitchFamily="34" charset="0"/>
              </a:defRPr>
            </a:lvl9pPr>
          </a:lstStyle>
          <a:p>
            <a:pPr eaLnBrk="1" hangingPunct="1"/>
            <a:fld id="{59BF15E9-AC00-40EF-9CDC-EB7435A25DF9}" type="slidenum">
              <a:rPr lang="en-US" sz="1200"/>
              <a:pPr eaLnBrk="1" hangingPunct="1"/>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10</a:t>
            </a:fld>
            <a:endParaRPr lang="en-US" dirty="0"/>
          </a:p>
        </p:txBody>
      </p:sp>
    </p:spTree>
    <p:extLst>
      <p:ext uri="{BB962C8B-B14F-4D97-AF65-F5344CB8AC3E}">
        <p14:creationId xmlns:p14="http://schemas.microsoft.com/office/powerpoint/2010/main" val="376131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been writing about climate changes since at least the 1990s … in our Western Water magazine, but we added this guide to our series of guides on key water topics because we thought it was important to learn.</a:t>
            </a:r>
          </a:p>
        </p:txBody>
      </p:sp>
      <p:sp>
        <p:nvSpPr>
          <p:cNvPr id="4" name="Slide Number Placeholder 3"/>
          <p:cNvSpPr>
            <a:spLocks noGrp="1"/>
          </p:cNvSpPr>
          <p:nvPr>
            <p:ph type="sldNum" sz="quarter" idx="5"/>
          </p:nvPr>
        </p:nvSpPr>
        <p:spPr/>
        <p:txBody>
          <a:bodyPr/>
          <a:lstStyle/>
          <a:p>
            <a:fld id="{502C54B4-DD1C-4E22-B585-6E7F3437D1B1}" type="slidenum">
              <a:rPr lang="en-US" smtClean="0"/>
              <a:pPr/>
              <a:t>11</a:t>
            </a:fld>
            <a:endParaRPr lang="en-US" dirty="0"/>
          </a:p>
        </p:txBody>
      </p:sp>
    </p:spTree>
    <p:extLst>
      <p:ext uri="{BB962C8B-B14F-4D97-AF65-F5344CB8AC3E}">
        <p14:creationId xmlns:p14="http://schemas.microsoft.com/office/powerpoint/2010/main" val="76999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break it down into two categories, but really three. First we write about stuff. Then we take people to see water in motion and we do </a:t>
            </a:r>
            <a:r>
              <a:rPr lang="en-US" dirty="0" err="1"/>
              <a:t>inperson</a:t>
            </a:r>
            <a:r>
              <a:rPr lang="en-US" dirty="0"/>
              <a:t> workshops, conference … we have a year long water leaders class for early to mid career professionals…</a:t>
            </a:r>
          </a:p>
        </p:txBody>
      </p:sp>
      <p:sp>
        <p:nvSpPr>
          <p:cNvPr id="4" name="Slide Number Placeholder 3"/>
          <p:cNvSpPr>
            <a:spLocks noGrp="1"/>
          </p:cNvSpPr>
          <p:nvPr>
            <p:ph type="sldNum" sz="quarter" idx="5"/>
          </p:nvPr>
        </p:nvSpPr>
        <p:spPr/>
        <p:txBody>
          <a:bodyPr/>
          <a:lstStyle/>
          <a:p>
            <a:fld id="{502C54B4-DD1C-4E22-B585-6E7F3437D1B1}" type="slidenum">
              <a:rPr lang="en-US" smtClean="0"/>
              <a:pPr/>
              <a:t>12</a:t>
            </a:fld>
            <a:endParaRPr lang="en-US" dirty="0"/>
          </a:p>
        </p:txBody>
      </p:sp>
    </p:spTree>
    <p:extLst>
      <p:ext uri="{BB962C8B-B14F-4D97-AF65-F5344CB8AC3E}">
        <p14:creationId xmlns:p14="http://schemas.microsoft.com/office/powerpoint/2010/main" val="1005209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13</a:t>
            </a:fld>
            <a:endParaRPr lang="en-US" dirty="0"/>
          </a:p>
        </p:txBody>
      </p:sp>
    </p:spTree>
    <p:extLst>
      <p:ext uri="{BB962C8B-B14F-4D97-AF65-F5344CB8AC3E}">
        <p14:creationId xmlns:p14="http://schemas.microsoft.com/office/powerpoint/2010/main" val="4160389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or media new </a:t>
            </a:r>
            <a:r>
              <a:rPr lang="en-US" dirty="0" err="1"/>
              <a:t>tey</a:t>
            </a:r>
            <a:r>
              <a:rPr lang="en-US" dirty="0"/>
              <a:t> can subscribe to this …. o the water beat </a:t>
            </a:r>
            <a:r>
              <a:rPr lang="en-US" dirty="0" err="1"/>
              <a:t>tdentstdudentstEvery</a:t>
            </a:r>
            <a:r>
              <a:rPr lang="en-US" dirty="0"/>
              <a:t> week day we put out the top water news from around the state, anyone can subscribe to it. You can have your students and colleagues subscribe to it.</a:t>
            </a:r>
          </a:p>
        </p:txBody>
      </p:sp>
      <p:sp>
        <p:nvSpPr>
          <p:cNvPr id="4" name="Slide Number Placeholder 3"/>
          <p:cNvSpPr>
            <a:spLocks noGrp="1"/>
          </p:cNvSpPr>
          <p:nvPr>
            <p:ph type="sldNum" sz="quarter" idx="5"/>
          </p:nvPr>
        </p:nvSpPr>
        <p:spPr/>
        <p:txBody>
          <a:bodyPr/>
          <a:lstStyle/>
          <a:p>
            <a:fld id="{502C54B4-DD1C-4E22-B585-6E7F3437D1B1}" type="slidenum">
              <a:rPr lang="en-US" smtClean="0"/>
              <a:pPr/>
              <a:t>14</a:t>
            </a:fld>
            <a:endParaRPr lang="en-US" dirty="0"/>
          </a:p>
        </p:txBody>
      </p:sp>
    </p:spTree>
    <p:extLst>
      <p:ext uri="{BB962C8B-B14F-4D97-AF65-F5344CB8AC3E}">
        <p14:creationId xmlns:p14="http://schemas.microsoft.com/office/powerpoint/2010/main" val="318417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week day we put out the top water news from around the state, anyone can subscribe to it. You can have your students and colleagues subscribe to it.</a:t>
            </a:r>
          </a:p>
        </p:txBody>
      </p:sp>
      <p:sp>
        <p:nvSpPr>
          <p:cNvPr id="4" name="Slide Number Placeholder 3"/>
          <p:cNvSpPr>
            <a:spLocks noGrp="1"/>
          </p:cNvSpPr>
          <p:nvPr>
            <p:ph type="sldNum" sz="quarter" idx="5"/>
          </p:nvPr>
        </p:nvSpPr>
        <p:spPr/>
        <p:txBody>
          <a:bodyPr/>
          <a:lstStyle/>
          <a:p>
            <a:fld id="{502C54B4-DD1C-4E22-B585-6E7F3437D1B1}" type="slidenum">
              <a:rPr lang="en-US" smtClean="0"/>
              <a:pPr/>
              <a:t>15</a:t>
            </a:fld>
            <a:endParaRPr lang="en-US" dirty="0"/>
          </a:p>
        </p:txBody>
      </p:sp>
    </p:spTree>
    <p:extLst>
      <p:ext uri="{BB962C8B-B14F-4D97-AF65-F5344CB8AC3E}">
        <p14:creationId xmlns:p14="http://schemas.microsoft.com/office/powerpoint/2010/main" val="152580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week day we put out the top water news from around the state, anyone can subscribe to it. You can have your students and colleagues subscribe to it.</a:t>
            </a:r>
          </a:p>
        </p:txBody>
      </p:sp>
      <p:sp>
        <p:nvSpPr>
          <p:cNvPr id="4" name="Slide Number Placeholder 3"/>
          <p:cNvSpPr>
            <a:spLocks noGrp="1"/>
          </p:cNvSpPr>
          <p:nvPr>
            <p:ph type="sldNum" sz="quarter" idx="5"/>
          </p:nvPr>
        </p:nvSpPr>
        <p:spPr/>
        <p:txBody>
          <a:bodyPr/>
          <a:lstStyle/>
          <a:p>
            <a:fld id="{502C54B4-DD1C-4E22-B585-6E7F3437D1B1}" type="slidenum">
              <a:rPr lang="en-US" smtClean="0"/>
              <a:pPr/>
              <a:t>16</a:t>
            </a:fld>
            <a:endParaRPr lang="en-US" dirty="0"/>
          </a:p>
        </p:txBody>
      </p:sp>
    </p:spTree>
    <p:extLst>
      <p:ext uri="{BB962C8B-B14F-4D97-AF65-F5344CB8AC3E}">
        <p14:creationId xmlns:p14="http://schemas.microsoft.com/office/powerpoint/2010/main" val="3253432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groundwater awareness week in march; in September, protect your groundwater day….</a:t>
            </a:r>
          </a:p>
        </p:txBody>
      </p:sp>
      <p:sp>
        <p:nvSpPr>
          <p:cNvPr id="4" name="Slide Number Placeholder 3"/>
          <p:cNvSpPr>
            <a:spLocks noGrp="1"/>
          </p:cNvSpPr>
          <p:nvPr>
            <p:ph type="sldNum" sz="quarter" idx="5"/>
          </p:nvPr>
        </p:nvSpPr>
        <p:spPr/>
        <p:txBody>
          <a:bodyPr/>
          <a:lstStyle/>
          <a:p>
            <a:fld id="{502C54B4-DD1C-4E22-B585-6E7F3437D1B1}" type="slidenum">
              <a:rPr lang="en-US" smtClean="0"/>
              <a:pPr/>
              <a:t>17</a:t>
            </a:fld>
            <a:endParaRPr lang="en-US" dirty="0"/>
          </a:p>
        </p:txBody>
      </p:sp>
    </p:spTree>
    <p:extLst>
      <p:ext uri="{BB962C8B-B14F-4D97-AF65-F5344CB8AC3E}">
        <p14:creationId xmlns:p14="http://schemas.microsoft.com/office/powerpoint/2010/main" val="993580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18</a:t>
            </a:fld>
            <a:endParaRPr lang="en-US" dirty="0"/>
          </a:p>
        </p:txBody>
      </p:sp>
    </p:spTree>
    <p:extLst>
      <p:ext uri="{BB962C8B-B14F-4D97-AF65-F5344CB8AC3E}">
        <p14:creationId xmlns:p14="http://schemas.microsoft.com/office/powerpoint/2010/main" val="1009018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19</a:t>
            </a:fld>
            <a:endParaRPr lang="en-US" dirty="0"/>
          </a:p>
        </p:txBody>
      </p:sp>
    </p:spTree>
    <p:extLst>
      <p:ext uri="{BB962C8B-B14F-4D97-AF65-F5344CB8AC3E}">
        <p14:creationId xmlns:p14="http://schemas.microsoft.com/office/powerpoint/2010/main" val="259187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your source….who here knows the water education foundation? Have you ever used our materials, attended an event?</a:t>
            </a:r>
          </a:p>
        </p:txBody>
      </p:sp>
      <p:sp>
        <p:nvSpPr>
          <p:cNvPr id="4" name="Slide Number Placeholder 3"/>
          <p:cNvSpPr>
            <a:spLocks noGrp="1"/>
          </p:cNvSpPr>
          <p:nvPr>
            <p:ph type="sldNum" sz="quarter" idx="5"/>
          </p:nvPr>
        </p:nvSpPr>
        <p:spPr/>
        <p:txBody>
          <a:bodyPr/>
          <a:lstStyle/>
          <a:p>
            <a:fld id="{502C54B4-DD1C-4E22-B585-6E7F3437D1B1}" type="slidenum">
              <a:rPr lang="en-US" smtClean="0"/>
              <a:pPr/>
              <a:t>2</a:t>
            </a:fld>
            <a:endParaRPr lang="en-US" dirty="0"/>
          </a:p>
        </p:txBody>
      </p:sp>
    </p:spTree>
    <p:extLst>
      <p:ext uri="{BB962C8B-B14F-4D97-AF65-F5344CB8AC3E}">
        <p14:creationId xmlns:p14="http://schemas.microsoft.com/office/powerpoint/2010/main" val="3471687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18" eaLnBrk="0" hangingPunct="0">
              <a:defRPr sz="2000">
                <a:solidFill>
                  <a:schemeClr val="tx1"/>
                </a:solidFill>
                <a:latin typeface="Arial" pitchFamily="34" charset="0"/>
              </a:defRPr>
            </a:lvl1pPr>
            <a:lvl2pPr marL="750751" indent="-288750" defTabSz="930418" eaLnBrk="0" hangingPunct="0">
              <a:defRPr sz="2000">
                <a:solidFill>
                  <a:schemeClr val="tx1"/>
                </a:solidFill>
                <a:latin typeface="Arial" pitchFamily="34" charset="0"/>
              </a:defRPr>
            </a:lvl2pPr>
            <a:lvl3pPr marL="1155002" indent="-231000" defTabSz="930418" eaLnBrk="0" hangingPunct="0">
              <a:defRPr sz="2000">
                <a:solidFill>
                  <a:schemeClr val="tx1"/>
                </a:solidFill>
                <a:latin typeface="Arial" pitchFamily="34" charset="0"/>
              </a:defRPr>
            </a:lvl3pPr>
            <a:lvl4pPr marL="1617002" indent="-231000" defTabSz="930418" eaLnBrk="0" hangingPunct="0">
              <a:defRPr sz="2000">
                <a:solidFill>
                  <a:schemeClr val="tx1"/>
                </a:solidFill>
                <a:latin typeface="Arial" pitchFamily="34" charset="0"/>
              </a:defRPr>
            </a:lvl4pPr>
            <a:lvl5pPr marL="2079003" indent="-231000" defTabSz="930418" eaLnBrk="0" hangingPunct="0">
              <a:defRPr sz="2000">
                <a:solidFill>
                  <a:schemeClr val="tx1"/>
                </a:solidFill>
                <a:latin typeface="Arial" pitchFamily="34" charset="0"/>
              </a:defRPr>
            </a:lvl5pPr>
            <a:lvl6pPr marL="2541003" indent="-231000" defTabSz="930418" eaLnBrk="0" fontAlgn="base" hangingPunct="0">
              <a:spcBef>
                <a:spcPct val="0"/>
              </a:spcBef>
              <a:spcAft>
                <a:spcPct val="0"/>
              </a:spcAft>
              <a:defRPr sz="2000">
                <a:solidFill>
                  <a:schemeClr val="tx1"/>
                </a:solidFill>
                <a:latin typeface="Arial" pitchFamily="34" charset="0"/>
              </a:defRPr>
            </a:lvl6pPr>
            <a:lvl7pPr marL="3003004" indent="-231000" defTabSz="930418" eaLnBrk="0" fontAlgn="base" hangingPunct="0">
              <a:spcBef>
                <a:spcPct val="0"/>
              </a:spcBef>
              <a:spcAft>
                <a:spcPct val="0"/>
              </a:spcAft>
              <a:defRPr sz="2000">
                <a:solidFill>
                  <a:schemeClr val="tx1"/>
                </a:solidFill>
                <a:latin typeface="Arial" pitchFamily="34" charset="0"/>
              </a:defRPr>
            </a:lvl7pPr>
            <a:lvl8pPr marL="3465005" indent="-231000" defTabSz="930418" eaLnBrk="0" fontAlgn="base" hangingPunct="0">
              <a:spcBef>
                <a:spcPct val="0"/>
              </a:spcBef>
              <a:spcAft>
                <a:spcPct val="0"/>
              </a:spcAft>
              <a:defRPr sz="2000">
                <a:solidFill>
                  <a:schemeClr val="tx1"/>
                </a:solidFill>
                <a:latin typeface="Arial" pitchFamily="34" charset="0"/>
              </a:defRPr>
            </a:lvl8pPr>
            <a:lvl9pPr marL="3927005" indent="-231000" defTabSz="930418" eaLnBrk="0" fontAlgn="base" hangingPunct="0">
              <a:spcBef>
                <a:spcPct val="0"/>
              </a:spcBef>
              <a:spcAft>
                <a:spcPct val="0"/>
              </a:spcAft>
              <a:defRPr sz="2000">
                <a:solidFill>
                  <a:schemeClr val="tx1"/>
                </a:solidFill>
                <a:latin typeface="Arial" pitchFamily="34" charset="0"/>
              </a:defRPr>
            </a:lvl9pPr>
          </a:lstStyle>
          <a:p>
            <a:pPr eaLnBrk="1" hangingPunct="1"/>
            <a:fld id="{3EAB3901-233A-4B8A-95D0-0A0FD6716E77}" type="slidenum">
              <a:rPr lang="en-US" sz="1200"/>
              <a:pPr eaLnBrk="1" hangingPunct="1"/>
              <a:t>20</a:t>
            </a:fld>
            <a:endParaRPr 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21</a:t>
            </a:fld>
            <a:endParaRPr lang="en-US" dirty="0"/>
          </a:p>
        </p:txBody>
      </p:sp>
    </p:spTree>
    <p:extLst>
      <p:ext uri="{BB962C8B-B14F-4D97-AF65-F5344CB8AC3E}">
        <p14:creationId xmlns:p14="http://schemas.microsoft.com/office/powerpoint/2010/main" val="3094754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18" eaLnBrk="0" hangingPunct="0">
              <a:defRPr sz="2000">
                <a:solidFill>
                  <a:schemeClr val="tx1"/>
                </a:solidFill>
                <a:latin typeface="Arial" pitchFamily="34" charset="0"/>
              </a:defRPr>
            </a:lvl1pPr>
            <a:lvl2pPr marL="750751" indent="-288750" defTabSz="930418" eaLnBrk="0" hangingPunct="0">
              <a:defRPr sz="2000">
                <a:solidFill>
                  <a:schemeClr val="tx1"/>
                </a:solidFill>
                <a:latin typeface="Arial" pitchFamily="34" charset="0"/>
              </a:defRPr>
            </a:lvl2pPr>
            <a:lvl3pPr marL="1155002" indent="-231000" defTabSz="930418" eaLnBrk="0" hangingPunct="0">
              <a:defRPr sz="2000">
                <a:solidFill>
                  <a:schemeClr val="tx1"/>
                </a:solidFill>
                <a:latin typeface="Arial" pitchFamily="34" charset="0"/>
              </a:defRPr>
            </a:lvl3pPr>
            <a:lvl4pPr marL="1617002" indent="-231000" defTabSz="930418" eaLnBrk="0" hangingPunct="0">
              <a:defRPr sz="2000">
                <a:solidFill>
                  <a:schemeClr val="tx1"/>
                </a:solidFill>
                <a:latin typeface="Arial" pitchFamily="34" charset="0"/>
              </a:defRPr>
            </a:lvl4pPr>
            <a:lvl5pPr marL="2079003" indent="-231000" defTabSz="930418" eaLnBrk="0" hangingPunct="0">
              <a:defRPr sz="2000">
                <a:solidFill>
                  <a:schemeClr val="tx1"/>
                </a:solidFill>
                <a:latin typeface="Arial" pitchFamily="34" charset="0"/>
              </a:defRPr>
            </a:lvl5pPr>
            <a:lvl6pPr marL="2541003" indent="-231000" defTabSz="930418" eaLnBrk="0" fontAlgn="base" hangingPunct="0">
              <a:spcBef>
                <a:spcPct val="0"/>
              </a:spcBef>
              <a:spcAft>
                <a:spcPct val="0"/>
              </a:spcAft>
              <a:defRPr sz="2000">
                <a:solidFill>
                  <a:schemeClr val="tx1"/>
                </a:solidFill>
                <a:latin typeface="Arial" pitchFamily="34" charset="0"/>
              </a:defRPr>
            </a:lvl6pPr>
            <a:lvl7pPr marL="3003004" indent="-231000" defTabSz="930418" eaLnBrk="0" fontAlgn="base" hangingPunct="0">
              <a:spcBef>
                <a:spcPct val="0"/>
              </a:spcBef>
              <a:spcAft>
                <a:spcPct val="0"/>
              </a:spcAft>
              <a:defRPr sz="2000">
                <a:solidFill>
                  <a:schemeClr val="tx1"/>
                </a:solidFill>
                <a:latin typeface="Arial" pitchFamily="34" charset="0"/>
              </a:defRPr>
            </a:lvl7pPr>
            <a:lvl8pPr marL="3465005" indent="-231000" defTabSz="930418" eaLnBrk="0" fontAlgn="base" hangingPunct="0">
              <a:spcBef>
                <a:spcPct val="0"/>
              </a:spcBef>
              <a:spcAft>
                <a:spcPct val="0"/>
              </a:spcAft>
              <a:defRPr sz="2000">
                <a:solidFill>
                  <a:schemeClr val="tx1"/>
                </a:solidFill>
                <a:latin typeface="Arial" pitchFamily="34" charset="0"/>
              </a:defRPr>
            </a:lvl8pPr>
            <a:lvl9pPr marL="3927005" indent="-231000" defTabSz="930418" eaLnBrk="0" fontAlgn="base" hangingPunct="0">
              <a:spcBef>
                <a:spcPct val="0"/>
              </a:spcBef>
              <a:spcAft>
                <a:spcPct val="0"/>
              </a:spcAft>
              <a:defRPr sz="2000">
                <a:solidFill>
                  <a:schemeClr val="tx1"/>
                </a:solidFill>
                <a:latin typeface="Arial" pitchFamily="34" charset="0"/>
              </a:defRPr>
            </a:lvl9pPr>
          </a:lstStyle>
          <a:p>
            <a:pPr eaLnBrk="1" hangingPunct="1"/>
            <a:fld id="{33909F4D-2348-4B0B-BE8F-6C0308BD908B}" type="slidenum">
              <a:rPr lang="en-US" sz="1200"/>
              <a:pPr eaLnBrk="1" hangingPunct="1"/>
              <a:t>22</a:t>
            </a:fld>
            <a:endParaRPr 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23</a:t>
            </a:fld>
            <a:endParaRPr lang="en-US" dirty="0"/>
          </a:p>
        </p:txBody>
      </p:sp>
    </p:spTree>
    <p:extLst>
      <p:ext uri="{BB962C8B-B14F-4D97-AF65-F5344CB8AC3E}">
        <p14:creationId xmlns:p14="http://schemas.microsoft.com/office/powerpoint/2010/main" val="423288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24</a:t>
            </a:fld>
            <a:endParaRPr lang="en-US" dirty="0"/>
          </a:p>
        </p:txBody>
      </p:sp>
    </p:spTree>
    <p:extLst>
      <p:ext uri="{BB962C8B-B14F-4D97-AF65-F5344CB8AC3E}">
        <p14:creationId xmlns:p14="http://schemas.microsoft.com/office/powerpoint/2010/main" val="318619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25</a:t>
            </a:fld>
            <a:endParaRPr lang="en-US" dirty="0"/>
          </a:p>
        </p:txBody>
      </p:sp>
    </p:spTree>
    <p:extLst>
      <p:ext uri="{BB962C8B-B14F-4D97-AF65-F5344CB8AC3E}">
        <p14:creationId xmlns:p14="http://schemas.microsoft.com/office/powerpoint/2010/main" val="971822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sada</a:t>
            </a:r>
            <a:endParaRPr lang="en-US" dirty="0"/>
          </a:p>
        </p:txBody>
      </p:sp>
      <p:sp>
        <p:nvSpPr>
          <p:cNvPr id="4" name="Slide Number Placeholder 3"/>
          <p:cNvSpPr>
            <a:spLocks noGrp="1"/>
          </p:cNvSpPr>
          <p:nvPr>
            <p:ph type="sldNum" sz="quarter" idx="10"/>
          </p:nvPr>
        </p:nvSpPr>
        <p:spPr/>
        <p:txBody>
          <a:bodyPr/>
          <a:lstStyle/>
          <a:p>
            <a:fld id="{502C54B4-DD1C-4E22-B585-6E7F3437D1B1}" type="slidenum">
              <a:rPr lang="en-US" smtClean="0"/>
              <a:pPr/>
              <a:t>26</a:t>
            </a:fld>
            <a:endParaRPr lang="en-US" dirty="0"/>
          </a:p>
        </p:txBody>
      </p:sp>
    </p:spTree>
    <p:extLst>
      <p:ext uri="{BB962C8B-B14F-4D97-AF65-F5344CB8AC3E}">
        <p14:creationId xmlns:p14="http://schemas.microsoft.com/office/powerpoint/2010/main" val="725996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We communicate big time through social media. We are active on </a:t>
            </a:r>
            <a:r>
              <a:rPr lang="en-US" dirty="0" err="1">
                <a:latin typeface="Arial" pitchFamily="34" charset="0"/>
              </a:rPr>
              <a:t>facebook</a:t>
            </a:r>
            <a:r>
              <a:rPr lang="en-US" dirty="0">
                <a:latin typeface="Arial" pitchFamily="34" charset="0"/>
              </a:rPr>
              <a:t>, </a:t>
            </a:r>
            <a:r>
              <a:rPr lang="en-US" dirty="0" err="1">
                <a:latin typeface="Arial" pitchFamily="34" charset="0"/>
              </a:rPr>
              <a:t>linkedin</a:t>
            </a:r>
            <a:r>
              <a:rPr lang="en-US" dirty="0">
                <a:latin typeface="Arial" pitchFamily="34" charset="0"/>
              </a:rPr>
              <a:t> and twitter. I would say twitter</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18" eaLnBrk="0" hangingPunct="0">
              <a:defRPr sz="2000">
                <a:solidFill>
                  <a:schemeClr val="tx1"/>
                </a:solidFill>
                <a:latin typeface="Arial" pitchFamily="34" charset="0"/>
              </a:defRPr>
            </a:lvl1pPr>
            <a:lvl2pPr marL="750751" indent="-288750" defTabSz="930418" eaLnBrk="0" hangingPunct="0">
              <a:defRPr sz="2000">
                <a:solidFill>
                  <a:schemeClr val="tx1"/>
                </a:solidFill>
                <a:latin typeface="Arial" pitchFamily="34" charset="0"/>
              </a:defRPr>
            </a:lvl2pPr>
            <a:lvl3pPr marL="1155002" indent="-231000" defTabSz="930418" eaLnBrk="0" hangingPunct="0">
              <a:defRPr sz="2000">
                <a:solidFill>
                  <a:schemeClr val="tx1"/>
                </a:solidFill>
                <a:latin typeface="Arial" pitchFamily="34" charset="0"/>
              </a:defRPr>
            </a:lvl3pPr>
            <a:lvl4pPr marL="1617002" indent="-231000" defTabSz="930418" eaLnBrk="0" hangingPunct="0">
              <a:defRPr sz="2000">
                <a:solidFill>
                  <a:schemeClr val="tx1"/>
                </a:solidFill>
                <a:latin typeface="Arial" pitchFamily="34" charset="0"/>
              </a:defRPr>
            </a:lvl4pPr>
            <a:lvl5pPr marL="2079003" indent="-231000" defTabSz="930418" eaLnBrk="0" hangingPunct="0">
              <a:defRPr sz="2000">
                <a:solidFill>
                  <a:schemeClr val="tx1"/>
                </a:solidFill>
                <a:latin typeface="Arial" pitchFamily="34" charset="0"/>
              </a:defRPr>
            </a:lvl5pPr>
            <a:lvl6pPr marL="2541003" indent="-231000" defTabSz="930418" eaLnBrk="0" fontAlgn="base" hangingPunct="0">
              <a:spcBef>
                <a:spcPct val="0"/>
              </a:spcBef>
              <a:spcAft>
                <a:spcPct val="0"/>
              </a:spcAft>
              <a:defRPr sz="2000">
                <a:solidFill>
                  <a:schemeClr val="tx1"/>
                </a:solidFill>
                <a:latin typeface="Arial" pitchFamily="34" charset="0"/>
              </a:defRPr>
            </a:lvl6pPr>
            <a:lvl7pPr marL="3003004" indent="-231000" defTabSz="930418" eaLnBrk="0" fontAlgn="base" hangingPunct="0">
              <a:spcBef>
                <a:spcPct val="0"/>
              </a:spcBef>
              <a:spcAft>
                <a:spcPct val="0"/>
              </a:spcAft>
              <a:defRPr sz="2000">
                <a:solidFill>
                  <a:schemeClr val="tx1"/>
                </a:solidFill>
                <a:latin typeface="Arial" pitchFamily="34" charset="0"/>
              </a:defRPr>
            </a:lvl7pPr>
            <a:lvl8pPr marL="3465005" indent="-231000" defTabSz="930418" eaLnBrk="0" fontAlgn="base" hangingPunct="0">
              <a:spcBef>
                <a:spcPct val="0"/>
              </a:spcBef>
              <a:spcAft>
                <a:spcPct val="0"/>
              </a:spcAft>
              <a:defRPr sz="2000">
                <a:solidFill>
                  <a:schemeClr val="tx1"/>
                </a:solidFill>
                <a:latin typeface="Arial" pitchFamily="34" charset="0"/>
              </a:defRPr>
            </a:lvl8pPr>
            <a:lvl9pPr marL="3927005" indent="-231000" defTabSz="930418" eaLnBrk="0" fontAlgn="base" hangingPunct="0">
              <a:spcBef>
                <a:spcPct val="0"/>
              </a:spcBef>
              <a:spcAft>
                <a:spcPct val="0"/>
              </a:spcAft>
              <a:defRPr sz="2000">
                <a:solidFill>
                  <a:schemeClr val="tx1"/>
                </a:solidFill>
                <a:latin typeface="Arial" pitchFamily="34" charset="0"/>
              </a:defRPr>
            </a:lvl9pPr>
          </a:lstStyle>
          <a:p>
            <a:pPr eaLnBrk="1" hangingPunct="1"/>
            <a:fld id="{82CA6567-F7F9-40C5-86CF-79D699ACE4E5}" type="slidenum">
              <a:rPr lang="en-US" sz="1200"/>
              <a:pPr eaLnBrk="1" hangingPunct="1"/>
              <a:t>27</a:t>
            </a:fld>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pitchFamily="34"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418" eaLnBrk="0" hangingPunct="0">
              <a:defRPr sz="2000">
                <a:solidFill>
                  <a:schemeClr val="tx1"/>
                </a:solidFill>
                <a:latin typeface="Arial" pitchFamily="34" charset="0"/>
              </a:defRPr>
            </a:lvl1pPr>
            <a:lvl2pPr marL="750751" indent="-288750" defTabSz="930418" eaLnBrk="0" hangingPunct="0">
              <a:defRPr sz="2000">
                <a:solidFill>
                  <a:schemeClr val="tx1"/>
                </a:solidFill>
                <a:latin typeface="Arial" pitchFamily="34" charset="0"/>
              </a:defRPr>
            </a:lvl2pPr>
            <a:lvl3pPr marL="1155002" indent="-231000" defTabSz="930418" eaLnBrk="0" hangingPunct="0">
              <a:defRPr sz="2000">
                <a:solidFill>
                  <a:schemeClr val="tx1"/>
                </a:solidFill>
                <a:latin typeface="Arial" pitchFamily="34" charset="0"/>
              </a:defRPr>
            </a:lvl3pPr>
            <a:lvl4pPr marL="1617002" indent="-231000" defTabSz="930418" eaLnBrk="0" hangingPunct="0">
              <a:defRPr sz="2000">
                <a:solidFill>
                  <a:schemeClr val="tx1"/>
                </a:solidFill>
                <a:latin typeface="Arial" pitchFamily="34" charset="0"/>
              </a:defRPr>
            </a:lvl4pPr>
            <a:lvl5pPr marL="2079003" indent="-231000" defTabSz="930418" eaLnBrk="0" hangingPunct="0">
              <a:defRPr sz="2000">
                <a:solidFill>
                  <a:schemeClr val="tx1"/>
                </a:solidFill>
                <a:latin typeface="Arial" pitchFamily="34" charset="0"/>
              </a:defRPr>
            </a:lvl5pPr>
            <a:lvl6pPr marL="2541003" indent="-231000" defTabSz="930418" eaLnBrk="0" fontAlgn="base" hangingPunct="0">
              <a:spcBef>
                <a:spcPct val="0"/>
              </a:spcBef>
              <a:spcAft>
                <a:spcPct val="0"/>
              </a:spcAft>
              <a:defRPr sz="2000">
                <a:solidFill>
                  <a:schemeClr val="tx1"/>
                </a:solidFill>
                <a:latin typeface="Arial" pitchFamily="34" charset="0"/>
              </a:defRPr>
            </a:lvl6pPr>
            <a:lvl7pPr marL="3003004" indent="-231000" defTabSz="930418" eaLnBrk="0" fontAlgn="base" hangingPunct="0">
              <a:spcBef>
                <a:spcPct val="0"/>
              </a:spcBef>
              <a:spcAft>
                <a:spcPct val="0"/>
              </a:spcAft>
              <a:defRPr sz="2000">
                <a:solidFill>
                  <a:schemeClr val="tx1"/>
                </a:solidFill>
                <a:latin typeface="Arial" pitchFamily="34" charset="0"/>
              </a:defRPr>
            </a:lvl7pPr>
            <a:lvl8pPr marL="3465005" indent="-231000" defTabSz="930418" eaLnBrk="0" fontAlgn="base" hangingPunct="0">
              <a:spcBef>
                <a:spcPct val="0"/>
              </a:spcBef>
              <a:spcAft>
                <a:spcPct val="0"/>
              </a:spcAft>
              <a:defRPr sz="2000">
                <a:solidFill>
                  <a:schemeClr val="tx1"/>
                </a:solidFill>
                <a:latin typeface="Arial" pitchFamily="34" charset="0"/>
              </a:defRPr>
            </a:lvl8pPr>
            <a:lvl9pPr marL="3927005" indent="-231000" defTabSz="930418" eaLnBrk="0" fontAlgn="base" hangingPunct="0">
              <a:spcBef>
                <a:spcPct val="0"/>
              </a:spcBef>
              <a:spcAft>
                <a:spcPct val="0"/>
              </a:spcAft>
              <a:defRPr sz="2000">
                <a:solidFill>
                  <a:schemeClr val="tx1"/>
                </a:solidFill>
                <a:latin typeface="Arial" pitchFamily="34" charset="0"/>
              </a:defRPr>
            </a:lvl9pPr>
          </a:lstStyle>
          <a:p>
            <a:pPr eaLnBrk="1" hangingPunct="1"/>
            <a:fld id="{82CA6567-F7F9-40C5-86CF-79D699ACE4E5}" type="slidenum">
              <a:rPr lang="en-US" sz="1200"/>
              <a:pPr eaLnBrk="1" hangingPunct="1"/>
              <a:t>28</a:t>
            </a:fld>
            <a:endParaRPr lang="en-US" sz="1200" dirty="0"/>
          </a:p>
        </p:txBody>
      </p:sp>
    </p:spTree>
    <p:extLst>
      <p:ext uri="{BB962C8B-B14F-4D97-AF65-F5344CB8AC3E}">
        <p14:creationId xmlns:p14="http://schemas.microsoft.com/office/powerpoint/2010/main" val="3030469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29</a:t>
            </a:fld>
            <a:endParaRPr lang="en-US" dirty="0"/>
          </a:p>
        </p:txBody>
      </p:sp>
    </p:spTree>
    <p:extLst>
      <p:ext uri="{BB962C8B-B14F-4D97-AF65-F5344CB8AC3E}">
        <p14:creationId xmlns:p14="http://schemas.microsoft.com/office/powerpoint/2010/main" val="163675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your source….who here knows the water education foundation? Have you ever used our materials, attended an event?</a:t>
            </a:r>
          </a:p>
        </p:txBody>
      </p:sp>
      <p:sp>
        <p:nvSpPr>
          <p:cNvPr id="4" name="Slide Number Placeholder 3"/>
          <p:cNvSpPr>
            <a:spLocks noGrp="1"/>
          </p:cNvSpPr>
          <p:nvPr>
            <p:ph type="sldNum" sz="quarter" idx="5"/>
          </p:nvPr>
        </p:nvSpPr>
        <p:spPr/>
        <p:txBody>
          <a:bodyPr/>
          <a:lstStyle/>
          <a:p>
            <a:fld id="{502C54B4-DD1C-4E22-B585-6E7F3437D1B1}" type="slidenum">
              <a:rPr lang="en-US" smtClean="0"/>
              <a:pPr/>
              <a:t>3</a:t>
            </a:fld>
            <a:endParaRPr lang="en-US" dirty="0"/>
          </a:p>
        </p:txBody>
      </p:sp>
    </p:spTree>
    <p:extLst>
      <p:ext uri="{BB962C8B-B14F-4D97-AF65-F5344CB8AC3E}">
        <p14:creationId xmlns:p14="http://schemas.microsoft.com/office/powerpoint/2010/main" val="2233011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2C54B4-DD1C-4E22-B585-6E7F3437D1B1}" type="slidenum">
              <a:rPr lang="en-US" smtClean="0"/>
              <a:pPr/>
              <a:t>30</a:t>
            </a:fld>
            <a:endParaRPr lang="en-US" dirty="0"/>
          </a:p>
        </p:txBody>
      </p:sp>
    </p:spTree>
    <p:extLst>
      <p:ext uri="{BB962C8B-B14F-4D97-AF65-F5344CB8AC3E}">
        <p14:creationId xmlns:p14="http://schemas.microsoft.com/office/powerpoint/2010/main" val="172924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communicating water to the public in California, context is everything. We just heard about efforts to make groundwater sustainable. Why should the public care, why should anyone care? Isn’t that just what farmers use to put on their crops? The answer is no. Depending on where you live, you may be hugely dependent on groundwater to drink , wash your clothes and take a shower.. If you live in Chico that’s the case, if you live in Riverside, just a few miles south of Cal State San Bernardino, you are nearly 100 percent dependent from water, and much of that water comes from groundwater below san Bernardino. If you are from San Diego State, there is virtually no groundwater. Your water is coming from a variety of sources, including the ocean. Anyone here from San Francisco State, you get most of your water from a National Park, Yosemite in fact.  I always like to start off our Water 101 Workshop with the phrase: There’s a story behind every drop of water that comes out of your faucet. And not only how it gets from point A to Point B, but what happens in between. so for us, the number one thing we try to get across to folks is where </a:t>
            </a:r>
          </a:p>
          <a:p>
            <a:r>
              <a:rPr lang="en-US" dirty="0"/>
              <a:t>And Oroville Dam. If I’m in Southern California, why should I care what’s happening to this dam way north of Sacramento? We know because it’s the heart of the State Water Project, that brings water xxx miles south to Southern California. So t all comes back to communicating to the public where does their water come from. And  </a:t>
            </a:r>
          </a:p>
        </p:txBody>
      </p:sp>
      <p:sp>
        <p:nvSpPr>
          <p:cNvPr id="4" name="Slide Number Placeholder 3"/>
          <p:cNvSpPr>
            <a:spLocks noGrp="1"/>
          </p:cNvSpPr>
          <p:nvPr>
            <p:ph type="sldNum" sz="quarter" idx="5"/>
          </p:nvPr>
        </p:nvSpPr>
        <p:spPr/>
        <p:txBody>
          <a:bodyPr/>
          <a:lstStyle/>
          <a:p>
            <a:fld id="{502C54B4-DD1C-4E22-B585-6E7F3437D1B1}" type="slidenum">
              <a:rPr lang="en-US" smtClean="0"/>
              <a:pPr/>
              <a:t>4</a:t>
            </a:fld>
            <a:endParaRPr lang="en-US" dirty="0"/>
          </a:p>
        </p:txBody>
      </p:sp>
    </p:spTree>
    <p:extLst>
      <p:ext uri="{BB962C8B-B14F-4D97-AF65-F5344CB8AC3E}">
        <p14:creationId xmlns:p14="http://schemas.microsoft.com/office/powerpoint/2010/main" val="234022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are big on visuals when it comes to telling the water story. We sell water maps, which are on display here. California is so well plumbed it’s unlike most states. It’s really unique. We use graphics with all of our publications and when we do news articles for Western Water magazine.</a:t>
            </a:r>
          </a:p>
        </p:txBody>
      </p:sp>
      <p:sp>
        <p:nvSpPr>
          <p:cNvPr id="4" name="Slide Number Placeholder 3"/>
          <p:cNvSpPr>
            <a:spLocks noGrp="1"/>
          </p:cNvSpPr>
          <p:nvPr>
            <p:ph type="sldNum" sz="quarter" idx="5"/>
          </p:nvPr>
        </p:nvSpPr>
        <p:spPr/>
        <p:txBody>
          <a:bodyPr/>
          <a:lstStyle/>
          <a:p>
            <a:fld id="{502C54B4-DD1C-4E22-B585-6E7F3437D1B1}" type="slidenum">
              <a:rPr lang="en-US" smtClean="0"/>
              <a:pPr/>
              <a:t>5</a:t>
            </a:fld>
            <a:endParaRPr lang="en-US" dirty="0"/>
          </a:p>
        </p:txBody>
      </p:sp>
    </p:spTree>
    <p:extLst>
      <p:ext uri="{BB962C8B-B14F-4D97-AF65-F5344CB8AC3E}">
        <p14:creationId xmlns:p14="http://schemas.microsoft.com/office/powerpoint/2010/main" val="81867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we are big on visuals when it comes to telling the water story. We sell water maps, which are on display here. California is so well plumbed it’s unlike most states. It’s really unique. We use graphics with all of our publications and when we do news articles for Western Water magazine.</a:t>
            </a:r>
          </a:p>
        </p:txBody>
      </p:sp>
      <p:sp>
        <p:nvSpPr>
          <p:cNvPr id="4" name="Slide Number Placeholder 3"/>
          <p:cNvSpPr>
            <a:spLocks noGrp="1"/>
          </p:cNvSpPr>
          <p:nvPr>
            <p:ph type="sldNum" sz="quarter" idx="5"/>
          </p:nvPr>
        </p:nvSpPr>
        <p:spPr/>
        <p:txBody>
          <a:bodyPr/>
          <a:lstStyle/>
          <a:p>
            <a:fld id="{502C54B4-DD1C-4E22-B585-6E7F3437D1B1}" type="slidenum">
              <a:rPr lang="en-US" smtClean="0"/>
              <a:pPr/>
              <a:t>6</a:t>
            </a:fld>
            <a:endParaRPr lang="en-US" dirty="0"/>
          </a:p>
        </p:txBody>
      </p:sp>
    </p:spTree>
    <p:extLst>
      <p:ext uri="{BB962C8B-B14F-4D97-AF65-F5344CB8AC3E}">
        <p14:creationId xmlns:p14="http://schemas.microsoft.com/office/powerpoint/2010/main" val="105450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Arial" panose="020B0604020202020204" pitchFamily="34" charset="0"/>
              </a:defRPr>
            </a:lvl1pPr>
            <a:lvl2pPr marL="742950" indent="-285750" defTabSz="920750">
              <a:spcBef>
                <a:spcPct val="30000"/>
              </a:spcBef>
              <a:defRPr sz="1200">
                <a:solidFill>
                  <a:schemeClr val="tx1"/>
                </a:solidFill>
                <a:latin typeface="Arial" panose="020B0604020202020204" pitchFamily="34" charset="0"/>
              </a:defRPr>
            </a:lvl2pPr>
            <a:lvl3pPr marL="1143000" indent="-228600" defTabSz="920750">
              <a:spcBef>
                <a:spcPct val="30000"/>
              </a:spcBef>
              <a:defRPr sz="1200">
                <a:solidFill>
                  <a:schemeClr val="tx1"/>
                </a:solidFill>
                <a:latin typeface="Arial" panose="020B0604020202020204" pitchFamily="34" charset="0"/>
              </a:defRPr>
            </a:lvl3pPr>
            <a:lvl4pPr marL="1600200" indent="-228600" defTabSz="920750">
              <a:spcBef>
                <a:spcPct val="30000"/>
              </a:spcBef>
              <a:defRPr sz="1200">
                <a:solidFill>
                  <a:schemeClr val="tx1"/>
                </a:solidFill>
                <a:latin typeface="Arial" panose="020B0604020202020204" pitchFamily="34" charset="0"/>
              </a:defRPr>
            </a:lvl4pPr>
            <a:lvl5pPr marL="2057400" indent="-228600" defTabSz="920750">
              <a:spcBef>
                <a:spcPct val="30000"/>
              </a:spcBef>
              <a:defRPr sz="1200">
                <a:solidFill>
                  <a:schemeClr val="tx1"/>
                </a:solidFill>
                <a:latin typeface="Arial" panose="020B0604020202020204" pitchFamily="34" charset="0"/>
              </a:defRPr>
            </a:lvl5pPr>
            <a:lvl6pPr marL="2514600" indent="-228600" defTabSz="92075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075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075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075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6B8566-41CD-41AD-8BCB-47924AEAF0AA}" type="slidenum">
              <a:rPr lang="en-US" altLang="en-US"/>
              <a:pPr>
                <a:spcBef>
                  <a:spcPct val="0"/>
                </a:spcBef>
              </a:pPr>
              <a:t>7</a:t>
            </a:fld>
            <a:endParaRPr lang="en-US" altLang="en-US"/>
          </a:p>
        </p:txBody>
      </p:sp>
      <p:sp>
        <p:nvSpPr>
          <p:cNvPr id="64515" name="Rectangle 2"/>
          <p:cNvSpPr>
            <a:spLocks noGrp="1" noRot="1" noChangeAspect="1" noChangeArrowheads="1" noTextEdit="1"/>
          </p:cNvSpPr>
          <p:nvPr>
            <p:ph type="sldImg"/>
          </p:nvPr>
        </p:nvSpPr>
        <p:spPr>
          <a:xfrm>
            <a:off x="1892300" y="611188"/>
            <a:ext cx="3230563" cy="2422525"/>
          </a:xfrm>
          <a:ln/>
        </p:spPr>
      </p:sp>
      <p:sp>
        <p:nvSpPr>
          <p:cNvPr id="64516" name="Text Box 3"/>
          <p:cNvSpPr txBox="1">
            <a:spLocks noChangeArrowheads="1"/>
          </p:cNvSpPr>
          <p:nvPr/>
        </p:nvSpPr>
        <p:spPr bwMode="auto">
          <a:xfrm>
            <a:off x="712133" y="4470401"/>
            <a:ext cx="611758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0908" tIns="45453" rIns="90908" bIns="45453"/>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r>
              <a:rPr lang="en-US" altLang="en-US"/>
              <a:t>The Central Valley Project (CVP) was originally conceived as a State project to protect the Central Valley from crippling water shortages and devastating floods. The basic concept and facilities of today's massive project were included in the State Water Project formulated in the 1930's. In the depression era, however, the State was unable to finance the project. Most of the water development envisioned by the State was accomplished by the Federal CVP, beginning with its initial authorization in 1935. </a:t>
            </a:r>
          </a:p>
          <a:p>
            <a:pPr eaLnBrk="1" hangingPunct="1">
              <a:spcBef>
                <a:spcPct val="0"/>
              </a:spcBef>
            </a:pPr>
            <a:r>
              <a:rPr lang="en-US" altLang="en-US"/>
              <a:t>Work began in 1937 with the Contra Costa Canal which began delivering water in 1940. The next facility built was Shasta Dam, the keystone of the project. Work on the dam began in 1938, and water storage started even before its completion in 1945. Congress subsequently passed 13 separate measures to authorize the development of other major project facilities over the next 3 decades. The final dam, New Melones, was completed in 1979. </a:t>
            </a:r>
          </a:p>
          <a:p>
            <a:pPr eaLnBrk="1" hangingPunct="1">
              <a:spcBef>
                <a:spcPct val="0"/>
              </a:spcBef>
            </a:pPr>
            <a:r>
              <a:rPr lang="en-US" altLang="en-US"/>
              <a:t>EBMUD is formed in 1923.  In 1929, water itself reached the East Bay Area when East Bay Municipal Utility District voters completed Pardee Dam and the 82-mile long Mokelumne Aqueduct. </a:t>
            </a:r>
          </a:p>
          <a:p>
            <a:pPr eaLnBrk="1" hangingPunct="1">
              <a:spcBef>
                <a:spcPct val="0"/>
              </a:spcBef>
            </a:pPr>
            <a:r>
              <a:rPr lang="en-US" altLang="en-US"/>
              <a:t>SWP - 1960 California voters approved the $1.75 billion Burns-Porter Act bond issue to begin building the State Water Project (SWP). The Project was designed and constructed by the Department of Water Resources. By 1973, the initial facilities were completed and water delivery to southern California began. </a:t>
            </a:r>
          </a:p>
          <a:p>
            <a:pPr eaLnBrk="1" hangingPunct="1">
              <a:spcBef>
                <a:spcPct val="0"/>
              </a:spcBef>
            </a:pPr>
            <a:r>
              <a:rPr lang="en-US" altLang="en-US"/>
              <a:t>1971 On October 8, Governor Ronald Reagan starts the first pump at A.D. Edmonston Pumping Plant, as part of a ceremony celebrating the first water deliveries to Southern California.</a:t>
            </a:r>
          </a:p>
          <a:p>
            <a:pPr eaLnBrk="1" hangingPunct="1">
              <a:spcBef>
                <a:spcPct val="0"/>
              </a:spcBef>
            </a:pPr>
            <a:r>
              <a:rPr lang="en-US" altLang="en-US"/>
              <a:t>LADWP:  In 1907, the voters of Los Angeles again gave their overwhelming endorsement to this project, approving a $23 million bond issue for aqueduct construction. The only task that remained was to build it.</a:t>
            </a:r>
          </a:p>
        </p:txBody>
      </p:sp>
      <p:sp>
        <p:nvSpPr>
          <p:cNvPr id="2" name="Notes Placeholder 1">
            <a:extLst>
              <a:ext uri="{FF2B5EF4-FFF2-40B4-BE49-F238E27FC236}">
                <a16:creationId xmlns:a16="http://schemas.microsoft.com/office/drawing/2014/main" id="{CF0640BD-D2D6-4309-A693-DC78AE3F6F07}"/>
              </a:ext>
            </a:extLst>
          </p:cNvPr>
          <p:cNvSpPr>
            <a:spLocks noGrp="1"/>
          </p:cNvSpPr>
          <p:nvPr>
            <p:ph type="body" idx="1"/>
          </p:nvPr>
        </p:nvSpPr>
        <p:spPr/>
        <p:txBody>
          <a:bodyPr/>
          <a:lstStyle/>
          <a:p>
            <a:r>
              <a:rPr lang="en-US" dirty="0"/>
              <a:t>This is a big visual we use in our Water 101 workshop because it really shows how water moves through the state. </a:t>
            </a:r>
            <a:br>
              <a:rPr lang="en-US" dirty="0"/>
            </a:br>
            <a:endParaRPr lang="en-US" dirty="0"/>
          </a:p>
        </p:txBody>
      </p:sp>
    </p:spTree>
    <p:extLst>
      <p:ext uri="{BB962C8B-B14F-4D97-AF65-F5344CB8AC3E}">
        <p14:creationId xmlns:p14="http://schemas.microsoft.com/office/powerpoint/2010/main" val="2910932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entire page devoted to helping people understand that there water comes from places other than their taps. They can click on the area they live and find the source or sources.  So this is something simple to show your students, the public or anyone else who is curious.</a:t>
            </a:r>
          </a:p>
        </p:txBody>
      </p:sp>
      <p:sp>
        <p:nvSpPr>
          <p:cNvPr id="4" name="Slide Number Placeholder 3"/>
          <p:cNvSpPr>
            <a:spLocks noGrp="1"/>
          </p:cNvSpPr>
          <p:nvPr>
            <p:ph type="sldNum" sz="quarter" idx="5"/>
          </p:nvPr>
        </p:nvSpPr>
        <p:spPr/>
        <p:txBody>
          <a:bodyPr/>
          <a:lstStyle/>
          <a:p>
            <a:fld id="{502C54B4-DD1C-4E22-B585-6E7F3437D1B1}" type="slidenum">
              <a:rPr lang="en-US" smtClean="0"/>
              <a:pPr/>
              <a:t>8</a:t>
            </a:fld>
            <a:endParaRPr lang="en-US" dirty="0"/>
          </a:p>
        </p:txBody>
      </p:sp>
    </p:spTree>
    <p:extLst>
      <p:ext uri="{BB962C8B-B14F-4D97-AF65-F5344CB8AC3E}">
        <p14:creationId xmlns:p14="http://schemas.microsoft.com/office/powerpoint/2010/main" val="129607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Drought </a:t>
            </a:r>
            <a:r>
              <a:rPr lang="en-US" dirty="0" err="1"/>
              <a:t>faq</a:t>
            </a:r>
            <a:r>
              <a:rPr lang="en-US" dirty="0"/>
              <a:t>,, because my friends on </a:t>
            </a:r>
            <a:r>
              <a:rPr lang="en-US" dirty="0" err="1"/>
              <a:t>facebook</a:t>
            </a:r>
            <a:r>
              <a:rPr lang="en-US" dirty="0"/>
              <a:t>, posted the map of California, with a question over the ocean, inferring that we have a huge supply of water in our backyard… also water can </a:t>
            </a:r>
            <a:r>
              <a:rPr lang="en-US" dirty="0" err="1"/>
              <a:t>onservation</a:t>
            </a:r>
            <a:r>
              <a:rPr lang="en-US" dirty="0"/>
              <a:t> tips and the fact the your law can suck up to 50 percent of your total home use…</a:t>
            </a:r>
          </a:p>
        </p:txBody>
      </p:sp>
      <p:sp>
        <p:nvSpPr>
          <p:cNvPr id="4" name="Slide Number Placeholder 3"/>
          <p:cNvSpPr>
            <a:spLocks noGrp="1"/>
          </p:cNvSpPr>
          <p:nvPr>
            <p:ph type="sldNum" sz="quarter" idx="5"/>
          </p:nvPr>
        </p:nvSpPr>
        <p:spPr/>
        <p:txBody>
          <a:bodyPr/>
          <a:lstStyle/>
          <a:p>
            <a:fld id="{502C54B4-DD1C-4E22-B585-6E7F3437D1B1}" type="slidenum">
              <a:rPr lang="en-US" smtClean="0"/>
              <a:pPr/>
              <a:t>9</a:t>
            </a:fld>
            <a:endParaRPr lang="en-US" dirty="0"/>
          </a:p>
        </p:txBody>
      </p:sp>
    </p:spTree>
    <p:extLst>
      <p:ext uri="{BB962C8B-B14F-4D97-AF65-F5344CB8AC3E}">
        <p14:creationId xmlns:p14="http://schemas.microsoft.com/office/powerpoint/2010/main" val="3383545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185450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2433461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94143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12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135709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2608788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123931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3970770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191484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286502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3269437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7A9DD7-CE07-40C5-8044-58E910D9E3A4}"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382322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A9DD7-CE07-40C5-8044-58E910D9E3A4}" type="datetimeFigureOut">
              <a:rPr lang="en-US" smtClean="0"/>
              <a:pPr/>
              <a:t>6/10/2019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B283F-671E-4178-AE1B-80C50FD09A14}" type="slidenum">
              <a:rPr lang="en-US" smtClean="0"/>
              <a:pPr/>
              <a:t>‹#›</a:t>
            </a:fld>
            <a:endParaRPr lang="en-US" dirty="0"/>
          </a:p>
        </p:txBody>
      </p:sp>
    </p:spTree>
    <p:extLst>
      <p:ext uri="{BB962C8B-B14F-4D97-AF65-F5344CB8AC3E}">
        <p14:creationId xmlns:p14="http://schemas.microsoft.com/office/powerpoint/2010/main" val="3797945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www.watereducation.org/WesternWater" TargetMode="Externa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hyperlink" Target="http://www.watereducation.org/" TargetMode="External"/><Relationship Id="rId5" Type="http://schemas.openxmlformats.org/officeDocument/2006/relationships/image" Target="../media/image4.jpe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39F20-B07F-4ED2-8C7E-9B2D04BD92E3}"/>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8151DA61-0AA6-4E57-A713-A4E618D2762A}"/>
              </a:ext>
            </a:extLst>
          </p:cNvPr>
          <p:cNvSpPr>
            <a:spLocks noGrp="1"/>
          </p:cNvSpPr>
          <p:nvPr>
            <p:ph type="subTitle" idx="1"/>
          </p:nvPr>
        </p:nvSpPr>
        <p:spPr/>
        <p:txBody>
          <a:bodyPr/>
          <a:lstStyle/>
          <a:p>
            <a:endParaRPr lang="en-US"/>
          </a:p>
        </p:txBody>
      </p:sp>
      <p:pic>
        <p:nvPicPr>
          <p:cNvPr id="6146" name="Content Placeholder 5" descr="waterpic1.jpg"/>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0" y="0"/>
            <a:ext cx="9236075" cy="6858000"/>
          </a:xfrm>
        </p:spPr>
      </p:pic>
      <p:sp>
        <p:nvSpPr>
          <p:cNvPr id="3" name="TextBox 2"/>
          <p:cNvSpPr txBox="1"/>
          <p:nvPr/>
        </p:nvSpPr>
        <p:spPr>
          <a:xfrm>
            <a:off x="424019" y="599343"/>
            <a:ext cx="8302752" cy="2677656"/>
          </a:xfrm>
          <a:prstGeom prst="rect">
            <a:avLst/>
          </a:prstGeom>
          <a:noFill/>
        </p:spPr>
        <p:txBody>
          <a:bodyPr wrap="square">
            <a:spAutoFit/>
          </a:bodyPr>
          <a:lstStyle/>
          <a:p>
            <a:pPr>
              <a:defRPr/>
            </a:pPr>
            <a:r>
              <a:rPr lang="en-US" sz="3600" b="1" dirty="0">
                <a:ln>
                  <a:solidFill>
                    <a:schemeClr val="tx1"/>
                  </a:solidFill>
                </a:ln>
                <a:solidFill>
                  <a:schemeClr val="bg1"/>
                </a:solidFill>
                <a:effectLst>
                  <a:outerShdw blurRad="38100" dist="38100" dir="2700000" algn="tl">
                    <a:srgbClr val="000000">
                      <a:alpha val="43137"/>
                    </a:srgbClr>
                  </a:outerShdw>
                </a:effectLst>
                <a:cs typeface="Arial" pitchFamily="34" charset="0"/>
              </a:rPr>
              <a:t>A Sustainable Water Future for California: </a:t>
            </a:r>
            <a:r>
              <a:rPr lang="en-US" sz="6600" b="1" dirty="0">
                <a:ln>
                  <a:solidFill>
                    <a:schemeClr val="tx1"/>
                  </a:solidFill>
                </a:ln>
                <a:solidFill>
                  <a:schemeClr val="bg1"/>
                </a:solidFill>
                <a:effectLst>
                  <a:outerShdw blurRad="38100" dist="38100" dir="2700000" algn="tl">
                    <a:srgbClr val="000000">
                      <a:alpha val="43137"/>
                    </a:srgbClr>
                  </a:outerShdw>
                </a:effectLst>
                <a:cs typeface="Arial" pitchFamily="34" charset="0"/>
              </a:rPr>
              <a:t>Communicating to the Public and Media</a:t>
            </a:r>
            <a:endParaRPr lang="en-US" sz="7200" b="1" dirty="0">
              <a:ln>
                <a:solidFill>
                  <a:schemeClr val="tx1"/>
                </a:solidFill>
              </a:ln>
              <a:solidFill>
                <a:schemeClr val="bg1"/>
              </a:solidFill>
              <a:effectLst>
                <a:outerShdw blurRad="38100" dist="38100" dir="2700000" algn="tl">
                  <a:srgbClr val="000000">
                    <a:alpha val="43137"/>
                  </a:srgbClr>
                </a:outerShdw>
              </a:effectLst>
              <a:cs typeface="Arial"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517791A1-9CE5-45E9-903E-924969CF6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914098"/>
            <a:ext cx="8421971" cy="1562901"/>
          </a:xfrm>
          <a:prstGeom prst="rect">
            <a:avLst/>
          </a:prstGeom>
          <a:effectLst>
            <a:outerShdw blurRad="50800" dist="38100" algn="l" rotWithShape="0">
              <a:prstClr val="black">
                <a:alpha val="40000"/>
              </a:prstClr>
            </a:outerShdw>
          </a:effectLst>
        </p:spPr>
      </p:pic>
      <p:sp>
        <p:nvSpPr>
          <p:cNvPr id="8" name="TextBox 7">
            <a:extLst>
              <a:ext uri="{FF2B5EF4-FFF2-40B4-BE49-F238E27FC236}">
                <a16:creationId xmlns:a16="http://schemas.microsoft.com/office/drawing/2014/main" id="{9AEAC377-9CA8-48B3-BFCC-DCE92444B377}"/>
              </a:ext>
            </a:extLst>
          </p:cNvPr>
          <p:cNvSpPr txBox="1"/>
          <p:nvPr/>
        </p:nvSpPr>
        <p:spPr>
          <a:xfrm>
            <a:off x="3448986" y="3429000"/>
            <a:ext cx="3657600" cy="1200329"/>
          </a:xfrm>
          <a:prstGeom prst="rect">
            <a:avLst/>
          </a:prstGeom>
          <a:noFill/>
        </p:spPr>
        <p:txBody>
          <a:bodyPr wrap="square" rtlCol="0">
            <a:spAutoFit/>
          </a:bodyPr>
          <a:lstStyle/>
          <a:p>
            <a:pPr algn="ctr"/>
            <a:r>
              <a:rPr lang="en-US" sz="3600" dirty="0">
                <a:solidFill>
                  <a:schemeClr val="bg1"/>
                </a:solidFill>
                <a:effectLst>
                  <a:outerShdw blurRad="38100" dist="38100" dir="2700000" algn="tl">
                    <a:srgbClr val="000000">
                      <a:alpha val="43137"/>
                    </a:srgbClr>
                  </a:outerShdw>
                </a:effectLst>
              </a:rPr>
              <a:t>Jennifer Bowles</a:t>
            </a:r>
          </a:p>
          <a:p>
            <a:pPr algn="ctr"/>
            <a:r>
              <a:rPr lang="en-US" sz="3600" dirty="0">
                <a:solidFill>
                  <a:schemeClr val="bg1"/>
                </a:solidFill>
                <a:effectLst>
                  <a:outerShdw blurRad="38100" dist="38100" dir="2700000" algn="tl">
                    <a:srgbClr val="000000">
                      <a:alpha val="43137"/>
                    </a:srgbClr>
                  </a:outerShdw>
                </a:effectLst>
              </a:rPr>
              <a:t>Executive Director</a:t>
            </a:r>
          </a:p>
        </p:txBody>
      </p:sp>
    </p:spTree>
    <p:extLst>
      <p:ext uri="{BB962C8B-B14F-4D97-AF65-F5344CB8AC3E}">
        <p14:creationId xmlns:p14="http://schemas.microsoft.com/office/powerpoint/2010/main" val="3219130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1C6E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30EC37-6AFE-48EF-8ADC-56AE46B528FA}"/>
              </a:ext>
            </a:extLst>
          </p:cNvPr>
          <p:cNvPicPr>
            <a:picLocks noChangeAspect="1"/>
          </p:cNvPicPr>
          <p:nvPr/>
        </p:nvPicPr>
        <p:blipFill>
          <a:blip r:embed="rId3"/>
          <a:stretch>
            <a:fillRect/>
          </a:stretch>
        </p:blipFill>
        <p:spPr>
          <a:xfrm>
            <a:off x="153302" y="326871"/>
            <a:ext cx="8837395" cy="6204258"/>
          </a:xfrm>
          <a:prstGeom prst="rect">
            <a:avLst/>
          </a:prstGeom>
        </p:spPr>
      </p:pic>
    </p:spTree>
    <p:extLst>
      <p:ext uri="{BB962C8B-B14F-4D97-AF65-F5344CB8AC3E}">
        <p14:creationId xmlns:p14="http://schemas.microsoft.com/office/powerpoint/2010/main" val="312461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20000">
              <a:schemeClr val="bg1"/>
            </a:gs>
            <a:gs pos="0">
              <a:schemeClr val="accent1">
                <a:lumMod val="45000"/>
                <a:lumOff val="55000"/>
              </a:schemeClr>
            </a:gs>
            <a:gs pos="0">
              <a:schemeClr val="accent1">
                <a:lumMod val="20000"/>
                <a:lumOff val="80000"/>
              </a:schemeClr>
            </a:gs>
            <a:gs pos="1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847E-6BBF-48C4-8195-16D5672E7747}"/>
              </a:ext>
            </a:extLst>
          </p:cNvPr>
          <p:cNvSpPr>
            <a:spLocks noGrp="1"/>
          </p:cNvSpPr>
          <p:nvPr>
            <p:ph type="title"/>
          </p:nvPr>
        </p:nvSpPr>
        <p:spPr>
          <a:xfrm>
            <a:off x="457200" y="152400"/>
            <a:ext cx="8229600" cy="1143000"/>
          </a:xfrm>
        </p:spPr>
        <p:txBody>
          <a:bodyPr>
            <a:normAutofit fontScale="90000"/>
          </a:bodyPr>
          <a:lstStyle/>
          <a:p>
            <a:r>
              <a:rPr lang="en-US" b="1" dirty="0">
                <a:solidFill>
                  <a:srgbClr val="003192"/>
                </a:solidFill>
              </a:rPr>
              <a:t>Understanding Climate Change: 2017 </a:t>
            </a:r>
          </a:p>
        </p:txBody>
      </p:sp>
      <p:pic>
        <p:nvPicPr>
          <p:cNvPr id="9" name="Picture 8" descr="A picture containing photo&#10;&#10;Description automatically generated">
            <a:extLst>
              <a:ext uri="{FF2B5EF4-FFF2-40B4-BE49-F238E27FC236}">
                <a16:creationId xmlns:a16="http://schemas.microsoft.com/office/drawing/2014/main" id="{5DC345AB-3640-4E52-BFA9-FF19B522A2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2700" y="1327638"/>
            <a:ext cx="4038600" cy="52501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0168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3ECB-81A2-4994-92B5-0B0A7BC67FCB}"/>
              </a:ext>
            </a:extLst>
          </p:cNvPr>
          <p:cNvSpPr>
            <a:spLocks noGrp="1"/>
          </p:cNvSpPr>
          <p:nvPr>
            <p:ph type="title"/>
          </p:nvPr>
        </p:nvSpPr>
        <p:spPr>
          <a:xfrm>
            <a:off x="457200" y="152400"/>
            <a:ext cx="8229600" cy="1143000"/>
          </a:xfrm>
        </p:spPr>
        <p:txBody>
          <a:bodyPr/>
          <a:lstStyle/>
          <a:p>
            <a:r>
              <a:rPr lang="en-US" b="1" dirty="0">
                <a:solidFill>
                  <a:srgbClr val="003192"/>
                </a:solidFill>
                <a:cs typeface="Arial" pitchFamily="34" charset="0"/>
              </a:rPr>
              <a:t>Education: How We Do It</a:t>
            </a:r>
            <a:endParaRPr lang="en-US" dirty="0"/>
          </a:p>
        </p:txBody>
      </p:sp>
      <p:sp>
        <p:nvSpPr>
          <p:cNvPr id="5" name="Rectangle 4">
            <a:extLst>
              <a:ext uri="{FF2B5EF4-FFF2-40B4-BE49-F238E27FC236}">
                <a16:creationId xmlns:a16="http://schemas.microsoft.com/office/drawing/2014/main" id="{913F2CC5-1247-4183-B657-7CB5D838FADB}"/>
              </a:ext>
            </a:extLst>
          </p:cNvPr>
          <p:cNvSpPr/>
          <p:nvPr/>
        </p:nvSpPr>
        <p:spPr>
          <a:xfrm>
            <a:off x="304800" y="1371600"/>
            <a:ext cx="8229600" cy="5693866"/>
          </a:xfrm>
          <a:prstGeom prst="rect">
            <a:avLst/>
          </a:prstGeom>
        </p:spPr>
        <p:txBody>
          <a:bodyPr wrap="square">
            <a:spAutoFit/>
          </a:bodyPr>
          <a:lstStyle/>
          <a:p>
            <a:pPr>
              <a:buSzPct val="120000"/>
            </a:pPr>
            <a:r>
              <a:rPr lang="en-US" sz="2800" dirty="0">
                <a:cs typeface="Arial" pitchFamily="34" charset="0"/>
              </a:rPr>
              <a:t>Provide Information via the written word/graphics:</a:t>
            </a:r>
          </a:p>
          <a:p>
            <a:pPr marL="914400" lvl="1" indent="-457200">
              <a:buSzPct val="120000"/>
              <a:buBlip>
                <a:blip r:embed="rId3"/>
              </a:buBlip>
            </a:pPr>
            <a:r>
              <a:rPr lang="en-US" sz="2800" dirty="0">
                <a:cs typeface="Arial" pitchFamily="34" charset="0"/>
              </a:rPr>
              <a:t>News/Guides on key water topics</a:t>
            </a:r>
          </a:p>
          <a:p>
            <a:pPr marL="914400" lvl="1" indent="-457200">
              <a:buSzPct val="120000"/>
              <a:buBlip>
                <a:blip r:embed="rId3"/>
              </a:buBlip>
            </a:pPr>
            <a:r>
              <a:rPr lang="en-US" sz="2800" dirty="0">
                <a:cs typeface="Arial" pitchFamily="34" charset="0"/>
              </a:rPr>
              <a:t>Online encyclopedia</a:t>
            </a:r>
          </a:p>
          <a:p>
            <a:pPr marL="914400" lvl="1" indent="-457200">
              <a:buSzPct val="120000"/>
              <a:buBlip>
                <a:blip r:embed="rId3"/>
              </a:buBlip>
            </a:pPr>
            <a:r>
              <a:rPr lang="en-US" sz="2800" dirty="0">
                <a:cs typeface="Arial" pitchFamily="34" charset="0"/>
              </a:rPr>
              <a:t>Water Maps</a:t>
            </a:r>
          </a:p>
          <a:p>
            <a:pPr marL="914400" lvl="1" indent="-457200">
              <a:buSzPct val="120000"/>
              <a:buBlip>
                <a:blip r:embed="rId3"/>
              </a:buBlip>
            </a:pPr>
            <a:r>
              <a:rPr lang="en-US" sz="2800" dirty="0">
                <a:cs typeface="Arial" pitchFamily="34" charset="0"/>
              </a:rPr>
              <a:t>Website: </a:t>
            </a:r>
            <a:r>
              <a:rPr lang="en-US" sz="2800" b="1" dirty="0">
                <a:cs typeface="Arial" pitchFamily="34" charset="0"/>
              </a:rPr>
              <a:t>Free tool </a:t>
            </a:r>
            <a:r>
              <a:rPr lang="en-US" sz="2800" dirty="0">
                <a:cs typeface="Arial" pitchFamily="34" charset="0"/>
              </a:rPr>
              <a:t>for research and news</a:t>
            </a:r>
          </a:p>
          <a:p>
            <a:pPr marL="914400" lvl="1" indent="-457200">
              <a:buSzPct val="120000"/>
              <a:buBlip>
                <a:blip r:embed="rId3"/>
              </a:buBlip>
            </a:pPr>
            <a:r>
              <a:rPr lang="en-US" sz="2800" dirty="0">
                <a:cs typeface="Arial" pitchFamily="34" charset="0"/>
              </a:rPr>
              <a:t>Social media</a:t>
            </a:r>
          </a:p>
          <a:p>
            <a:pPr lvl="1">
              <a:buSzPct val="120000"/>
            </a:pPr>
            <a:endParaRPr lang="en-US" sz="2800" dirty="0">
              <a:cs typeface="Arial" pitchFamily="34" charset="0"/>
            </a:endParaRPr>
          </a:p>
          <a:p>
            <a:pPr>
              <a:buSzPct val="120000"/>
            </a:pPr>
            <a:r>
              <a:rPr lang="en-US" sz="2800" dirty="0">
                <a:cs typeface="Arial" pitchFamily="34" charset="0"/>
              </a:rPr>
              <a:t>In-Person Events:</a:t>
            </a:r>
          </a:p>
          <a:p>
            <a:pPr marL="914400" lvl="1" indent="-457200">
              <a:buSzPct val="120000"/>
              <a:buBlip>
                <a:blip r:embed="rId3"/>
              </a:buBlip>
            </a:pPr>
            <a:r>
              <a:rPr lang="en-US" sz="2800" dirty="0">
                <a:cs typeface="Arial" pitchFamily="34" charset="0"/>
              </a:rPr>
              <a:t>Water tours</a:t>
            </a:r>
          </a:p>
          <a:p>
            <a:pPr marL="914400" lvl="1" indent="-457200">
              <a:buSzPct val="120000"/>
              <a:buBlip>
                <a:blip r:embed="rId3"/>
              </a:buBlip>
            </a:pPr>
            <a:r>
              <a:rPr lang="en-US" sz="2800" dirty="0">
                <a:cs typeface="Arial" pitchFamily="34" charset="0"/>
              </a:rPr>
              <a:t>Conferences and workshops</a:t>
            </a:r>
          </a:p>
          <a:p>
            <a:pPr marL="914400" lvl="1" indent="-457200">
              <a:buSzPct val="120000"/>
              <a:buBlip>
                <a:blip r:embed="rId3"/>
              </a:buBlip>
            </a:pPr>
            <a:r>
              <a:rPr lang="en-US" sz="2800" dirty="0">
                <a:cs typeface="Arial" pitchFamily="34" charset="0"/>
              </a:rPr>
              <a:t>Water Leaders class</a:t>
            </a:r>
          </a:p>
          <a:p>
            <a:pPr marL="914400" lvl="1" indent="-457200">
              <a:buSzPct val="120000"/>
              <a:buBlip>
                <a:blip r:embed="rId3"/>
              </a:buBlip>
            </a:pPr>
            <a:r>
              <a:rPr lang="en-US" sz="2800" dirty="0">
                <a:cs typeface="Arial" pitchFamily="34" charset="0"/>
              </a:rPr>
              <a:t>K-12 teacher education programs - Project WET</a:t>
            </a:r>
          </a:p>
          <a:p>
            <a:pPr marL="457200" indent="-457200">
              <a:buSzPct val="120000"/>
              <a:buBlip>
                <a:blip r:embed="rId3"/>
              </a:buBlip>
            </a:pPr>
            <a:endParaRPr lang="en-US" sz="2800" dirty="0">
              <a:cs typeface="Arial" pitchFamily="34" charset="0"/>
            </a:endParaRPr>
          </a:p>
        </p:txBody>
      </p:sp>
    </p:spTree>
    <p:extLst>
      <p:ext uri="{BB962C8B-B14F-4D97-AF65-F5344CB8AC3E}">
        <p14:creationId xmlns:p14="http://schemas.microsoft.com/office/powerpoint/2010/main" val="4294264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6000" b="1" dirty="0">
                <a:solidFill>
                  <a:srgbClr val="003192"/>
                </a:solidFill>
                <a:cs typeface="Arial" pitchFamily="34" charset="0"/>
              </a:rPr>
              <a:t>www.watereducation.org</a:t>
            </a:r>
            <a:r>
              <a:rPr lang="en-US" dirty="0"/>
              <a:t>	</a:t>
            </a:r>
          </a:p>
        </p:txBody>
      </p:sp>
      <p:pic>
        <p:nvPicPr>
          <p:cNvPr id="4" name="Content Placeholder 3">
            <a:extLst>
              <a:ext uri="{FF2B5EF4-FFF2-40B4-BE49-F238E27FC236}">
                <a16:creationId xmlns:a16="http://schemas.microsoft.com/office/drawing/2014/main" id="{70A953E0-0E45-49CC-970D-387B14C090DA}"/>
              </a:ext>
            </a:extLst>
          </p:cNvPr>
          <p:cNvPicPr>
            <a:picLocks noGrp="1" noChangeAspect="1"/>
          </p:cNvPicPr>
          <p:nvPr>
            <p:ph idx="1"/>
          </p:nvPr>
        </p:nvPicPr>
        <p:blipFill>
          <a:blip r:embed="rId3"/>
          <a:stretch>
            <a:fillRect/>
          </a:stretch>
        </p:blipFill>
        <p:spPr>
          <a:xfrm>
            <a:off x="0" y="2046274"/>
            <a:ext cx="9144000" cy="3303468"/>
          </a:xfrm>
          <a:prstGeom prst="rect">
            <a:avLst/>
          </a:prstGeom>
        </p:spPr>
      </p:pic>
    </p:spTree>
    <p:extLst>
      <p:ext uri="{BB962C8B-B14F-4D97-AF65-F5344CB8AC3E}">
        <p14:creationId xmlns:p14="http://schemas.microsoft.com/office/powerpoint/2010/main" val="7506719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 y="0"/>
            <a:ext cx="9067800" cy="1295399"/>
          </a:xfrm>
        </p:spPr>
        <p:txBody>
          <a:bodyPr>
            <a:noAutofit/>
          </a:bodyPr>
          <a:lstStyle/>
          <a:p>
            <a:r>
              <a:rPr lang="en-US" sz="4000" b="1" dirty="0">
                <a:solidFill>
                  <a:srgbClr val="003192"/>
                </a:solidFill>
                <a:cs typeface="Arial" pitchFamily="34" charset="0"/>
              </a:rPr>
              <a:t>AQUAFORNIA – Daily Top Water News </a:t>
            </a:r>
            <a:endParaRPr lang="en-US" sz="4000" b="1" dirty="0">
              <a:solidFill>
                <a:srgbClr val="003192"/>
              </a:solidFill>
              <a:latin typeface="Arial" pitchFamily="34" charset="0"/>
              <a:cs typeface="Arial" pitchFamily="34" charset="0"/>
            </a:endParaRPr>
          </a:p>
        </p:txBody>
      </p:sp>
      <p:sp>
        <p:nvSpPr>
          <p:cNvPr id="5" name="TextBox 4"/>
          <p:cNvSpPr txBox="1"/>
          <p:nvPr/>
        </p:nvSpPr>
        <p:spPr>
          <a:xfrm>
            <a:off x="381000" y="1141863"/>
            <a:ext cx="8153400" cy="5293757"/>
          </a:xfrm>
          <a:prstGeom prst="rect">
            <a:avLst/>
          </a:prstGeom>
          <a:noFill/>
        </p:spPr>
        <p:txBody>
          <a:bodyPr wrap="square" rtlCol="0">
            <a:spAutoFit/>
          </a:bodyPr>
          <a:lstStyle/>
          <a:p>
            <a:pPr marL="571500" lvl="1" indent="-571500">
              <a:buSzPct val="155000"/>
              <a:defRPr/>
            </a:pPr>
            <a:endParaRPr lang="en-US" sz="3200" dirty="0">
              <a:cs typeface="Arial" pitchFamily="34" charset="0"/>
            </a:endParaRPr>
          </a:p>
          <a:p>
            <a:pPr marL="571500" lvl="1" indent="-571500">
              <a:buSzPct val="155000"/>
              <a:buBlip>
                <a:blip r:embed="rId3"/>
              </a:buBlip>
              <a:defRPr/>
            </a:pPr>
            <a:r>
              <a:rPr lang="en-US" sz="3200" dirty="0">
                <a:cs typeface="Arial" pitchFamily="34" charset="0"/>
              </a:rPr>
              <a:t>Top water news from California and the West in an easy-to-read headline format</a:t>
            </a:r>
          </a:p>
          <a:p>
            <a:pPr marL="571500" lvl="1" indent="-571500">
              <a:buSzPct val="155000"/>
              <a:defRPr/>
            </a:pPr>
            <a:endParaRPr lang="en-US" sz="3200" dirty="0">
              <a:cs typeface="Arial" pitchFamily="34" charset="0"/>
            </a:endParaRPr>
          </a:p>
          <a:p>
            <a:pPr marL="571500" lvl="1" indent="-571500">
              <a:buSzPct val="155000"/>
              <a:buBlip>
                <a:blip r:embed="rId3"/>
              </a:buBlip>
              <a:defRPr/>
            </a:pPr>
            <a:r>
              <a:rPr lang="en-US" sz="3200" dirty="0">
                <a:cs typeface="Arial" pitchFamily="34" charset="0"/>
              </a:rPr>
              <a:t>Updated Monday through Friday</a:t>
            </a:r>
          </a:p>
          <a:p>
            <a:pPr marL="571500" lvl="1" indent="-571500">
              <a:buSzPct val="155000"/>
              <a:defRPr/>
            </a:pPr>
            <a:endParaRPr lang="en-US" sz="3200" dirty="0">
              <a:cs typeface="Arial" pitchFamily="34" charset="0"/>
            </a:endParaRPr>
          </a:p>
          <a:p>
            <a:pPr marL="571500" lvl="1" indent="-571500">
              <a:buSzPct val="155000"/>
              <a:buBlip>
                <a:blip r:embed="rId3"/>
              </a:buBlip>
              <a:defRPr/>
            </a:pPr>
            <a:r>
              <a:rPr lang="en-US" sz="3200" dirty="0">
                <a:cs typeface="Arial" pitchFamily="34" charset="0"/>
              </a:rPr>
              <a:t>Impartial ranking of article importance</a:t>
            </a:r>
          </a:p>
          <a:p>
            <a:pPr marL="571500" lvl="1" indent="-571500">
              <a:buSzPct val="155000"/>
              <a:defRPr/>
            </a:pPr>
            <a:endParaRPr lang="en-US" sz="3200" dirty="0">
              <a:cs typeface="Arial" pitchFamily="34" charset="0"/>
            </a:endParaRPr>
          </a:p>
          <a:p>
            <a:pPr marL="571500" lvl="1" indent="-571500">
              <a:buSzPct val="155000"/>
              <a:buBlip>
                <a:blip r:embed="rId3"/>
              </a:buBlip>
              <a:defRPr/>
            </a:pPr>
            <a:r>
              <a:rPr lang="en-US" sz="3200" b="1" dirty="0">
                <a:cs typeface="Arial" pitchFamily="34" charset="0"/>
              </a:rPr>
              <a:t>Can use in your classes or tell media you work with to sign up</a:t>
            </a:r>
            <a:endParaRPr lang="en-US" sz="2400" b="1" dirty="0">
              <a:latin typeface="Arial" pitchFamily="34" charset="0"/>
              <a:cs typeface="Arial" pitchFamily="34" charset="0"/>
            </a:endParaRPr>
          </a:p>
          <a:p>
            <a:pPr marL="571500" indent="-571500"/>
            <a:endParaRPr lang="en-US" dirty="0"/>
          </a:p>
        </p:txBody>
      </p:sp>
    </p:spTree>
    <p:extLst>
      <p:ext uri="{BB962C8B-B14F-4D97-AF65-F5344CB8AC3E}">
        <p14:creationId xmlns:p14="http://schemas.microsoft.com/office/powerpoint/2010/main" val="5823752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15AEAE"/>
            </a:gs>
            <a:gs pos="23000">
              <a:schemeClr val="bg1"/>
            </a:gs>
            <a:gs pos="81000">
              <a:schemeClr val="bg1">
                <a:lumMod val="0"/>
                <a:lumOff val="100000"/>
              </a:schemeClr>
            </a:gs>
            <a:gs pos="0">
              <a:srgbClr val="15AEAE"/>
            </a:gs>
            <a:gs pos="95000">
              <a:srgbClr val="DFE8F3"/>
            </a:gs>
            <a:gs pos="5000">
              <a:schemeClr val="accent1">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381000" y="1141863"/>
            <a:ext cx="8229600" cy="861774"/>
          </a:xfrm>
          <a:prstGeom prst="rect">
            <a:avLst/>
          </a:prstGeom>
          <a:noFill/>
        </p:spPr>
        <p:txBody>
          <a:bodyPr wrap="square" rtlCol="0">
            <a:spAutoFit/>
          </a:bodyPr>
          <a:lstStyle/>
          <a:p>
            <a:pPr lvl="1">
              <a:buSzPct val="155000"/>
              <a:defRPr/>
            </a:pPr>
            <a:endParaRPr lang="en-US" sz="3200" dirty="0">
              <a:cs typeface="Arial" pitchFamily="34" charset="0"/>
            </a:endParaRPr>
          </a:p>
          <a:p>
            <a:endParaRPr lang="en-US" dirty="0"/>
          </a:p>
        </p:txBody>
      </p:sp>
      <p:pic>
        <p:nvPicPr>
          <p:cNvPr id="3" name="Picture 2">
            <a:extLst>
              <a:ext uri="{FF2B5EF4-FFF2-40B4-BE49-F238E27FC236}">
                <a16:creationId xmlns:a16="http://schemas.microsoft.com/office/drawing/2014/main" id="{65947D85-F766-4FD1-98FA-938E3704112B}"/>
              </a:ext>
            </a:extLst>
          </p:cNvPr>
          <p:cNvPicPr>
            <a:picLocks noChangeAspect="1"/>
          </p:cNvPicPr>
          <p:nvPr/>
        </p:nvPicPr>
        <p:blipFill>
          <a:blip r:embed="rId3"/>
          <a:stretch>
            <a:fillRect/>
          </a:stretch>
        </p:blipFill>
        <p:spPr>
          <a:xfrm>
            <a:off x="2148583" y="0"/>
            <a:ext cx="4846834" cy="6858000"/>
          </a:xfrm>
          <a:prstGeom prst="rect">
            <a:avLst/>
          </a:prstGeom>
          <a:gradFill>
            <a:gsLst>
              <a:gs pos="100000">
                <a:srgbClr val="15AEAE"/>
              </a:gs>
              <a:gs pos="50000">
                <a:schemeClr val="bg1">
                  <a:lumMod val="0"/>
                  <a:lumOff val="100000"/>
                </a:schemeClr>
              </a:gs>
              <a:gs pos="0">
                <a:srgbClr val="15AEAE"/>
              </a:gs>
              <a:gs pos="85000">
                <a:srgbClr val="DFE8F3"/>
              </a:gs>
              <a:gs pos="17000">
                <a:schemeClr val="accent1">
                  <a:lumMod val="20000"/>
                  <a:lumOff val="80000"/>
                </a:schemeClr>
              </a:gs>
            </a:gsLst>
            <a:lin ang="0" scaled="1"/>
          </a:gradFill>
        </p:spPr>
      </p:pic>
    </p:spTree>
    <p:extLst>
      <p:ext uri="{BB962C8B-B14F-4D97-AF65-F5344CB8AC3E}">
        <p14:creationId xmlns:p14="http://schemas.microsoft.com/office/powerpoint/2010/main" val="27384769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1295399"/>
          </a:xfrm>
        </p:spPr>
        <p:txBody>
          <a:bodyPr>
            <a:noAutofit/>
          </a:bodyPr>
          <a:lstStyle/>
          <a:p>
            <a:pPr algn="l"/>
            <a:r>
              <a:rPr lang="en-US" sz="4000" b="1" dirty="0">
                <a:solidFill>
                  <a:srgbClr val="003192"/>
                </a:solidFill>
                <a:cs typeface="Arial" pitchFamily="34" charset="0"/>
              </a:rPr>
              <a:t>AQUAPEDIA: Online Water Encyclopedia</a:t>
            </a:r>
            <a:endParaRPr lang="en-US" sz="4000" b="1" dirty="0">
              <a:solidFill>
                <a:srgbClr val="003192"/>
              </a:solidFill>
              <a:latin typeface="Arial" pitchFamily="34" charset="0"/>
              <a:cs typeface="Arial" pitchFamily="34" charset="0"/>
            </a:endParaRPr>
          </a:p>
        </p:txBody>
      </p:sp>
      <p:sp>
        <p:nvSpPr>
          <p:cNvPr id="5" name="TextBox 4"/>
          <p:cNvSpPr txBox="1"/>
          <p:nvPr/>
        </p:nvSpPr>
        <p:spPr>
          <a:xfrm>
            <a:off x="457200" y="1524000"/>
            <a:ext cx="8229600" cy="4832092"/>
          </a:xfrm>
          <a:prstGeom prst="rect">
            <a:avLst/>
          </a:prstGeom>
          <a:noFill/>
        </p:spPr>
        <p:txBody>
          <a:bodyPr wrap="square" rtlCol="0">
            <a:spAutoFit/>
          </a:bodyPr>
          <a:lstStyle/>
          <a:p>
            <a:pPr marL="571500" lvl="1" indent="-571500">
              <a:buSzPct val="155000"/>
              <a:buBlip>
                <a:blip r:embed="rId3"/>
              </a:buBlip>
              <a:defRPr/>
            </a:pPr>
            <a:r>
              <a:rPr lang="en-US" sz="2800">
                <a:cs typeface="Arial" pitchFamily="34" charset="0"/>
              </a:rPr>
              <a:t>Terms and issues </a:t>
            </a:r>
          </a:p>
          <a:p>
            <a:pPr marL="571500" lvl="1" indent="-571500">
              <a:buSzPct val="155000"/>
              <a:defRPr/>
            </a:pPr>
            <a:endParaRPr lang="en-US" sz="1600">
              <a:cs typeface="Arial" pitchFamily="34" charset="0"/>
            </a:endParaRPr>
          </a:p>
          <a:p>
            <a:pPr marL="571500" lvl="1" indent="-571500">
              <a:buSzPct val="155000"/>
              <a:buBlip>
                <a:blip r:embed="rId3"/>
              </a:buBlip>
              <a:defRPr/>
            </a:pPr>
            <a:r>
              <a:rPr lang="en-US" sz="2800">
                <a:cs typeface="Arial" pitchFamily="34" charset="0"/>
              </a:rPr>
              <a:t>Historical water people</a:t>
            </a:r>
          </a:p>
          <a:p>
            <a:pPr marL="571500" lvl="1" indent="-571500">
              <a:buSzPct val="155000"/>
              <a:defRPr/>
            </a:pPr>
            <a:endParaRPr lang="en-US" sz="1600">
              <a:cs typeface="Arial" pitchFamily="34" charset="0"/>
            </a:endParaRPr>
          </a:p>
          <a:p>
            <a:pPr marL="571500" lvl="1" indent="-571500">
              <a:buSzPct val="155000"/>
              <a:buBlip>
                <a:blip r:embed="rId3"/>
              </a:buBlip>
              <a:defRPr/>
            </a:pPr>
            <a:r>
              <a:rPr lang="en-US" sz="2800">
                <a:cs typeface="Arial" pitchFamily="34" charset="0"/>
              </a:rPr>
              <a:t>Timelines</a:t>
            </a:r>
          </a:p>
          <a:p>
            <a:pPr marL="571500" lvl="1" indent="-571500">
              <a:buSzPct val="155000"/>
              <a:defRPr/>
            </a:pPr>
            <a:endParaRPr lang="en-US" sz="1600">
              <a:cs typeface="Arial" pitchFamily="34" charset="0"/>
            </a:endParaRPr>
          </a:p>
          <a:p>
            <a:pPr marL="571500" lvl="1" indent="-571500">
              <a:buSzPct val="155000"/>
              <a:buBlip>
                <a:blip r:embed="rId3"/>
              </a:buBlip>
              <a:defRPr/>
            </a:pPr>
            <a:r>
              <a:rPr lang="en-US" sz="2800">
                <a:cs typeface="Arial" pitchFamily="34" charset="0"/>
              </a:rPr>
              <a:t>We send out a “word of the week” based on news headlines or special event such as Earth Day or World Water Day to give deeper context to  items</a:t>
            </a:r>
          </a:p>
          <a:p>
            <a:pPr marL="0" lvl="1">
              <a:buSzPct val="155000"/>
              <a:defRPr/>
            </a:pPr>
            <a:endParaRPr lang="en-US" sz="1600">
              <a:cs typeface="Arial" pitchFamily="34" charset="0"/>
            </a:endParaRPr>
          </a:p>
          <a:p>
            <a:pPr marL="571500" lvl="1" indent="-571500">
              <a:buSzPct val="155000"/>
              <a:buBlip>
                <a:blip r:embed="rId3"/>
              </a:buBlip>
              <a:defRPr/>
            </a:pPr>
            <a:r>
              <a:rPr lang="en-US" sz="2800">
                <a:cs typeface="Arial" pitchFamily="34" charset="0"/>
              </a:rPr>
              <a:t>Can use in your classes or tell media you work with to sign up</a:t>
            </a:r>
            <a:endParaRPr lang="en-US" sz="2800">
              <a:latin typeface="Arial" pitchFamily="34" charset="0"/>
              <a:cs typeface="Arial" pitchFamily="34" charset="0"/>
            </a:endParaRPr>
          </a:p>
          <a:p>
            <a:pPr marL="571500" indent="-571500"/>
            <a:endParaRPr lang="en-US" dirty="0"/>
          </a:p>
        </p:txBody>
      </p:sp>
    </p:spTree>
    <p:extLst>
      <p:ext uri="{BB962C8B-B14F-4D97-AF65-F5344CB8AC3E}">
        <p14:creationId xmlns:p14="http://schemas.microsoft.com/office/powerpoint/2010/main" val="41764686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1EDFC"/>
            </a:gs>
            <a:gs pos="100000">
              <a:srgbClr val="D1EDFC"/>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7794FE-8C01-4B31-8DA2-B750FE80C37C}"/>
              </a:ext>
            </a:extLst>
          </p:cNvPr>
          <p:cNvPicPr>
            <a:picLocks noChangeAspect="1"/>
          </p:cNvPicPr>
          <p:nvPr/>
        </p:nvPicPr>
        <p:blipFill>
          <a:blip r:embed="rId3"/>
          <a:stretch>
            <a:fillRect/>
          </a:stretch>
        </p:blipFill>
        <p:spPr>
          <a:xfrm>
            <a:off x="193266" y="190500"/>
            <a:ext cx="8757468" cy="6477000"/>
          </a:xfrm>
          <a:prstGeom prst="rect">
            <a:avLst/>
          </a:prstGeom>
        </p:spPr>
      </p:pic>
    </p:spTree>
    <p:extLst>
      <p:ext uri="{BB962C8B-B14F-4D97-AF65-F5344CB8AC3E}">
        <p14:creationId xmlns:p14="http://schemas.microsoft.com/office/powerpoint/2010/main" val="95128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584E-7277-4368-AB4E-9AF299C7B024}"/>
              </a:ext>
            </a:extLst>
          </p:cNvPr>
          <p:cNvSpPr>
            <a:spLocks noGrp="1"/>
          </p:cNvSpPr>
          <p:nvPr>
            <p:ph type="title"/>
          </p:nvPr>
        </p:nvSpPr>
        <p:spPr>
          <a:xfrm>
            <a:off x="2019300" y="76200"/>
            <a:ext cx="5105400" cy="868362"/>
          </a:xfrm>
        </p:spPr>
        <p:txBody>
          <a:bodyPr>
            <a:normAutofit/>
          </a:bodyPr>
          <a:lstStyle/>
          <a:p>
            <a:r>
              <a:rPr lang="en-US" b="1" i="1" dirty="0">
                <a:solidFill>
                  <a:srgbClr val="003192"/>
                </a:solidFill>
                <a:cs typeface="Arial" pitchFamily="34" charset="0"/>
              </a:rPr>
              <a:t>Western Water </a:t>
            </a:r>
            <a:r>
              <a:rPr lang="en-US" b="1" dirty="0">
                <a:solidFill>
                  <a:srgbClr val="003192"/>
                </a:solidFill>
                <a:cs typeface="Arial" pitchFamily="34" charset="0"/>
              </a:rPr>
              <a:t>News</a:t>
            </a:r>
            <a:endParaRPr lang="en-US" b="1" dirty="0"/>
          </a:p>
        </p:txBody>
      </p:sp>
      <p:pic>
        <p:nvPicPr>
          <p:cNvPr id="7" name="Picture 6">
            <a:extLst>
              <a:ext uri="{FF2B5EF4-FFF2-40B4-BE49-F238E27FC236}">
                <a16:creationId xmlns:a16="http://schemas.microsoft.com/office/drawing/2014/main" id="{BEC0A0B2-CAD1-4C01-9C79-6B5F06FD0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 y="2895600"/>
            <a:ext cx="8382000" cy="3774926"/>
          </a:xfrm>
          <a:prstGeom prst="rect">
            <a:avLst/>
          </a:prstGeom>
        </p:spPr>
      </p:pic>
      <p:sp>
        <p:nvSpPr>
          <p:cNvPr id="4" name="Rectangle 3">
            <a:extLst>
              <a:ext uri="{FF2B5EF4-FFF2-40B4-BE49-F238E27FC236}">
                <a16:creationId xmlns:a16="http://schemas.microsoft.com/office/drawing/2014/main" id="{FC896253-E6CC-4565-AA73-ED291D59E162}"/>
              </a:ext>
            </a:extLst>
          </p:cNvPr>
          <p:cNvSpPr/>
          <p:nvPr/>
        </p:nvSpPr>
        <p:spPr>
          <a:xfrm>
            <a:off x="152400" y="1295400"/>
            <a:ext cx="8763000" cy="2585323"/>
          </a:xfrm>
          <a:prstGeom prst="rect">
            <a:avLst/>
          </a:prstGeom>
        </p:spPr>
        <p:txBody>
          <a:bodyPr wrap="square">
            <a:spAutoFit/>
          </a:bodyPr>
          <a:lstStyle/>
          <a:p>
            <a:pPr marL="571500" lvl="1" indent="-571500">
              <a:buSzPct val="155000"/>
              <a:buBlip>
                <a:blip r:embed="rId4">
                  <a:extLst/>
                </a:blip>
              </a:buBlip>
              <a:defRPr/>
            </a:pPr>
            <a:r>
              <a:rPr lang="en-US" sz="2400" i="1" dirty="0"/>
              <a:t>Western Water</a:t>
            </a:r>
            <a:r>
              <a:rPr lang="en-US" sz="2400" dirty="0"/>
              <a:t> is the only publication in the West to focus exclusively on in-depth coverage of water resource issues. </a:t>
            </a:r>
          </a:p>
          <a:p>
            <a:pPr marL="571500" lvl="1" indent="-571500">
              <a:buSzPct val="155000"/>
              <a:buBlip>
                <a:blip r:embed="rId4">
                  <a:extLst/>
                </a:blip>
              </a:buBlip>
              <a:defRPr/>
            </a:pPr>
            <a:r>
              <a:rPr lang="en-US" sz="2400" dirty="0"/>
              <a:t>Find it online, with expanded coverage and new features, at </a:t>
            </a:r>
            <a:r>
              <a:rPr lang="en-US" sz="2400" dirty="0">
                <a:hlinkClick r:id="rId5"/>
              </a:rPr>
              <a:t>www.watereducation.org/WesternWater</a:t>
            </a:r>
            <a:endParaRPr lang="en-US" sz="2400" dirty="0"/>
          </a:p>
          <a:p>
            <a:pPr marL="0" lvl="1">
              <a:buSzPct val="155000"/>
              <a:defRPr/>
            </a:pPr>
            <a:endParaRPr lang="en-US" sz="1600" dirty="0"/>
          </a:p>
          <a:p>
            <a:pPr marL="571500" lvl="1" indent="-571500">
              <a:buSzPct val="155000"/>
              <a:buBlip>
                <a:blip r:embed="rId4">
                  <a:extLst/>
                </a:blip>
              </a:buBlip>
              <a:defRPr/>
            </a:pPr>
            <a:endParaRPr lang="en-US" sz="1600" dirty="0">
              <a:cs typeface="Arial" pitchFamily="34" charset="0"/>
            </a:endParaRPr>
          </a:p>
          <a:p>
            <a:pPr marL="571500" lvl="1" indent="-571500">
              <a:buSzPct val="155000"/>
              <a:defRPr/>
            </a:pPr>
            <a:endParaRPr lang="en-US" sz="1600" dirty="0">
              <a:cs typeface="Arial" pitchFamily="34" charset="0"/>
            </a:endParaRPr>
          </a:p>
          <a:p>
            <a:pPr marL="571500" indent="-571500"/>
            <a:endParaRPr lang="en-US" dirty="0"/>
          </a:p>
        </p:txBody>
      </p:sp>
    </p:spTree>
    <p:extLst>
      <p:ext uri="{BB962C8B-B14F-4D97-AF65-F5344CB8AC3E}">
        <p14:creationId xmlns:p14="http://schemas.microsoft.com/office/powerpoint/2010/main" val="3260309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1EDFC"/>
            </a:gs>
            <a:gs pos="75000">
              <a:srgbClr val="BFD7ED"/>
            </a:gs>
            <a:gs pos="18000">
              <a:srgbClr val="B1C6E1"/>
            </a:gs>
            <a:gs pos="100000">
              <a:srgbClr val="D1EDFC"/>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C69682C-FD5C-414B-84F5-5720E93DDC41}"/>
              </a:ext>
            </a:extLst>
          </p:cNvPr>
          <p:cNvPicPr>
            <a:picLocks noGrp="1" noChangeAspect="1"/>
          </p:cNvPicPr>
          <p:nvPr>
            <p:ph idx="4294967295"/>
          </p:nvPr>
        </p:nvPicPr>
        <p:blipFill>
          <a:blip r:embed="rId3"/>
          <a:stretch>
            <a:fillRect/>
          </a:stretch>
        </p:blipFill>
        <p:spPr>
          <a:xfrm>
            <a:off x="967581" y="-7938"/>
            <a:ext cx="7208838" cy="6865938"/>
          </a:xfrm>
          <a:prstGeom prst="rect">
            <a:avLst/>
          </a:prstGeom>
        </p:spPr>
      </p:pic>
    </p:spTree>
    <p:extLst>
      <p:ext uri="{BB962C8B-B14F-4D97-AF65-F5344CB8AC3E}">
        <p14:creationId xmlns:p14="http://schemas.microsoft.com/office/powerpoint/2010/main" val="373023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20000">
              <a:schemeClr val="bg1"/>
            </a:gs>
            <a:gs pos="0">
              <a:schemeClr val="accent1">
                <a:lumMod val="45000"/>
                <a:lumOff val="55000"/>
              </a:schemeClr>
            </a:gs>
            <a:gs pos="0">
              <a:schemeClr val="accent1">
                <a:lumMod val="20000"/>
                <a:lumOff val="80000"/>
              </a:schemeClr>
            </a:gs>
            <a:gs pos="18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5604172"/>
            <a:ext cx="1863294" cy="1240180"/>
          </a:xfrm>
          <a:prstGeom prst="rect">
            <a:avLst/>
          </a:prstGeom>
        </p:spPr>
      </p:pic>
      <p:sp>
        <p:nvSpPr>
          <p:cNvPr id="2" name="Title 1"/>
          <p:cNvSpPr>
            <a:spLocks noGrp="1"/>
          </p:cNvSpPr>
          <p:nvPr>
            <p:ph type="ctrTitle"/>
          </p:nvPr>
        </p:nvSpPr>
        <p:spPr>
          <a:xfrm>
            <a:off x="2461452" y="381000"/>
            <a:ext cx="4221096" cy="674254"/>
          </a:xfrm>
        </p:spPr>
        <p:txBody>
          <a:bodyPr>
            <a:noAutofit/>
          </a:bodyPr>
          <a:lstStyle/>
          <a:p>
            <a:r>
              <a:rPr lang="en-US" sz="4800" b="1" dirty="0">
                <a:solidFill>
                  <a:srgbClr val="003192"/>
                </a:solidFill>
                <a:cs typeface="Arial" pitchFamily="34" charset="0"/>
              </a:rPr>
              <a:t>Who We Are</a:t>
            </a:r>
          </a:p>
        </p:txBody>
      </p:sp>
      <p:sp>
        <p:nvSpPr>
          <p:cNvPr id="3" name="Subtitle 2"/>
          <p:cNvSpPr>
            <a:spLocks noGrp="1"/>
          </p:cNvSpPr>
          <p:nvPr>
            <p:ph type="subTitle" idx="1"/>
          </p:nvPr>
        </p:nvSpPr>
        <p:spPr>
          <a:xfrm>
            <a:off x="194106" y="1379682"/>
            <a:ext cx="8771797" cy="4944918"/>
          </a:xfrm>
        </p:spPr>
        <p:txBody>
          <a:bodyPr>
            <a:noAutofit/>
          </a:bodyPr>
          <a:lstStyle/>
          <a:p>
            <a:pPr marL="457200" indent="-457200" algn="l">
              <a:buSzPct val="120000"/>
              <a:buBlip>
                <a:blip r:embed="rId4"/>
              </a:buBlip>
            </a:pPr>
            <a:r>
              <a:rPr lang="en-US" sz="2800" dirty="0">
                <a:solidFill>
                  <a:schemeClr val="tx1"/>
                </a:solidFill>
                <a:cs typeface="Arial" pitchFamily="34" charset="0"/>
              </a:rPr>
              <a:t>Impartial nonprofit focused on  public education of western water issues </a:t>
            </a:r>
            <a:r>
              <a:rPr lang="en-US" sz="2800" b="1" dirty="0">
                <a:solidFill>
                  <a:schemeClr val="tx1"/>
                </a:solidFill>
                <a:cs typeface="Arial" pitchFamily="34" charset="0"/>
              </a:rPr>
              <a:t>since 1977</a:t>
            </a:r>
          </a:p>
          <a:p>
            <a:pPr algn="l">
              <a:buSzPct val="120000"/>
            </a:pPr>
            <a:endParaRPr lang="en-US" sz="1000" b="1" dirty="0">
              <a:solidFill>
                <a:schemeClr val="tx1"/>
              </a:solidFill>
              <a:cs typeface="Arial" pitchFamily="34" charset="0"/>
            </a:endParaRPr>
          </a:p>
          <a:p>
            <a:pPr marL="457200" indent="-457200" algn="l">
              <a:buSzPct val="120000"/>
              <a:buBlip>
                <a:blip r:embed="rId4"/>
              </a:buBlip>
            </a:pPr>
            <a:r>
              <a:rPr lang="en-US" sz="2800" dirty="0">
                <a:solidFill>
                  <a:schemeClr val="tx1"/>
                </a:solidFill>
                <a:cs typeface="Arial" pitchFamily="34" charset="0"/>
              </a:rPr>
              <a:t>Ragtag group of journalists and teachers</a:t>
            </a:r>
          </a:p>
          <a:p>
            <a:pPr algn="l">
              <a:buSzPct val="120000"/>
            </a:pPr>
            <a:endParaRPr lang="en-US" sz="1000" dirty="0">
              <a:solidFill>
                <a:schemeClr val="tx1"/>
              </a:solidFill>
              <a:cs typeface="Arial" pitchFamily="34" charset="0"/>
            </a:endParaRPr>
          </a:p>
          <a:p>
            <a:pPr marL="457200" indent="-457200" algn="l">
              <a:buSzPct val="120000"/>
              <a:buBlip>
                <a:blip r:embed="rId4"/>
              </a:buBlip>
            </a:pPr>
            <a:r>
              <a:rPr lang="en-US" sz="2800" dirty="0">
                <a:solidFill>
                  <a:schemeClr val="tx1"/>
                </a:solidFill>
                <a:cs typeface="Arial" pitchFamily="34" charset="0"/>
              </a:rPr>
              <a:t>Volunteer </a:t>
            </a:r>
            <a:r>
              <a:rPr lang="en-US" sz="2800" b="1" dirty="0">
                <a:solidFill>
                  <a:schemeClr val="tx1"/>
                </a:solidFill>
                <a:cs typeface="Arial" pitchFamily="34" charset="0"/>
              </a:rPr>
              <a:t>Board of Directors </a:t>
            </a:r>
            <a:r>
              <a:rPr lang="en-US" sz="2800" dirty="0">
                <a:solidFill>
                  <a:schemeClr val="tx1"/>
                </a:solidFill>
                <a:cs typeface="Arial" pitchFamily="34" charset="0"/>
              </a:rPr>
              <a:t>representing </a:t>
            </a:r>
            <a:r>
              <a:rPr lang="en-US" sz="2800" b="1" dirty="0">
                <a:solidFill>
                  <a:schemeClr val="tx1"/>
                </a:solidFill>
                <a:cs typeface="Arial" pitchFamily="34" charset="0"/>
              </a:rPr>
              <a:t>diverse </a:t>
            </a:r>
            <a:r>
              <a:rPr lang="en-US" sz="2800" dirty="0">
                <a:solidFill>
                  <a:schemeClr val="tx1"/>
                </a:solidFill>
                <a:cs typeface="Arial" pitchFamily="34" charset="0"/>
              </a:rPr>
              <a:t>viewpoints and stakeholder groups</a:t>
            </a:r>
          </a:p>
          <a:p>
            <a:pPr algn="l">
              <a:buSzPct val="120000"/>
            </a:pPr>
            <a:endParaRPr lang="en-US" sz="1000" dirty="0">
              <a:solidFill>
                <a:schemeClr val="tx1"/>
              </a:solidFill>
              <a:cs typeface="Arial" pitchFamily="34" charset="0"/>
            </a:endParaRPr>
          </a:p>
          <a:p>
            <a:pPr marL="457200" indent="-457200" algn="l">
              <a:buSzPct val="120000"/>
              <a:buBlip>
                <a:blip r:embed="rId4"/>
              </a:buBlip>
            </a:pPr>
            <a:r>
              <a:rPr lang="en-US" sz="2800" b="1" dirty="0">
                <a:solidFill>
                  <a:schemeClr val="tx1"/>
                </a:solidFill>
                <a:cs typeface="Arial" pitchFamily="34" charset="0"/>
              </a:rPr>
              <a:t>Mission</a:t>
            </a:r>
            <a:r>
              <a:rPr lang="en-US" sz="2800" dirty="0">
                <a:solidFill>
                  <a:schemeClr val="tx1"/>
                </a:solidFill>
                <a:cs typeface="Arial" pitchFamily="34" charset="0"/>
              </a:rPr>
              <a:t>: Create a better understanding of water resources and foster public understanding and resolution of water resources issues through facilitation, education and outreach.</a:t>
            </a:r>
          </a:p>
        </p:txBody>
      </p:sp>
    </p:spTree>
    <p:extLst>
      <p:ext uri="{BB962C8B-B14F-4D97-AF65-F5344CB8AC3E}">
        <p14:creationId xmlns:p14="http://schemas.microsoft.com/office/powerpoint/2010/main" val="29070716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2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8991600" cy="914400"/>
          </a:xfrm>
        </p:spPr>
        <p:txBody>
          <a:bodyPr>
            <a:normAutofit/>
          </a:bodyPr>
          <a:lstStyle/>
          <a:p>
            <a:pPr eaLnBrk="1" fontAlgn="auto" hangingPunct="1">
              <a:spcAft>
                <a:spcPts val="0"/>
              </a:spcAft>
              <a:defRPr/>
            </a:pPr>
            <a:r>
              <a:rPr lang="en-US" b="1" dirty="0">
                <a:solidFill>
                  <a:srgbClr val="003399"/>
                </a:solidFill>
                <a:latin typeface="+mn-lt"/>
                <a:cs typeface="Arial" pitchFamily="34" charset="0"/>
              </a:rPr>
              <a:t>Layperson’s Guides</a:t>
            </a:r>
          </a:p>
        </p:txBody>
      </p:sp>
      <p:sp>
        <p:nvSpPr>
          <p:cNvPr id="47107" name="Rectangle 4"/>
          <p:cNvSpPr>
            <a:spLocks noGrp="1" noChangeArrowheads="1"/>
          </p:cNvSpPr>
          <p:nvPr>
            <p:ph idx="1"/>
          </p:nvPr>
        </p:nvSpPr>
        <p:spPr>
          <a:xfrm>
            <a:off x="556491" y="950298"/>
            <a:ext cx="8229600" cy="762000"/>
          </a:xfrm>
        </p:spPr>
        <p:txBody>
          <a:bodyPr/>
          <a:lstStyle/>
          <a:p>
            <a:pPr marL="0" indent="0" eaLnBrk="1" hangingPunct="1">
              <a:lnSpc>
                <a:spcPct val="90000"/>
              </a:lnSpc>
              <a:buSzPct val="165000"/>
              <a:buFont typeface="Arial" pitchFamily="34" charset="0"/>
              <a:buNone/>
            </a:pPr>
            <a:r>
              <a:rPr lang="en-US" sz="2400" dirty="0">
                <a:solidFill>
                  <a:schemeClr val="tx1"/>
                </a:solidFill>
                <a:latin typeface="+mj-lt"/>
                <a:cs typeface="Arial" pitchFamily="34" charset="0"/>
              </a:rPr>
              <a:t>All 16 guides are an excellent resource for researchers, reporters, lawmakers, students and the public</a:t>
            </a:r>
            <a:endParaRPr lang="en-US" sz="2800" i="1" dirty="0">
              <a:solidFill>
                <a:schemeClr val="tx1"/>
              </a:solidFill>
              <a:latin typeface="+mj-lt"/>
              <a:cs typeface="Arial" pitchFamily="34" charset="0"/>
            </a:endParaRPr>
          </a:p>
        </p:txBody>
      </p:sp>
      <p:pic>
        <p:nvPicPr>
          <p:cNvPr id="4710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807027"/>
            <a:ext cx="2113837" cy="292854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5" y="3737903"/>
            <a:ext cx="2305598" cy="2997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800" y="3809392"/>
            <a:ext cx="2133600" cy="291592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71553" y="1796122"/>
            <a:ext cx="2852382" cy="2554545"/>
          </a:xfrm>
          <a:prstGeom prst="rect">
            <a:avLst/>
          </a:prstGeom>
          <a:noFill/>
        </p:spPr>
        <p:txBody>
          <a:bodyPr wrap="square" rtlCol="0">
            <a:spAutoFit/>
          </a:bodyPr>
          <a:lstStyle/>
          <a:p>
            <a:r>
              <a:rPr lang="en-US" dirty="0">
                <a:cs typeface="Arial" pitchFamily="34" charset="0"/>
              </a:rPr>
              <a:t>· </a:t>
            </a:r>
            <a:r>
              <a:rPr lang="en-US" sz="2000" dirty="0">
                <a:cs typeface="Arial" pitchFamily="34" charset="0"/>
              </a:rPr>
              <a:t>Agricultural Drainage</a:t>
            </a:r>
            <a:br>
              <a:rPr lang="en-US" sz="2000" dirty="0">
                <a:cs typeface="Arial" pitchFamily="34" charset="0"/>
              </a:rPr>
            </a:br>
            <a:r>
              <a:rPr lang="en-US" sz="2000" dirty="0">
                <a:cs typeface="Arial" pitchFamily="34" charset="0"/>
              </a:rPr>
              <a:t>· California Water</a:t>
            </a:r>
          </a:p>
          <a:p>
            <a:r>
              <a:rPr lang="en-US" sz="2000" dirty="0">
                <a:cs typeface="Arial" pitchFamily="34" charset="0"/>
              </a:rPr>
              <a:t>· California Wastewater</a:t>
            </a:r>
            <a:br>
              <a:rPr lang="en-US" sz="2000" dirty="0">
                <a:cs typeface="Arial" pitchFamily="34" charset="0"/>
              </a:rPr>
            </a:br>
            <a:r>
              <a:rPr lang="en-US" sz="2000" dirty="0">
                <a:cs typeface="Arial" pitchFamily="34" charset="0"/>
              </a:rPr>
              <a:t>· Central Valley Project</a:t>
            </a:r>
            <a:br>
              <a:rPr lang="en-US" sz="2000" dirty="0">
                <a:cs typeface="Arial" pitchFamily="34" charset="0"/>
              </a:rPr>
            </a:br>
            <a:r>
              <a:rPr lang="en-US" sz="2000" dirty="0">
                <a:cs typeface="Arial" pitchFamily="34" charset="0"/>
              </a:rPr>
              <a:t>· Climate Change</a:t>
            </a:r>
          </a:p>
          <a:p>
            <a:r>
              <a:rPr lang="en-US" sz="2000" dirty="0">
                <a:cs typeface="Arial" pitchFamily="34" charset="0"/>
              </a:rPr>
              <a:t>· Colorado River</a:t>
            </a:r>
            <a:br>
              <a:rPr lang="en-US" sz="2000" dirty="0">
                <a:cs typeface="Arial" pitchFamily="34" charset="0"/>
              </a:rPr>
            </a:br>
            <a:r>
              <a:rPr lang="en-US" sz="2000" dirty="0">
                <a:cs typeface="Arial" pitchFamily="34" charset="0"/>
              </a:rPr>
              <a:t/>
            </a:r>
            <a:br>
              <a:rPr lang="en-US" sz="2000" dirty="0">
                <a:cs typeface="Arial" pitchFamily="34" charset="0"/>
              </a:rPr>
            </a:br>
            <a:endParaRPr lang="en-US" sz="2000" dirty="0">
              <a:cs typeface="Arial" pitchFamily="34" charset="0"/>
            </a:endParaRPr>
          </a:p>
        </p:txBody>
      </p:sp>
      <p:sp>
        <p:nvSpPr>
          <p:cNvPr id="3" name="TextBox 2"/>
          <p:cNvSpPr txBox="1"/>
          <p:nvPr/>
        </p:nvSpPr>
        <p:spPr>
          <a:xfrm>
            <a:off x="3250174" y="1796122"/>
            <a:ext cx="3071988" cy="2215991"/>
          </a:xfrm>
          <a:prstGeom prst="rect">
            <a:avLst/>
          </a:prstGeom>
          <a:noFill/>
        </p:spPr>
        <p:txBody>
          <a:bodyPr wrap="square" rtlCol="0">
            <a:spAutoFit/>
          </a:bodyPr>
          <a:lstStyle/>
          <a:p>
            <a:r>
              <a:rPr lang="en-US" sz="2000" dirty="0">
                <a:cs typeface="Arial" pitchFamily="34" charset="0"/>
              </a:rPr>
              <a:t>· Colorado River Delta</a:t>
            </a:r>
          </a:p>
          <a:p>
            <a:r>
              <a:rPr lang="en-US" sz="2000" dirty="0">
                <a:cs typeface="Arial" pitchFamily="34" charset="0"/>
              </a:rPr>
              <a:t>· The Delta</a:t>
            </a:r>
          </a:p>
          <a:p>
            <a:r>
              <a:rPr lang="en-US" sz="2000" dirty="0">
                <a:cs typeface="Arial" pitchFamily="34" charset="0"/>
              </a:rPr>
              <a:t>· Flood Management </a:t>
            </a:r>
          </a:p>
          <a:p>
            <a:r>
              <a:rPr lang="en-US" sz="2000" dirty="0">
                <a:cs typeface="Arial" pitchFamily="34" charset="0"/>
              </a:rPr>
              <a:t>· Groundwater</a:t>
            </a:r>
            <a:br>
              <a:rPr lang="en-US" sz="2000" dirty="0">
                <a:cs typeface="Arial" pitchFamily="34" charset="0"/>
              </a:rPr>
            </a:br>
            <a:r>
              <a:rPr lang="en-US" sz="2000" dirty="0">
                <a:cs typeface="Arial" pitchFamily="34" charset="0"/>
              </a:rPr>
              <a:t>· Integrated Regional Water</a:t>
            </a:r>
          </a:p>
          <a:p>
            <a:r>
              <a:rPr lang="en-US" sz="2000" dirty="0">
                <a:cs typeface="Arial" pitchFamily="34" charset="0"/>
              </a:rPr>
              <a:t>   Management</a:t>
            </a:r>
            <a:r>
              <a:rPr lang="en-US" dirty="0">
                <a:cs typeface="Arial" pitchFamily="34" charset="0"/>
              </a:rPr>
              <a:t/>
            </a:r>
            <a:br>
              <a:rPr lang="en-US" dirty="0">
                <a:cs typeface="Arial" pitchFamily="34" charset="0"/>
              </a:rPr>
            </a:br>
            <a:endParaRPr lang="en-US" dirty="0">
              <a:cs typeface="Arial" pitchFamily="34" charset="0"/>
            </a:endParaRPr>
          </a:p>
        </p:txBody>
      </p:sp>
      <p:sp>
        <p:nvSpPr>
          <p:cNvPr id="4" name="TextBox 3"/>
          <p:cNvSpPr txBox="1"/>
          <p:nvPr/>
        </p:nvSpPr>
        <p:spPr>
          <a:xfrm>
            <a:off x="6371345" y="1712298"/>
            <a:ext cx="2514600" cy="1908215"/>
          </a:xfrm>
          <a:prstGeom prst="rect">
            <a:avLst/>
          </a:prstGeom>
          <a:noFill/>
        </p:spPr>
        <p:txBody>
          <a:bodyPr wrap="square" rtlCol="0">
            <a:spAutoFit/>
          </a:bodyPr>
          <a:lstStyle/>
          <a:p>
            <a:r>
              <a:rPr lang="en-US" sz="2000" dirty="0">
                <a:cs typeface="Arial" pitchFamily="34" charset="0"/>
              </a:rPr>
              <a:t>· State Water Project</a:t>
            </a:r>
            <a:br>
              <a:rPr lang="en-US" sz="2000" dirty="0">
                <a:cs typeface="Arial" pitchFamily="34" charset="0"/>
              </a:rPr>
            </a:br>
            <a:r>
              <a:rPr lang="en-US" sz="2000" dirty="0">
                <a:cs typeface="Arial" pitchFamily="34" charset="0"/>
              </a:rPr>
              <a:t>· Water Conservation</a:t>
            </a:r>
            <a:br>
              <a:rPr lang="en-US" sz="2000" dirty="0">
                <a:cs typeface="Arial" pitchFamily="34" charset="0"/>
              </a:rPr>
            </a:br>
            <a:r>
              <a:rPr lang="en-US" sz="2000" dirty="0">
                <a:cs typeface="Arial" pitchFamily="34" charset="0"/>
              </a:rPr>
              <a:t>· Water Marketing</a:t>
            </a:r>
            <a:br>
              <a:rPr lang="en-US" sz="2000" dirty="0">
                <a:cs typeface="Arial" pitchFamily="34" charset="0"/>
              </a:rPr>
            </a:br>
            <a:r>
              <a:rPr lang="en-US" sz="2000" dirty="0">
                <a:cs typeface="Arial" pitchFamily="34" charset="0"/>
              </a:rPr>
              <a:t>· Water Recycling</a:t>
            </a:r>
            <a:br>
              <a:rPr lang="en-US" sz="2000" dirty="0">
                <a:cs typeface="Arial" pitchFamily="34" charset="0"/>
              </a:rPr>
            </a:br>
            <a:r>
              <a:rPr lang="en-US" sz="2000" dirty="0">
                <a:cs typeface="Arial" pitchFamily="34" charset="0"/>
              </a:rPr>
              <a:t>· Water Rights Law</a:t>
            </a:r>
          </a:p>
          <a:p>
            <a:endParaRPr lang="en-US" dirty="0"/>
          </a:p>
        </p:txBody>
      </p:sp>
      <p:pic>
        <p:nvPicPr>
          <p:cNvPr id="5" name="Picture 2" descr="https://www.watereducation.org/sites/main/files/imagecache/thumbnail/main-images/lpg_coloradoriver_cover2018-web-social.jpg">
            <a:extLst>
              <a:ext uri="{FF2B5EF4-FFF2-40B4-BE49-F238E27FC236}">
                <a16:creationId xmlns:a16="http://schemas.microsoft.com/office/drawing/2014/main" id="{28EC6400-9114-404F-902A-ADA4FA8837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879" y="3804973"/>
            <a:ext cx="2273349" cy="29215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795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45000"/>
                <a:lumOff val="55000"/>
              </a:schemeClr>
            </a:gs>
            <a:gs pos="76000">
              <a:schemeClr val="bg1"/>
            </a:gs>
            <a:gs pos="100000">
              <a:schemeClr val="accent1">
                <a:lumMod val="45000"/>
                <a:lumOff val="55000"/>
              </a:schemeClr>
            </a:gs>
            <a:gs pos="0">
              <a:schemeClr val="bg1"/>
            </a:gs>
            <a:gs pos="91000">
              <a:schemeClr val="accent1">
                <a:lumMod val="30000"/>
                <a:lumOff val="7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7CF1AFF5-1879-4482-8376-29AF125FC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885" y="1099757"/>
            <a:ext cx="3223714" cy="4835571"/>
          </a:xfrm>
          <a:prstGeom prst="rect">
            <a:avLst/>
          </a:prstGeom>
          <a:effectLst>
            <a:outerShdw blurRad="50800" dist="38100" dir="8100000" algn="tr" rotWithShape="0">
              <a:prstClr val="black">
                <a:alpha val="40000"/>
              </a:prstClr>
            </a:outerShdw>
          </a:effectLst>
        </p:spPr>
      </p:pic>
      <p:sp>
        <p:nvSpPr>
          <p:cNvPr id="2" name="Title 1"/>
          <p:cNvSpPr>
            <a:spLocks noGrp="1"/>
          </p:cNvSpPr>
          <p:nvPr>
            <p:ph type="title"/>
          </p:nvPr>
        </p:nvSpPr>
        <p:spPr>
          <a:xfrm>
            <a:off x="762000" y="-43243"/>
            <a:ext cx="8382000" cy="1143000"/>
          </a:xfrm>
        </p:spPr>
        <p:txBody>
          <a:bodyPr>
            <a:normAutofit/>
          </a:bodyPr>
          <a:lstStyle/>
          <a:p>
            <a:pPr algn="l"/>
            <a:r>
              <a:rPr lang="en-US" sz="4000" b="1" dirty="0">
                <a:solidFill>
                  <a:srgbClr val="003399"/>
                </a:solidFill>
                <a:cs typeface="Arial" pitchFamily="34" charset="0"/>
              </a:rPr>
              <a:t>Written Word and Cool Graphics!</a:t>
            </a:r>
            <a:endParaRPr lang="en-US" sz="4000" dirty="0"/>
          </a:p>
        </p:txBody>
      </p:sp>
      <p:pic>
        <p:nvPicPr>
          <p:cNvPr id="4" name="Picture 3" descr="A picture containing text&#10;&#10;Description automatically generated">
            <a:extLst>
              <a:ext uri="{FF2B5EF4-FFF2-40B4-BE49-F238E27FC236}">
                <a16:creationId xmlns:a16="http://schemas.microsoft.com/office/drawing/2014/main" id="{A4D69673-DC1E-4EBE-805C-5EB96F78B7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5144" y="1955463"/>
            <a:ext cx="3215002" cy="4822505"/>
          </a:xfrm>
          <a:prstGeom prst="rect">
            <a:avLst/>
          </a:prstGeom>
          <a:effectLst>
            <a:outerShdw blurRad="50800" dist="38100" dir="8100000" algn="tr" rotWithShape="0">
              <a:prstClr val="black">
                <a:alpha val="40000"/>
              </a:prstClr>
            </a:outerShdw>
          </a:effectLst>
        </p:spPr>
      </p:pic>
      <p:sp>
        <p:nvSpPr>
          <p:cNvPr id="3" name="Rectangle 2">
            <a:extLst>
              <a:ext uri="{FF2B5EF4-FFF2-40B4-BE49-F238E27FC236}">
                <a16:creationId xmlns:a16="http://schemas.microsoft.com/office/drawing/2014/main" id="{C9D91C95-7F01-4C89-84A6-8A80FB547193}"/>
              </a:ext>
            </a:extLst>
          </p:cNvPr>
          <p:cNvSpPr/>
          <p:nvPr/>
        </p:nvSpPr>
        <p:spPr>
          <a:xfrm>
            <a:off x="0" y="1778604"/>
            <a:ext cx="3120949" cy="3477875"/>
          </a:xfrm>
          <a:prstGeom prst="rect">
            <a:avLst/>
          </a:prstGeom>
        </p:spPr>
        <p:txBody>
          <a:bodyPr wrap="square">
            <a:spAutoFit/>
          </a:bodyPr>
          <a:lstStyle/>
          <a:p>
            <a:pPr marL="519113" lvl="1" indent="-519113">
              <a:buSzPct val="155000"/>
              <a:buBlip>
                <a:blip r:embed="rId5">
                  <a:extLst/>
                </a:blip>
              </a:buBlip>
              <a:defRPr/>
            </a:pPr>
            <a:r>
              <a:rPr lang="en-US" sz="2800" dirty="0"/>
              <a:t>Going back to the plumbing</a:t>
            </a:r>
          </a:p>
          <a:p>
            <a:pPr marL="519113" lvl="1" indent="-519113">
              <a:buSzPct val="155000"/>
              <a:defRPr/>
            </a:pPr>
            <a:endParaRPr lang="en-US" sz="2400" dirty="0"/>
          </a:p>
          <a:p>
            <a:pPr marL="519113" lvl="1" indent="-519113">
              <a:buSzPct val="155000"/>
              <a:buBlip>
                <a:blip r:embed="rId5">
                  <a:extLst/>
                </a:blip>
              </a:buBlip>
              <a:defRPr/>
            </a:pPr>
            <a:r>
              <a:rPr lang="en-US" sz="2800" dirty="0"/>
              <a:t>Understanding the plumbing and geography in California is half the battle </a:t>
            </a:r>
            <a:endParaRPr lang="en-US" sz="2000" dirty="0"/>
          </a:p>
        </p:txBody>
      </p:sp>
    </p:spTree>
    <p:extLst>
      <p:ext uri="{BB962C8B-B14F-4D97-AF65-F5344CB8AC3E}">
        <p14:creationId xmlns:p14="http://schemas.microsoft.com/office/powerpoint/2010/main" val="2333995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52400"/>
            <a:ext cx="8229600" cy="838200"/>
          </a:xfrm>
        </p:spPr>
        <p:txBody>
          <a:bodyPr>
            <a:normAutofit/>
          </a:bodyPr>
          <a:lstStyle/>
          <a:p>
            <a:pPr eaLnBrk="1" fontAlgn="auto" hangingPunct="1">
              <a:spcAft>
                <a:spcPts val="0"/>
              </a:spcAft>
              <a:defRPr/>
            </a:pPr>
            <a:r>
              <a:rPr lang="en-US" b="1" dirty="0">
                <a:solidFill>
                  <a:srgbClr val="003399"/>
                </a:solidFill>
                <a:cs typeface="Arial" pitchFamily="34" charset="0"/>
              </a:rPr>
              <a:t>Water Tours</a:t>
            </a:r>
          </a:p>
        </p:txBody>
      </p:sp>
      <p:pic>
        <p:nvPicPr>
          <p:cNvPr id="491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726" y="3965211"/>
            <a:ext cx="422323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3106" y="3965212"/>
            <a:ext cx="4323079" cy="2819400"/>
          </a:xfrm>
          <a:prstGeom prst="rect">
            <a:avLst/>
          </a:prstGeom>
        </p:spPr>
      </p:pic>
      <p:sp>
        <p:nvSpPr>
          <p:cNvPr id="3" name="Rectangle 2">
            <a:extLst>
              <a:ext uri="{FF2B5EF4-FFF2-40B4-BE49-F238E27FC236}">
                <a16:creationId xmlns:a16="http://schemas.microsoft.com/office/drawing/2014/main" id="{35C773EC-BA0E-4DB7-ADB8-DBF986C811B6}"/>
              </a:ext>
            </a:extLst>
          </p:cNvPr>
          <p:cNvSpPr/>
          <p:nvPr/>
        </p:nvSpPr>
        <p:spPr>
          <a:xfrm>
            <a:off x="0" y="1371600"/>
            <a:ext cx="8839985" cy="2308324"/>
          </a:xfrm>
          <a:prstGeom prst="rect">
            <a:avLst/>
          </a:prstGeom>
        </p:spPr>
        <p:txBody>
          <a:bodyPr wrap="square">
            <a:spAutoFit/>
          </a:bodyPr>
          <a:lstStyle/>
          <a:p>
            <a:pPr marL="519113" lvl="1" indent="-519113">
              <a:buSzPct val="155000"/>
              <a:buBlip>
                <a:blip r:embed="rId5">
                  <a:extLst/>
                </a:blip>
              </a:buBlip>
              <a:defRPr/>
            </a:pPr>
            <a:r>
              <a:rPr lang="en-US" sz="2800" dirty="0"/>
              <a:t>Six major tours most years, taking people to the source</a:t>
            </a:r>
          </a:p>
          <a:p>
            <a:pPr marL="0" lvl="1">
              <a:buSzPct val="155000"/>
              <a:defRPr/>
            </a:pPr>
            <a:endParaRPr lang="en-US" sz="1600" dirty="0"/>
          </a:p>
          <a:p>
            <a:pPr marL="519113" lvl="1" indent="-519113">
              <a:buSzPct val="155000"/>
              <a:buBlip>
                <a:blip r:embed="rId5">
                  <a:extLst/>
                </a:blip>
              </a:buBlip>
              <a:defRPr/>
            </a:pPr>
            <a:r>
              <a:rPr lang="en-US" sz="2800" dirty="0"/>
              <a:t>Central Valley, Lower Colorado River, Bay-Delta, Headwaters, Northern California and Central Coast</a:t>
            </a:r>
          </a:p>
          <a:p>
            <a:pPr marL="0" lvl="1">
              <a:buSzPct val="155000"/>
              <a:defRPr/>
            </a:pPr>
            <a:endParaRPr lang="en-US" sz="1600" dirty="0"/>
          </a:p>
          <a:p>
            <a:pPr marL="519113" lvl="1" indent="-519113">
              <a:buSzPct val="155000"/>
              <a:buBlip>
                <a:blip r:embed="rId5">
                  <a:extLst/>
                </a:blip>
              </a:buBlip>
              <a:defRPr/>
            </a:pPr>
            <a:r>
              <a:rPr lang="en-US" sz="2800" b="1" dirty="0"/>
              <a:t>Some Cal State teachers do their own water tours!</a:t>
            </a:r>
            <a:endParaRPr lang="en-US" sz="2000" b="1" dirty="0"/>
          </a:p>
        </p:txBody>
      </p:sp>
    </p:spTree>
    <p:extLst>
      <p:ext uri="{BB962C8B-B14F-4D97-AF65-F5344CB8AC3E}">
        <p14:creationId xmlns:p14="http://schemas.microsoft.com/office/powerpoint/2010/main" val="31018937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6000">
              <a:schemeClr val="bg1"/>
            </a:gs>
            <a:gs pos="0">
              <a:schemeClr val="accent1">
                <a:lumMod val="45000"/>
                <a:lumOff val="55000"/>
              </a:schemeClr>
            </a:gs>
            <a:gs pos="0">
              <a:schemeClr val="accent1">
                <a:lumMod val="20000"/>
                <a:lumOff val="80000"/>
              </a:schemeClr>
            </a:gs>
            <a:gs pos="1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7994F6D6-FCF7-429C-94F5-09843A4A2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4002446"/>
            <a:ext cx="2914046" cy="2203657"/>
          </a:xfrm>
          <a:prstGeom prst="rect">
            <a:avLst/>
          </a:prstGeom>
        </p:spPr>
      </p:pic>
      <p:sp>
        <p:nvSpPr>
          <p:cNvPr id="5" name="TextBox 4"/>
          <p:cNvSpPr txBox="1"/>
          <p:nvPr/>
        </p:nvSpPr>
        <p:spPr>
          <a:xfrm>
            <a:off x="2095500" y="175811"/>
            <a:ext cx="4953000" cy="769441"/>
          </a:xfrm>
          <a:prstGeom prst="rect">
            <a:avLst/>
          </a:prstGeom>
          <a:noFill/>
        </p:spPr>
        <p:txBody>
          <a:bodyPr wrap="square">
            <a:spAutoFit/>
          </a:bodyPr>
          <a:lstStyle/>
          <a:p>
            <a:pPr algn="ctr">
              <a:defRPr/>
            </a:pPr>
            <a:r>
              <a:rPr lang="en-US" sz="4400" b="1" dirty="0">
                <a:solidFill>
                  <a:srgbClr val="003399"/>
                </a:solidFill>
                <a:latin typeface="+mj-lt"/>
                <a:cs typeface="Arial" pitchFamily="34" charset="0"/>
              </a:rPr>
              <a:t>Water</a:t>
            </a:r>
            <a:r>
              <a:rPr lang="en-US" sz="4400" b="1" dirty="0">
                <a:solidFill>
                  <a:srgbClr val="003399"/>
                </a:solidFill>
                <a:latin typeface="Arial" pitchFamily="34" charset="0"/>
                <a:cs typeface="Arial" pitchFamily="34" charset="0"/>
              </a:rPr>
              <a:t> </a:t>
            </a:r>
            <a:r>
              <a:rPr lang="en-US" sz="4400" b="1" dirty="0">
                <a:solidFill>
                  <a:srgbClr val="003399"/>
                </a:solidFill>
                <a:latin typeface="+mj-lt"/>
                <a:cs typeface="Arial" pitchFamily="34" charset="0"/>
              </a:rPr>
              <a:t>Leaders Class</a:t>
            </a:r>
          </a:p>
        </p:txBody>
      </p:sp>
      <p:pic>
        <p:nvPicPr>
          <p:cNvPr id="3" name="Picture 2" descr="A group of people posing for a photo&#10;&#10;Description automatically generated">
            <a:extLst>
              <a:ext uri="{FF2B5EF4-FFF2-40B4-BE49-F238E27FC236}">
                <a16:creationId xmlns:a16="http://schemas.microsoft.com/office/drawing/2014/main" id="{85B52551-ED87-4715-8A1E-C1B3BDEAD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5239" y="3388646"/>
            <a:ext cx="5424285" cy="3139980"/>
          </a:xfrm>
          <a:prstGeom prst="rect">
            <a:avLst/>
          </a:prstGeom>
        </p:spPr>
      </p:pic>
      <p:sp>
        <p:nvSpPr>
          <p:cNvPr id="2" name="Rectangle 1">
            <a:extLst>
              <a:ext uri="{FF2B5EF4-FFF2-40B4-BE49-F238E27FC236}">
                <a16:creationId xmlns:a16="http://schemas.microsoft.com/office/drawing/2014/main" id="{A3DFD8C0-1DDE-4A65-95A0-9DF17E1B634A}"/>
              </a:ext>
            </a:extLst>
          </p:cNvPr>
          <p:cNvSpPr/>
          <p:nvPr/>
        </p:nvSpPr>
        <p:spPr>
          <a:xfrm>
            <a:off x="114300" y="1135021"/>
            <a:ext cx="8915400" cy="2677656"/>
          </a:xfrm>
          <a:prstGeom prst="rect">
            <a:avLst/>
          </a:prstGeom>
        </p:spPr>
        <p:txBody>
          <a:bodyPr wrap="square">
            <a:spAutoFit/>
          </a:bodyPr>
          <a:lstStyle/>
          <a:p>
            <a:pPr marL="519113" lvl="1" indent="-519113">
              <a:buSzPct val="155000"/>
              <a:buBlip>
                <a:blip r:embed="rId5">
                  <a:extLst/>
                </a:blip>
              </a:buBlip>
              <a:defRPr/>
            </a:pPr>
            <a:r>
              <a:rPr lang="en-US" sz="2400" b="1" dirty="0"/>
              <a:t>One-year program </a:t>
            </a:r>
            <a:r>
              <a:rPr lang="en-US" sz="2400" dirty="0"/>
              <a:t>identifies up-and-coming community leaders from diverse backgrounds and educates them about water issues. </a:t>
            </a:r>
          </a:p>
          <a:p>
            <a:pPr marL="0" lvl="1">
              <a:buSzPct val="155000"/>
              <a:defRPr/>
            </a:pPr>
            <a:endParaRPr lang="en-US" sz="1000" dirty="0"/>
          </a:p>
          <a:p>
            <a:pPr marL="519113" lvl="1" indent="-519113">
              <a:buSzPct val="155000"/>
              <a:buBlip>
                <a:blip r:embed="rId5">
                  <a:extLst/>
                </a:blip>
              </a:buBlip>
              <a:defRPr/>
            </a:pPr>
            <a:r>
              <a:rPr lang="en-US" sz="2400" dirty="0"/>
              <a:t>The program enhances individual leadership skills and prepares participants for decision-making about water resource issues.</a:t>
            </a:r>
          </a:p>
          <a:p>
            <a:pPr marL="0" lvl="1">
              <a:buSzPct val="155000"/>
              <a:defRPr/>
            </a:pPr>
            <a:endParaRPr lang="en-US" sz="1000" dirty="0"/>
          </a:p>
          <a:p>
            <a:pPr marL="519113" lvl="1" indent="-519113">
              <a:buSzPct val="155000"/>
              <a:buBlip>
                <a:blip r:embed="rId5">
                  <a:extLst/>
                </a:blip>
              </a:buBlip>
              <a:defRPr/>
            </a:pPr>
            <a:r>
              <a:rPr lang="en-US" sz="2400" dirty="0"/>
              <a:t>Leading stakeholders and top policymakers serve as mentors to class members.</a:t>
            </a:r>
            <a:endParaRPr lang="en-US" sz="2800" dirty="0"/>
          </a:p>
        </p:txBody>
      </p:sp>
    </p:spTree>
    <p:extLst>
      <p:ext uri="{BB962C8B-B14F-4D97-AF65-F5344CB8AC3E}">
        <p14:creationId xmlns:p14="http://schemas.microsoft.com/office/powerpoint/2010/main" val="412895013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84000">
              <a:schemeClr val="bg1"/>
            </a:gs>
            <a:gs pos="100000">
              <a:schemeClr val="tx2">
                <a:lumMod val="40000"/>
                <a:lumOff val="60000"/>
              </a:schemeClr>
            </a:gs>
            <a:gs pos="0">
              <a:schemeClr val="accent1">
                <a:lumMod val="45000"/>
                <a:lumOff val="55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233718" y="1194939"/>
            <a:ext cx="8676564" cy="1200329"/>
          </a:xfrm>
          <a:prstGeom prst="rect">
            <a:avLst/>
          </a:prstGeom>
          <a:noFill/>
        </p:spPr>
        <p:txBody>
          <a:bodyPr wrap="square">
            <a:spAutoFit/>
          </a:bodyPr>
          <a:lstStyle/>
          <a:p>
            <a:pPr>
              <a:defRPr/>
            </a:pPr>
            <a:r>
              <a:rPr lang="en-US" sz="2400" dirty="0">
                <a:latin typeface="+mj-lt"/>
                <a:cs typeface="Arial" pitchFamily="34" charset="0"/>
              </a:rPr>
              <a:t>The Foundation coordinates an annual conference known as the </a:t>
            </a:r>
            <a:r>
              <a:rPr lang="en-US" sz="2400" b="1" dirty="0">
                <a:latin typeface="+mj-lt"/>
                <a:cs typeface="Arial" pitchFamily="34" charset="0"/>
              </a:rPr>
              <a:t>Water Summit</a:t>
            </a:r>
            <a:r>
              <a:rPr lang="en-US" sz="2400" dirty="0">
                <a:latin typeface="+mj-lt"/>
                <a:cs typeface="Arial" pitchFamily="34" charset="0"/>
              </a:rPr>
              <a:t>, along with events and workshops devoted to specific issues. </a:t>
            </a:r>
            <a:endParaRPr lang="en-US" sz="2400" dirty="0">
              <a:latin typeface="Arial" pitchFamily="34" charset="0"/>
              <a:cs typeface="Arial" pitchFamily="34" charset="0"/>
            </a:endParaRPr>
          </a:p>
        </p:txBody>
      </p:sp>
      <p:sp>
        <p:nvSpPr>
          <p:cNvPr id="5" name="TextBox 4"/>
          <p:cNvSpPr txBox="1"/>
          <p:nvPr/>
        </p:nvSpPr>
        <p:spPr>
          <a:xfrm>
            <a:off x="304800" y="268069"/>
            <a:ext cx="8610600" cy="646331"/>
          </a:xfrm>
          <a:prstGeom prst="rect">
            <a:avLst/>
          </a:prstGeom>
          <a:noFill/>
        </p:spPr>
        <p:txBody>
          <a:bodyPr>
            <a:spAutoFit/>
          </a:bodyPr>
          <a:lstStyle/>
          <a:p>
            <a:pPr algn="ctr">
              <a:defRPr/>
            </a:pPr>
            <a:r>
              <a:rPr lang="en-US" sz="3600" b="1" dirty="0">
                <a:solidFill>
                  <a:srgbClr val="003399"/>
                </a:solidFill>
                <a:latin typeface="Arial" pitchFamily="34" charset="0"/>
                <a:cs typeface="Arial" pitchFamily="34" charset="0"/>
              </a:rPr>
              <a:t>Conferences/Workshops</a:t>
            </a:r>
          </a:p>
        </p:txBody>
      </p:sp>
      <p:sp>
        <p:nvSpPr>
          <p:cNvPr id="6" name="TextBox 5"/>
          <p:cNvSpPr txBox="1"/>
          <p:nvPr/>
        </p:nvSpPr>
        <p:spPr>
          <a:xfrm>
            <a:off x="212458" y="2395268"/>
            <a:ext cx="8709547" cy="1323439"/>
          </a:xfrm>
          <a:prstGeom prst="rect">
            <a:avLst/>
          </a:prstGeom>
          <a:noFill/>
        </p:spPr>
        <p:txBody>
          <a:bodyPr wrap="square" rtlCol="0">
            <a:spAutoFit/>
          </a:bodyPr>
          <a:lstStyle/>
          <a:p>
            <a:pPr>
              <a:defRPr/>
            </a:pPr>
            <a:r>
              <a:rPr lang="en-US" b="1" dirty="0">
                <a:latin typeface="Arial" pitchFamily="34" charset="0"/>
                <a:cs typeface="Arial" pitchFamily="34" charset="0"/>
              </a:rPr>
              <a:t>· </a:t>
            </a:r>
            <a:r>
              <a:rPr lang="en-US" sz="2000" b="1" dirty="0">
                <a:latin typeface="+mj-lt"/>
                <a:cs typeface="Arial" pitchFamily="34" charset="0"/>
              </a:rPr>
              <a:t>Climate change 	</a:t>
            </a:r>
            <a:r>
              <a:rPr lang="en-US" sz="2000" dirty="0">
                <a:latin typeface="+mj-lt"/>
                <a:cs typeface="Arial" pitchFamily="34" charset="0"/>
              </a:rPr>
              <a:t>	</a:t>
            </a:r>
            <a:r>
              <a:rPr lang="en-US" sz="2000" b="1" dirty="0">
                <a:latin typeface="+mj-lt"/>
                <a:cs typeface="Arial" pitchFamily="34" charset="0"/>
              </a:rPr>
              <a:t>· The Delta </a:t>
            </a:r>
            <a:r>
              <a:rPr lang="en-US" sz="2000" dirty="0">
                <a:latin typeface="+mj-lt"/>
                <a:cs typeface="Arial" pitchFamily="34" charset="0"/>
              </a:rPr>
              <a:t>		            · </a:t>
            </a:r>
            <a:r>
              <a:rPr lang="en-US" sz="2000" b="1" dirty="0">
                <a:latin typeface="+mj-lt"/>
                <a:cs typeface="Arial" pitchFamily="34" charset="0"/>
              </a:rPr>
              <a:t>The Colorado River</a:t>
            </a:r>
          </a:p>
          <a:p>
            <a:pPr>
              <a:defRPr/>
            </a:pPr>
            <a:r>
              <a:rPr lang="en-US" sz="2000" b="1" dirty="0">
                <a:latin typeface="+mj-lt"/>
                <a:cs typeface="Arial" pitchFamily="34" charset="0"/>
              </a:rPr>
              <a:t>· Flood management          · Water 101		            · Agriculture</a:t>
            </a:r>
          </a:p>
          <a:p>
            <a:pPr>
              <a:defRPr/>
            </a:pPr>
            <a:r>
              <a:rPr lang="en-US" sz="2000" b="1" dirty="0">
                <a:latin typeface="+mj-lt"/>
                <a:cs typeface="Arial" pitchFamily="34" charset="0"/>
              </a:rPr>
              <a:t>· Drought 		· Groundwater/SGMA	            </a:t>
            </a:r>
            <a:r>
              <a:rPr lang="en-US" sz="2000" b="1" dirty="0">
                <a:cs typeface="Arial" pitchFamily="34" charset="0"/>
              </a:rPr>
              <a:t>· Subsidence</a:t>
            </a:r>
            <a:r>
              <a:rPr lang="en-US" sz="2000" b="1" dirty="0">
                <a:latin typeface="+mj-lt"/>
                <a:cs typeface="Arial" pitchFamily="34" charset="0"/>
              </a:rPr>
              <a:t>			</a:t>
            </a:r>
          </a:p>
        </p:txBody>
      </p:sp>
      <p:pic>
        <p:nvPicPr>
          <p:cNvPr id="18436" name="Picture 4"/>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8168"/>
          <a:stretch/>
        </p:blipFill>
        <p:spPr bwMode="auto">
          <a:xfrm>
            <a:off x="6188513" y="3647376"/>
            <a:ext cx="2884965" cy="203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FAAB09D1-A239-45F7-9D61-DB2AB67339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83" t="7500" r="40417" b="11162"/>
          <a:stretch/>
        </p:blipFill>
        <p:spPr>
          <a:xfrm>
            <a:off x="70522" y="3646357"/>
            <a:ext cx="2055341" cy="2026393"/>
          </a:xfrm>
          <a:prstGeom prst="rect">
            <a:avLst/>
          </a:prstGeom>
        </p:spPr>
      </p:pic>
      <p:pic>
        <p:nvPicPr>
          <p:cNvPr id="10" name="Picture 9">
            <a:extLst>
              <a:ext uri="{FF2B5EF4-FFF2-40B4-BE49-F238E27FC236}">
                <a16:creationId xmlns:a16="http://schemas.microsoft.com/office/drawing/2014/main" id="{ECAE548B-AE28-4FC7-8460-221027762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250"/>
          <a:stretch/>
        </p:blipFill>
        <p:spPr>
          <a:xfrm>
            <a:off x="2214037" y="3646190"/>
            <a:ext cx="3886301" cy="2040308"/>
          </a:xfrm>
          <a:prstGeom prst="rect">
            <a:avLst/>
          </a:prstGeom>
        </p:spPr>
      </p:pic>
    </p:spTree>
    <p:extLst>
      <p:ext uri="{BB962C8B-B14F-4D97-AF65-F5344CB8AC3E}">
        <p14:creationId xmlns:p14="http://schemas.microsoft.com/office/powerpoint/2010/main" val="39209799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fontScale="90000"/>
          </a:bodyPr>
          <a:lstStyle/>
          <a:p>
            <a:r>
              <a:rPr lang="en-US" b="1" dirty="0">
                <a:solidFill>
                  <a:srgbClr val="003399"/>
                </a:solidFill>
                <a:cs typeface="Arial" pitchFamily="34" charset="0"/>
              </a:rPr>
              <a:t/>
            </a:r>
            <a:br>
              <a:rPr lang="en-US" b="1" dirty="0">
                <a:solidFill>
                  <a:srgbClr val="003399"/>
                </a:solidFill>
                <a:cs typeface="Arial" pitchFamily="34" charset="0"/>
              </a:rPr>
            </a:br>
            <a:r>
              <a:rPr lang="en-US" sz="4900" b="1" dirty="0">
                <a:solidFill>
                  <a:srgbClr val="003399"/>
                </a:solidFill>
                <a:cs typeface="Arial" pitchFamily="34" charset="0"/>
              </a:rPr>
              <a:t>Project WET Workshops</a:t>
            </a:r>
            <a:r>
              <a:rPr lang="en-US" b="1" dirty="0">
                <a:solidFill>
                  <a:srgbClr val="003399"/>
                </a:solidFill>
                <a:cs typeface="Arial" pitchFamily="34" charset="0"/>
              </a:rPr>
              <a:t/>
            </a:r>
            <a:br>
              <a:rPr lang="en-US" b="1" dirty="0">
                <a:solidFill>
                  <a:srgbClr val="003399"/>
                </a:solidFill>
                <a:cs typeface="Arial" pitchFamily="34" charset="0"/>
              </a:rPr>
            </a:br>
            <a:endParaRPr lang="en-US" dirty="0"/>
          </a:p>
        </p:txBody>
      </p:sp>
      <p:pic>
        <p:nvPicPr>
          <p:cNvPr id="1027" name="Picture 3" descr="I:\California Project WET\Project WET Photos\Project WET Pics\WET kids streams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522994"/>
            <a:ext cx="4615962" cy="31480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California Project WET\Project WET Photos\Project WET Pics\USGSDElta0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38" y="3531786"/>
            <a:ext cx="4191000" cy="3143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1FF5DAF-10CE-4760-87BB-3E4DBC46E3B0}"/>
              </a:ext>
            </a:extLst>
          </p:cNvPr>
          <p:cNvSpPr/>
          <p:nvPr/>
        </p:nvSpPr>
        <p:spPr>
          <a:xfrm>
            <a:off x="214314" y="1292377"/>
            <a:ext cx="8548685" cy="2123658"/>
          </a:xfrm>
          <a:prstGeom prst="rect">
            <a:avLst/>
          </a:prstGeom>
        </p:spPr>
        <p:txBody>
          <a:bodyPr wrap="square">
            <a:spAutoFit/>
          </a:bodyPr>
          <a:lstStyle/>
          <a:p>
            <a:pPr marL="519113" lvl="1" indent="-519113">
              <a:buSzPct val="155000"/>
              <a:buBlip>
                <a:blip r:embed="rId5">
                  <a:extLst/>
                </a:blip>
              </a:buBlip>
              <a:defRPr/>
            </a:pPr>
            <a:r>
              <a:rPr lang="en-US" sz="2200" dirty="0"/>
              <a:t>California coordinator for international program</a:t>
            </a:r>
          </a:p>
          <a:p>
            <a:pPr marL="519113" lvl="1" indent="-519113">
              <a:buSzPct val="155000"/>
              <a:buBlip>
                <a:blip r:embed="rId5">
                  <a:extLst/>
                </a:blip>
              </a:buBlip>
              <a:defRPr/>
            </a:pPr>
            <a:r>
              <a:rPr lang="en-US" sz="2200" dirty="0"/>
              <a:t>Workshops for K-12 educators to incorporate water science and current issues into their classrooms</a:t>
            </a:r>
          </a:p>
          <a:p>
            <a:pPr marL="519113" lvl="1" indent="-519113">
              <a:buSzPct val="155000"/>
              <a:buBlip>
                <a:blip r:embed="rId5">
                  <a:extLst/>
                </a:blip>
              </a:buBlip>
              <a:defRPr/>
            </a:pPr>
            <a:r>
              <a:rPr lang="en-US" sz="2200" dirty="0"/>
              <a:t>Trainings for professors so they can integrate into courses for new teacher credential candidates and natural resource interpretation students at various universities, </a:t>
            </a:r>
            <a:r>
              <a:rPr lang="en-US" sz="2200" b="1" dirty="0"/>
              <a:t>including Chico State!</a:t>
            </a:r>
            <a:endParaRPr lang="en-US" sz="2200" dirty="0"/>
          </a:p>
        </p:txBody>
      </p:sp>
    </p:spTree>
    <p:extLst>
      <p:ext uri="{BB962C8B-B14F-4D97-AF65-F5344CB8AC3E}">
        <p14:creationId xmlns:p14="http://schemas.microsoft.com/office/powerpoint/2010/main" val="166637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898967"/>
          </a:xfrm>
        </p:spPr>
        <p:txBody>
          <a:bodyPr>
            <a:normAutofit/>
          </a:bodyPr>
          <a:lstStyle/>
          <a:p>
            <a:r>
              <a:rPr lang="en-US" sz="3600" b="1" dirty="0">
                <a:solidFill>
                  <a:srgbClr val="003399"/>
                </a:solidFill>
                <a:latin typeface="Arial" pitchFamily="34" charset="0"/>
                <a:ea typeface="+mn-ea"/>
                <a:cs typeface="Arial" pitchFamily="34" charset="0"/>
              </a:rPr>
              <a:t>Colorado River Project</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3429000"/>
            <a:ext cx="2362200" cy="3139633"/>
          </a:xfrm>
          <a:prstGeom prst="rect">
            <a:avLst/>
          </a:prstGeom>
        </p:spPr>
      </p:pic>
      <p:sp>
        <p:nvSpPr>
          <p:cNvPr id="4" name="Rectangle 3">
            <a:extLst>
              <a:ext uri="{FF2B5EF4-FFF2-40B4-BE49-F238E27FC236}">
                <a16:creationId xmlns:a16="http://schemas.microsoft.com/office/drawing/2014/main" id="{B5A7E3BE-2089-491E-A7EC-4EC218D21018}"/>
              </a:ext>
            </a:extLst>
          </p:cNvPr>
          <p:cNvSpPr/>
          <p:nvPr/>
        </p:nvSpPr>
        <p:spPr>
          <a:xfrm>
            <a:off x="228600" y="1447800"/>
            <a:ext cx="7696200" cy="4932119"/>
          </a:xfrm>
          <a:prstGeom prst="rect">
            <a:avLst/>
          </a:prstGeom>
        </p:spPr>
        <p:txBody>
          <a:bodyPr wrap="square">
            <a:spAutoFit/>
          </a:bodyPr>
          <a:lstStyle/>
          <a:p>
            <a:pPr marL="519113" lvl="1" indent="-519113">
              <a:buSzPct val="155000"/>
              <a:buBlip>
                <a:blip r:embed="rId4">
                  <a:extLst/>
                </a:blip>
              </a:buBlip>
              <a:defRPr/>
            </a:pPr>
            <a:r>
              <a:rPr lang="en-US" sz="2800" dirty="0"/>
              <a:t>Educates people about challenges facing the Upper and Lower Colorado River Basins</a:t>
            </a:r>
          </a:p>
          <a:p>
            <a:pPr marL="0" lvl="1">
              <a:buSzPct val="155000"/>
              <a:defRPr/>
            </a:pPr>
            <a:endParaRPr lang="en-US" sz="1050" dirty="0"/>
          </a:p>
          <a:p>
            <a:pPr marL="0" lvl="1">
              <a:buSzPct val="155000"/>
              <a:defRPr/>
            </a:pPr>
            <a:r>
              <a:rPr lang="en-US" sz="2800" dirty="0"/>
              <a:t> Includes: </a:t>
            </a:r>
          </a:p>
          <a:p>
            <a:pPr marL="0" lvl="1">
              <a:buSzPct val="155000"/>
              <a:defRPr/>
            </a:pPr>
            <a:endParaRPr lang="en-US" sz="1000" dirty="0"/>
          </a:p>
          <a:p>
            <a:pPr marL="519113" lvl="1" indent="-519113">
              <a:buSzPct val="155000"/>
              <a:buBlip>
                <a:blip r:embed="rId4">
                  <a:extLst/>
                </a:blip>
              </a:buBlip>
              <a:defRPr/>
            </a:pPr>
            <a:r>
              <a:rPr lang="en-US" sz="2800" dirty="0"/>
              <a:t>Lower Colorado River Tour</a:t>
            </a:r>
          </a:p>
          <a:p>
            <a:pPr marL="0" lvl="1">
              <a:buSzPct val="155000"/>
              <a:defRPr/>
            </a:pPr>
            <a:endParaRPr lang="en-US" sz="1050" dirty="0"/>
          </a:p>
          <a:p>
            <a:pPr marL="519113" lvl="1" indent="-519113">
              <a:buSzPct val="155000"/>
              <a:buBlip>
                <a:blip r:embed="rId4">
                  <a:extLst/>
                </a:blip>
              </a:buBlip>
              <a:defRPr/>
            </a:pPr>
            <a:r>
              <a:rPr lang="en-US" sz="2800" dirty="0"/>
              <a:t>Lower Colorado River Map</a:t>
            </a:r>
          </a:p>
          <a:p>
            <a:pPr marL="0" lvl="1">
              <a:buSzPct val="155000"/>
              <a:defRPr/>
            </a:pPr>
            <a:endParaRPr lang="en-US" sz="1050" dirty="0"/>
          </a:p>
          <a:p>
            <a:pPr marL="519113" lvl="1" indent="-519113">
              <a:buSzPct val="155000"/>
              <a:buBlip>
                <a:blip r:embed="rId4">
                  <a:extLst/>
                </a:blip>
              </a:buBlip>
              <a:defRPr/>
            </a:pPr>
            <a:r>
              <a:rPr lang="en-US" sz="2800" dirty="0"/>
              <a:t>Layperson’s guide to the Colorado River </a:t>
            </a:r>
          </a:p>
          <a:p>
            <a:pPr marL="0" lvl="1" indent="519113">
              <a:buSzPct val="155000"/>
              <a:defRPr/>
            </a:pPr>
            <a:r>
              <a:rPr lang="en-US" sz="2800" dirty="0"/>
              <a:t>and the Colorado River Delta</a:t>
            </a:r>
          </a:p>
          <a:p>
            <a:pPr marL="0" lvl="1">
              <a:buSzPct val="155000"/>
              <a:defRPr/>
            </a:pPr>
            <a:endParaRPr lang="en-US" sz="1050" dirty="0"/>
          </a:p>
          <a:p>
            <a:pPr marL="519113" lvl="1" indent="-519113">
              <a:buSzPct val="155000"/>
              <a:buBlip>
                <a:blip r:embed="rId4">
                  <a:extLst/>
                </a:blip>
              </a:buBlip>
              <a:defRPr/>
            </a:pPr>
            <a:r>
              <a:rPr lang="en-US" sz="2800" i="1" dirty="0"/>
              <a:t>Western Water </a:t>
            </a:r>
            <a:r>
              <a:rPr lang="en-US" sz="2800" dirty="0"/>
              <a:t>news articles</a:t>
            </a:r>
          </a:p>
          <a:p>
            <a:pPr marL="0" lvl="1">
              <a:buSzPct val="155000"/>
              <a:defRPr/>
            </a:pPr>
            <a:endParaRPr lang="en-US" sz="1050" dirty="0"/>
          </a:p>
          <a:p>
            <a:pPr marL="519113" lvl="1" indent="-519113">
              <a:buSzPct val="155000"/>
              <a:buBlip>
                <a:blip r:embed="rId4">
                  <a:extLst/>
                </a:blip>
              </a:buBlip>
              <a:defRPr/>
            </a:pPr>
            <a:r>
              <a:rPr lang="en-US" sz="2800" dirty="0"/>
              <a:t>And more!</a:t>
            </a:r>
            <a:endParaRPr lang="en-US" sz="2400" dirty="0"/>
          </a:p>
        </p:txBody>
      </p:sp>
    </p:spTree>
    <p:extLst>
      <p:ext uri="{BB962C8B-B14F-4D97-AF65-F5344CB8AC3E}">
        <p14:creationId xmlns:p14="http://schemas.microsoft.com/office/powerpoint/2010/main" val="306929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23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457200" y="22671"/>
            <a:ext cx="8229600" cy="1143000"/>
          </a:xfrm>
        </p:spPr>
        <p:txBody>
          <a:bodyPr>
            <a:normAutofit/>
          </a:bodyPr>
          <a:lstStyle/>
          <a:p>
            <a:pPr>
              <a:defRPr/>
            </a:pPr>
            <a:r>
              <a:rPr lang="en-US" b="1" dirty="0">
                <a:solidFill>
                  <a:srgbClr val="003192"/>
                </a:solidFill>
                <a:cs typeface="Arial" pitchFamily="34" charset="0"/>
              </a:rPr>
              <a:t>Social Media</a:t>
            </a:r>
            <a:endParaRPr lang="en-US" b="1" dirty="0">
              <a:cs typeface="Arial" pitchFamily="34" charset="0"/>
            </a:endParaRPr>
          </a:p>
        </p:txBody>
      </p:sp>
      <p:sp>
        <p:nvSpPr>
          <p:cNvPr id="10" name="Rectangle 5"/>
          <p:cNvSpPr>
            <a:spLocks noChangeArrowheads="1"/>
          </p:cNvSpPr>
          <p:nvPr/>
        </p:nvSpPr>
        <p:spPr bwMode="auto">
          <a:xfrm>
            <a:off x="6096000" y="4343400"/>
            <a:ext cx="2667000" cy="960263"/>
          </a:xfrm>
          <a:prstGeom prst="rect">
            <a:avLst/>
          </a:prstGeom>
          <a:noFill/>
          <a:ln w="9525">
            <a:noFill/>
            <a:miter lim="800000"/>
            <a:headEnd/>
            <a:tailEnd/>
          </a:ln>
        </p:spPr>
        <p:txBody>
          <a:bodyPr wrap="square">
            <a:spAutoFit/>
          </a:bodyPr>
          <a:lstStyle/>
          <a:p>
            <a:pPr algn="ctr">
              <a:spcBef>
                <a:spcPct val="20000"/>
              </a:spcBef>
              <a:buSzPct val="155000"/>
              <a:defRPr/>
            </a:pPr>
            <a:endParaRPr lang="en-US" dirty="0"/>
          </a:p>
          <a:p>
            <a:pPr algn="ctr">
              <a:spcBef>
                <a:spcPct val="20000"/>
              </a:spcBef>
              <a:buSzPct val="155000"/>
              <a:defRPr/>
            </a:pPr>
            <a:endParaRPr lang="en-US" sz="1400" dirty="0"/>
          </a:p>
          <a:p>
            <a:pPr algn="ctr">
              <a:spcBef>
                <a:spcPct val="20000"/>
              </a:spcBef>
              <a:buSzPct val="155000"/>
              <a:defRPr/>
            </a:pPr>
            <a:endParaRPr lang="en-US" dirty="0"/>
          </a:p>
        </p:txBody>
      </p:sp>
      <p:sp>
        <p:nvSpPr>
          <p:cNvPr id="3" name="Content Placeholder 2"/>
          <p:cNvSpPr>
            <a:spLocks noGrp="1"/>
          </p:cNvSpPr>
          <p:nvPr>
            <p:ph idx="1"/>
          </p:nvPr>
        </p:nvSpPr>
        <p:spPr/>
        <p:txBody>
          <a:bodyPr/>
          <a:lstStyle/>
          <a:p>
            <a:endParaRPr lang="en-US" dirty="0"/>
          </a:p>
          <a:p>
            <a:endParaRPr lang="en-US" dirty="0"/>
          </a:p>
        </p:txBody>
      </p:sp>
      <p:pic>
        <p:nvPicPr>
          <p:cNvPr id="2" name="Picture 1">
            <a:extLst>
              <a:ext uri="{FF2B5EF4-FFF2-40B4-BE49-F238E27FC236}">
                <a16:creationId xmlns:a16="http://schemas.microsoft.com/office/drawing/2014/main" id="{1D28A446-80D5-4AA5-BAA7-195A9288DAFB}"/>
              </a:ext>
            </a:extLst>
          </p:cNvPr>
          <p:cNvPicPr>
            <a:picLocks noChangeAspect="1"/>
          </p:cNvPicPr>
          <p:nvPr/>
        </p:nvPicPr>
        <p:blipFill>
          <a:blip r:embed="rId3"/>
          <a:stretch>
            <a:fillRect/>
          </a:stretch>
        </p:blipFill>
        <p:spPr>
          <a:xfrm>
            <a:off x="533400" y="1151444"/>
            <a:ext cx="8077200" cy="5631514"/>
          </a:xfrm>
          <a:prstGeom prst="rect">
            <a:avLst/>
          </a:prstGeom>
        </p:spPr>
      </p:pic>
    </p:spTree>
    <p:extLst>
      <p:ext uri="{BB962C8B-B14F-4D97-AF65-F5344CB8AC3E}">
        <p14:creationId xmlns:p14="http://schemas.microsoft.com/office/powerpoint/2010/main" val="119011329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23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rmAutofit/>
          </a:bodyPr>
          <a:lstStyle/>
          <a:p>
            <a:pPr>
              <a:defRPr/>
            </a:pPr>
            <a:r>
              <a:rPr lang="en-US" b="1" dirty="0">
                <a:solidFill>
                  <a:srgbClr val="003192"/>
                </a:solidFill>
                <a:cs typeface="Arial" pitchFamily="34" charset="0"/>
              </a:rPr>
              <a:t>Working with the Media</a:t>
            </a:r>
            <a:endParaRPr lang="en-US" b="1" dirty="0">
              <a:cs typeface="Arial" pitchFamily="34" charset="0"/>
            </a:endParaRPr>
          </a:p>
        </p:txBody>
      </p:sp>
      <p:sp>
        <p:nvSpPr>
          <p:cNvPr id="10" name="Rectangle 5"/>
          <p:cNvSpPr>
            <a:spLocks noChangeArrowheads="1"/>
          </p:cNvSpPr>
          <p:nvPr/>
        </p:nvSpPr>
        <p:spPr bwMode="auto">
          <a:xfrm>
            <a:off x="6096000" y="4343400"/>
            <a:ext cx="2667000" cy="960263"/>
          </a:xfrm>
          <a:prstGeom prst="rect">
            <a:avLst/>
          </a:prstGeom>
          <a:noFill/>
          <a:ln w="9525">
            <a:noFill/>
            <a:miter lim="800000"/>
            <a:headEnd/>
            <a:tailEnd/>
          </a:ln>
        </p:spPr>
        <p:txBody>
          <a:bodyPr wrap="square">
            <a:spAutoFit/>
          </a:bodyPr>
          <a:lstStyle/>
          <a:p>
            <a:pPr algn="ctr">
              <a:spcBef>
                <a:spcPct val="20000"/>
              </a:spcBef>
              <a:buSzPct val="155000"/>
              <a:defRPr/>
            </a:pPr>
            <a:endParaRPr lang="en-US" dirty="0"/>
          </a:p>
          <a:p>
            <a:pPr algn="ctr">
              <a:spcBef>
                <a:spcPct val="20000"/>
              </a:spcBef>
              <a:buSzPct val="155000"/>
              <a:defRPr/>
            </a:pPr>
            <a:endParaRPr lang="en-US" sz="1400" dirty="0"/>
          </a:p>
          <a:p>
            <a:pPr algn="ctr">
              <a:spcBef>
                <a:spcPct val="20000"/>
              </a:spcBef>
              <a:buSzPct val="155000"/>
              <a:defRPr/>
            </a:pPr>
            <a:endParaRPr lang="en-US" dirty="0"/>
          </a:p>
        </p:txBody>
      </p:sp>
      <p:sp>
        <p:nvSpPr>
          <p:cNvPr id="2" name="Rectangle 1">
            <a:extLst>
              <a:ext uri="{FF2B5EF4-FFF2-40B4-BE49-F238E27FC236}">
                <a16:creationId xmlns:a16="http://schemas.microsoft.com/office/drawing/2014/main" id="{930BA11E-250C-4593-9597-160C90CD78B3}"/>
              </a:ext>
            </a:extLst>
          </p:cNvPr>
          <p:cNvSpPr/>
          <p:nvPr/>
        </p:nvSpPr>
        <p:spPr>
          <a:xfrm>
            <a:off x="457201" y="1828800"/>
            <a:ext cx="8229599" cy="4308872"/>
          </a:xfrm>
          <a:prstGeom prst="rect">
            <a:avLst/>
          </a:prstGeom>
        </p:spPr>
        <p:txBody>
          <a:bodyPr wrap="square">
            <a:spAutoFit/>
          </a:bodyPr>
          <a:lstStyle/>
          <a:p>
            <a:pPr marL="519113" lvl="1" indent="-519113">
              <a:buSzPct val="155000"/>
              <a:buBlip>
                <a:blip r:embed="rId3">
                  <a:extLst/>
                </a:blip>
              </a:buBlip>
              <a:defRPr/>
            </a:pPr>
            <a:r>
              <a:rPr lang="en-US" sz="3200" dirty="0"/>
              <a:t>Be on Twitter</a:t>
            </a:r>
          </a:p>
          <a:p>
            <a:pPr marL="0" lvl="1">
              <a:buSzPct val="155000"/>
              <a:defRPr/>
            </a:pPr>
            <a:endParaRPr lang="en-US" sz="1000" dirty="0"/>
          </a:p>
          <a:p>
            <a:pPr marL="519113" lvl="1" indent="-519113">
              <a:buSzPct val="155000"/>
              <a:buBlip>
                <a:blip r:embed="rId3">
                  <a:extLst/>
                </a:blip>
              </a:buBlip>
              <a:defRPr/>
            </a:pPr>
            <a:r>
              <a:rPr lang="en-US" sz="3200" dirty="0"/>
              <a:t>Use the hashtag: </a:t>
            </a:r>
            <a:r>
              <a:rPr lang="en-US" sz="3200" b="1" dirty="0"/>
              <a:t>#</a:t>
            </a:r>
            <a:r>
              <a:rPr lang="en-US" sz="3200" b="1" dirty="0" err="1"/>
              <a:t>cawater</a:t>
            </a:r>
            <a:r>
              <a:rPr lang="en-US" sz="3200" b="1" dirty="0"/>
              <a:t> </a:t>
            </a:r>
          </a:p>
          <a:p>
            <a:pPr marL="0" lvl="1">
              <a:buSzPct val="155000"/>
              <a:defRPr/>
            </a:pPr>
            <a:endParaRPr lang="en-US" sz="1000" b="1" dirty="0"/>
          </a:p>
          <a:p>
            <a:pPr marL="519113" lvl="1" indent="-519113">
              <a:buSzPct val="155000"/>
              <a:buBlip>
                <a:blip r:embed="rId3">
                  <a:extLst/>
                </a:blip>
              </a:buBlip>
              <a:defRPr/>
            </a:pPr>
            <a:r>
              <a:rPr lang="en-US" sz="3200" dirty="0"/>
              <a:t>Reporters want to know: </a:t>
            </a:r>
          </a:p>
          <a:p>
            <a:pPr marL="0" lvl="1">
              <a:buSzPct val="155000"/>
              <a:defRPr/>
            </a:pPr>
            <a:endParaRPr lang="en-US" sz="1000" dirty="0"/>
          </a:p>
          <a:p>
            <a:pPr marL="1033463" lvl="1" indent="-285750">
              <a:buSzPct val="155000"/>
              <a:buFontTx/>
              <a:buChar char="-"/>
              <a:defRPr/>
            </a:pPr>
            <a:r>
              <a:rPr lang="en-US" sz="3200" dirty="0"/>
              <a:t>How is your project or research going to affect their readers/the public</a:t>
            </a:r>
          </a:p>
          <a:p>
            <a:pPr marL="747713" lvl="1">
              <a:buSzPct val="155000"/>
              <a:defRPr/>
            </a:pPr>
            <a:endParaRPr lang="en-US" sz="1000" dirty="0"/>
          </a:p>
          <a:p>
            <a:pPr marL="1033463" lvl="1" indent="-285750">
              <a:buSzPct val="155000"/>
              <a:buFontTx/>
              <a:buChar char="-"/>
              <a:defRPr/>
            </a:pPr>
            <a:r>
              <a:rPr lang="en-US" sz="3200" dirty="0"/>
              <a:t>So give them the context</a:t>
            </a:r>
          </a:p>
          <a:p>
            <a:pPr marL="747713" lvl="1">
              <a:buSzPct val="155000"/>
              <a:defRPr/>
            </a:pPr>
            <a:endParaRPr lang="en-US" sz="1000" dirty="0"/>
          </a:p>
          <a:p>
            <a:pPr marL="1033463" lvl="1" indent="-285750">
              <a:buSzPct val="155000"/>
              <a:buFontTx/>
              <a:buChar char="-"/>
              <a:defRPr/>
            </a:pPr>
            <a:r>
              <a:rPr lang="en-US" sz="3200" dirty="0"/>
              <a:t>Use cool graphics!</a:t>
            </a:r>
          </a:p>
        </p:txBody>
      </p:sp>
    </p:spTree>
    <p:extLst>
      <p:ext uri="{BB962C8B-B14F-4D97-AF65-F5344CB8AC3E}">
        <p14:creationId xmlns:p14="http://schemas.microsoft.com/office/powerpoint/2010/main" val="232830758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23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722" y="274638"/>
            <a:ext cx="8726556" cy="1143000"/>
          </a:xfrm>
        </p:spPr>
        <p:txBody>
          <a:bodyPr>
            <a:normAutofit fontScale="90000"/>
          </a:bodyPr>
          <a:lstStyle/>
          <a:p>
            <a:pPr algn="l"/>
            <a:r>
              <a:rPr lang="en-US" b="1" dirty="0">
                <a:solidFill>
                  <a:srgbClr val="003192"/>
                </a:solidFill>
                <a:cs typeface="Arial" pitchFamily="34" charset="0"/>
              </a:rPr>
              <a:t>Sign up for Western Water / </a:t>
            </a:r>
            <a:r>
              <a:rPr lang="en-US" b="1" dirty="0" err="1">
                <a:solidFill>
                  <a:srgbClr val="003192"/>
                </a:solidFill>
                <a:cs typeface="Arial" pitchFamily="34" charset="0"/>
              </a:rPr>
              <a:t>Aquafornia</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610781"/>
            <a:ext cx="3234690" cy="308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D0BF40A5-C169-4BBA-8FF8-FAC11C649CC7}"/>
              </a:ext>
            </a:extLst>
          </p:cNvPr>
          <p:cNvPicPr>
            <a:picLocks noChangeAspect="1"/>
          </p:cNvPicPr>
          <p:nvPr/>
        </p:nvPicPr>
        <p:blipFill>
          <a:blip r:embed="rId4"/>
          <a:stretch>
            <a:fillRect/>
          </a:stretch>
        </p:blipFill>
        <p:spPr>
          <a:xfrm>
            <a:off x="3762375" y="2628366"/>
            <a:ext cx="5076825" cy="3429000"/>
          </a:xfrm>
          <a:prstGeom prst="rect">
            <a:avLst/>
          </a:prstGeom>
        </p:spPr>
      </p:pic>
      <p:sp>
        <p:nvSpPr>
          <p:cNvPr id="6" name="Rectangle 5">
            <a:extLst>
              <a:ext uri="{FF2B5EF4-FFF2-40B4-BE49-F238E27FC236}">
                <a16:creationId xmlns:a16="http://schemas.microsoft.com/office/drawing/2014/main" id="{C5A99093-F503-495B-B0A1-823A5BAD526B}"/>
              </a:ext>
            </a:extLst>
          </p:cNvPr>
          <p:cNvSpPr/>
          <p:nvPr/>
        </p:nvSpPr>
        <p:spPr>
          <a:xfrm>
            <a:off x="8792" y="1752600"/>
            <a:ext cx="8458200" cy="523220"/>
          </a:xfrm>
          <a:prstGeom prst="rect">
            <a:avLst/>
          </a:prstGeom>
        </p:spPr>
        <p:txBody>
          <a:bodyPr wrap="square">
            <a:spAutoFit/>
          </a:bodyPr>
          <a:lstStyle/>
          <a:p>
            <a:pPr marL="519113" lvl="1" indent="-519113">
              <a:buSzPct val="155000"/>
              <a:buBlip>
                <a:blip r:embed="rId5">
                  <a:extLst/>
                </a:blip>
              </a:buBlip>
              <a:defRPr/>
            </a:pPr>
            <a:r>
              <a:rPr lang="en-US" sz="2800" dirty="0"/>
              <a:t>Go to </a:t>
            </a:r>
            <a:r>
              <a:rPr lang="en-US" sz="2800" b="1" dirty="0" err="1"/>
              <a:t>Quicklinks</a:t>
            </a:r>
            <a:r>
              <a:rPr lang="en-US" sz="2800" dirty="0"/>
              <a:t> at </a:t>
            </a:r>
            <a:r>
              <a:rPr lang="en-US" sz="2800" dirty="0">
                <a:hlinkClick r:id="rId6"/>
              </a:rPr>
              <a:t>www.watereducation.org</a:t>
            </a:r>
            <a:r>
              <a:rPr lang="en-US" sz="2800" dirty="0"/>
              <a:t> </a:t>
            </a:r>
            <a:endParaRPr lang="en-US" sz="2000" dirty="0"/>
          </a:p>
        </p:txBody>
      </p:sp>
    </p:spTree>
    <p:extLst>
      <p:ext uri="{BB962C8B-B14F-4D97-AF65-F5344CB8AC3E}">
        <p14:creationId xmlns:p14="http://schemas.microsoft.com/office/powerpoint/2010/main" val="86502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19000">
              <a:schemeClr val="bg1"/>
            </a:gs>
            <a:gs pos="0">
              <a:schemeClr val="accent1">
                <a:lumMod val="45000"/>
                <a:lumOff val="55000"/>
              </a:schemeClr>
            </a:gs>
            <a:gs pos="0">
              <a:schemeClr val="accent1">
                <a:lumMod val="20000"/>
                <a:lumOff val="80000"/>
              </a:schemeClr>
            </a:gs>
            <a:gs pos="14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2" descr="Seal of California">
            <a:extLst>
              <a:ext uri="{FF2B5EF4-FFF2-40B4-BE49-F238E27FC236}">
                <a16:creationId xmlns:a16="http://schemas.microsoft.com/office/drawing/2014/main" id="{0B628BDB-CD4D-43D7-975F-8FAA0C40F025}"/>
              </a:ext>
            </a:extLst>
          </p:cNvPr>
          <p:cNvPicPr>
            <a:picLocks noChangeAspect="1" noChangeArrowheads="1"/>
          </p:cNvPicPr>
          <p:nvPr/>
        </p:nvPicPr>
        <p:blipFill>
          <a:blip r:embed="rId3" cstate="print"/>
          <a:srcRect/>
          <a:stretch>
            <a:fillRect/>
          </a:stretch>
        </p:blipFill>
        <p:spPr bwMode="auto">
          <a:xfrm>
            <a:off x="1969156" y="1371600"/>
            <a:ext cx="5205688" cy="5105934"/>
          </a:xfrm>
          <a:prstGeom prst="rect">
            <a:avLst/>
          </a:prstGeom>
          <a:noFill/>
        </p:spPr>
      </p:pic>
      <p:sp>
        <p:nvSpPr>
          <p:cNvPr id="2" name="Title 1"/>
          <p:cNvSpPr>
            <a:spLocks noGrp="1"/>
          </p:cNvSpPr>
          <p:nvPr>
            <p:ph type="ctrTitle"/>
          </p:nvPr>
        </p:nvSpPr>
        <p:spPr>
          <a:xfrm>
            <a:off x="1107831" y="228600"/>
            <a:ext cx="6928338" cy="914400"/>
          </a:xfrm>
        </p:spPr>
        <p:txBody>
          <a:bodyPr>
            <a:noAutofit/>
          </a:bodyPr>
          <a:lstStyle/>
          <a:p>
            <a:pPr marL="342900" lvl="0" indent="-342900" eaLnBrk="0" fontAlgn="base" hangingPunct="0">
              <a:spcBef>
                <a:spcPct val="20000"/>
              </a:spcBef>
              <a:spcAft>
                <a:spcPct val="0"/>
              </a:spcAft>
              <a:buClr>
                <a:srgbClr val="FFC000"/>
              </a:buClr>
              <a:buSzPct val="75000"/>
              <a:defRPr/>
            </a:pPr>
            <a:r>
              <a:rPr lang="en-US" sz="4800" b="1" dirty="0">
                <a:solidFill>
                  <a:srgbClr val="003192"/>
                </a:solidFill>
              </a:rPr>
              <a:t>The Lifeblood of the State </a:t>
            </a:r>
            <a:endParaRPr lang="en-US" sz="2400" dirty="0">
              <a:solidFill>
                <a:srgbClr val="FFFFFF"/>
              </a:solidFill>
            </a:endParaRPr>
          </a:p>
        </p:txBody>
      </p:sp>
    </p:spTree>
    <p:extLst>
      <p:ext uri="{BB962C8B-B14F-4D97-AF65-F5344CB8AC3E}">
        <p14:creationId xmlns:p14="http://schemas.microsoft.com/office/powerpoint/2010/main" val="342545375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000">
              <a:schemeClr val="accent1">
                <a:lumMod val="45000"/>
                <a:lumOff val="55000"/>
              </a:schemeClr>
            </a:gs>
            <a:gs pos="64000">
              <a:schemeClr val="bg1"/>
            </a:gs>
            <a:gs pos="0">
              <a:schemeClr val="accent1">
                <a:lumMod val="45000"/>
                <a:lumOff val="55000"/>
              </a:schemeClr>
            </a:gs>
            <a:gs pos="0">
              <a:schemeClr val="accent1">
                <a:lumMod val="20000"/>
                <a:lumOff val="80000"/>
              </a:schemeClr>
            </a:gs>
            <a:gs pos="1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003192"/>
                </a:solidFill>
                <a:cs typeface="Arial" pitchFamily="34" charset="0"/>
              </a:rPr>
              <a:t>Stay in Touch</a:t>
            </a:r>
            <a:endParaRPr lang="en-US" sz="5400" dirty="0"/>
          </a:p>
        </p:txBody>
      </p:sp>
      <p:sp>
        <p:nvSpPr>
          <p:cNvPr id="3" name="Content Placeholder 2"/>
          <p:cNvSpPr>
            <a:spLocks noGrp="1"/>
          </p:cNvSpPr>
          <p:nvPr>
            <p:ph idx="1"/>
          </p:nvPr>
        </p:nvSpPr>
        <p:spPr/>
        <p:txBody>
          <a:bodyPr/>
          <a:lstStyle/>
          <a:p>
            <a:pPr marL="0" indent="0">
              <a:buNone/>
            </a:pPr>
            <a:endParaRPr lang="en-US" dirty="0"/>
          </a:p>
          <a:p>
            <a:pPr marL="0" indent="0" algn="ctr">
              <a:buNone/>
            </a:pPr>
            <a:r>
              <a:rPr lang="en-US" sz="4000" dirty="0"/>
              <a:t>Jennifer Bowles, Executive Director</a:t>
            </a:r>
          </a:p>
          <a:p>
            <a:pPr marL="0" indent="0" algn="ctr">
              <a:buNone/>
            </a:pPr>
            <a:r>
              <a:rPr lang="en-US" sz="4000" dirty="0"/>
              <a:t>jbowles@watereducation.org</a:t>
            </a:r>
          </a:p>
          <a:p>
            <a:pPr marL="0" indent="0" algn="ctr">
              <a:buNone/>
            </a:pPr>
            <a:r>
              <a:rPr lang="en-US" sz="4000" dirty="0"/>
              <a:t>916-444-6240</a:t>
            </a:r>
          </a:p>
          <a:p>
            <a:pPr marL="0" indent="0">
              <a:buNone/>
            </a:pPr>
            <a:endParaRPr lang="en-US" dirty="0"/>
          </a:p>
        </p:txBody>
      </p:sp>
    </p:spTree>
    <p:extLst>
      <p:ext uri="{BB962C8B-B14F-4D97-AF65-F5344CB8AC3E}">
        <p14:creationId xmlns:p14="http://schemas.microsoft.com/office/powerpoint/2010/main" val="89384142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19190-B151-4667-9EC7-1711894D0419}"/>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lnSpc>
                <a:spcPct val="90000"/>
              </a:lnSpc>
            </a:pPr>
            <a:r>
              <a:rPr lang="en-US" sz="4700" kern="1200" dirty="0">
                <a:solidFill>
                  <a:schemeClr val="tx1">
                    <a:lumMod val="85000"/>
                    <a:lumOff val="15000"/>
                  </a:schemeClr>
                </a:solidFill>
                <a:latin typeface="+mj-lt"/>
                <a:ea typeface="+mj-ea"/>
                <a:cs typeface="+mj-cs"/>
              </a:rPr>
              <a:t>Context is half the battle!</a:t>
            </a: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194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19190-B151-4667-9EC7-1711894D0419}"/>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lnSpc>
                <a:spcPct val="90000"/>
              </a:lnSpc>
            </a:pPr>
            <a:r>
              <a:rPr lang="en-US" sz="4700" dirty="0">
                <a:solidFill>
                  <a:schemeClr val="tx1">
                    <a:lumMod val="85000"/>
                    <a:lumOff val="15000"/>
                  </a:schemeClr>
                </a:solidFill>
              </a:rPr>
              <a:t>How water moves in California</a:t>
            </a:r>
            <a:r>
              <a:rPr lang="en-US" sz="4700" kern="1200" dirty="0">
                <a:solidFill>
                  <a:schemeClr val="tx1">
                    <a:lumMod val="85000"/>
                    <a:lumOff val="15000"/>
                  </a:schemeClr>
                </a:solidFill>
                <a:latin typeface="+mj-lt"/>
                <a:ea typeface="+mj-ea"/>
                <a:cs typeface="+mj-cs"/>
              </a:rPr>
              <a:t> is the other half!</a:t>
            </a: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851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F9EB9F2-07E2-4D64-BBD8-BB5B217F1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19190-B151-4667-9EC7-1711894D0419}"/>
              </a:ext>
            </a:extLst>
          </p:cNvPr>
          <p:cNvSpPr>
            <a:spLocks noGrp="1"/>
          </p:cNvSpPr>
          <p:nvPr>
            <p:ph type="title"/>
          </p:nvPr>
        </p:nvSpPr>
        <p:spPr>
          <a:xfrm>
            <a:off x="3285441" y="965199"/>
            <a:ext cx="5074558" cy="4927601"/>
          </a:xfrm>
        </p:spPr>
        <p:txBody>
          <a:bodyPr vert="horz" lIns="91440" tIns="45720" rIns="91440" bIns="45720" rtlCol="0" anchor="ctr">
            <a:normAutofit/>
          </a:bodyPr>
          <a:lstStyle/>
          <a:p>
            <a:pPr algn="l">
              <a:lnSpc>
                <a:spcPct val="90000"/>
              </a:lnSpc>
            </a:pPr>
            <a:r>
              <a:rPr lang="en-US" sz="4700">
                <a:solidFill>
                  <a:schemeClr val="tx1">
                    <a:lumMod val="85000"/>
                    <a:lumOff val="15000"/>
                  </a:schemeClr>
                </a:solidFill>
              </a:rPr>
              <a:t>Plus cool graphics</a:t>
            </a:r>
            <a:r>
              <a:rPr lang="en-US" sz="4700" kern="1200">
                <a:solidFill>
                  <a:schemeClr val="tx1">
                    <a:lumMod val="85000"/>
                    <a:lumOff val="15000"/>
                  </a:schemeClr>
                </a:solidFill>
                <a:latin typeface="+mj-lt"/>
                <a:ea typeface="+mj-ea"/>
                <a:cs typeface="+mj-cs"/>
              </a:rPr>
              <a:t>!</a:t>
            </a:r>
            <a:endParaRPr lang="en-US" sz="4700" kern="1200" dirty="0">
              <a:solidFill>
                <a:schemeClr val="tx1">
                  <a:lumMod val="85000"/>
                  <a:lumOff val="15000"/>
                </a:schemeClr>
              </a:solidFill>
              <a:latin typeface="+mj-lt"/>
              <a:ea typeface="+mj-ea"/>
              <a:cs typeface="+mj-cs"/>
            </a:endParaRPr>
          </a:p>
        </p:txBody>
      </p:sp>
      <p:cxnSp>
        <p:nvCxnSpPr>
          <p:cNvPr id="9" name="Straight Connector 8">
            <a:extLst>
              <a:ext uri="{FF2B5EF4-FFF2-40B4-BE49-F238E27FC236}">
                <a16:creationId xmlns:a16="http://schemas.microsoft.com/office/drawing/2014/main" id="{F0C57C7C-DFE9-4A1E-B7A9-DF40E63366B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952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
              <a:schemeClr val="accent1">
                <a:lumMod val="45000"/>
                <a:lumOff val="55000"/>
              </a:schemeClr>
            </a:gs>
            <a:gs pos="40000">
              <a:schemeClr val="bg1"/>
            </a:gs>
            <a:gs pos="0">
              <a:schemeClr val="accent1">
                <a:lumMod val="45000"/>
                <a:lumOff val="55000"/>
              </a:schemeClr>
            </a:gs>
            <a:gs pos="20000">
              <a:schemeClr val="accent1">
                <a:lumMod val="20000"/>
                <a:lumOff val="80000"/>
              </a:schemeClr>
            </a:gs>
            <a:gs pos="5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482" name="Picture 2" descr="Base Map Topo 2"/>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l="5835" t="574" r="896" b="1173"/>
          <a:stretch>
            <a:fillRect/>
          </a:stretch>
        </p:blipFill>
        <p:spPr bwMode="auto">
          <a:xfrm>
            <a:off x="0" y="298450"/>
            <a:ext cx="5556250" cy="655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4"/>
          <p:cNvGrpSpPr>
            <a:grpSpLocks/>
          </p:cNvGrpSpPr>
          <p:nvPr/>
        </p:nvGrpSpPr>
        <p:grpSpPr bwMode="auto">
          <a:xfrm>
            <a:off x="204788" y="1041400"/>
            <a:ext cx="2224087" cy="2952750"/>
            <a:chOff x="345" y="468"/>
            <a:chExt cx="1401" cy="1860"/>
          </a:xfrm>
        </p:grpSpPr>
        <p:sp>
          <p:nvSpPr>
            <p:cNvPr id="20578" name="Freeform 5"/>
            <p:cNvSpPr>
              <a:spLocks/>
            </p:cNvSpPr>
            <p:nvPr/>
          </p:nvSpPr>
          <p:spPr bwMode="auto">
            <a:xfrm>
              <a:off x="816" y="795"/>
              <a:ext cx="301" cy="1029"/>
            </a:xfrm>
            <a:custGeom>
              <a:avLst/>
              <a:gdLst>
                <a:gd name="T0" fmla="*/ 0 w 301"/>
                <a:gd name="T1" fmla="*/ 0 h 1029"/>
                <a:gd name="T2" fmla="*/ 24 w 301"/>
                <a:gd name="T3" fmla="*/ 36 h 1029"/>
                <a:gd name="T4" fmla="*/ 21 w 301"/>
                <a:gd name="T5" fmla="*/ 63 h 1029"/>
                <a:gd name="T6" fmla="*/ 18 w 301"/>
                <a:gd name="T7" fmla="*/ 72 h 1029"/>
                <a:gd name="T8" fmla="*/ 39 w 301"/>
                <a:gd name="T9" fmla="*/ 87 h 1029"/>
                <a:gd name="T10" fmla="*/ 48 w 301"/>
                <a:gd name="T11" fmla="*/ 90 h 1029"/>
                <a:gd name="T12" fmla="*/ 60 w 301"/>
                <a:gd name="T13" fmla="*/ 144 h 1029"/>
                <a:gd name="T14" fmla="*/ 81 w 301"/>
                <a:gd name="T15" fmla="*/ 171 h 1029"/>
                <a:gd name="T16" fmla="*/ 81 w 301"/>
                <a:gd name="T17" fmla="*/ 240 h 1029"/>
                <a:gd name="T18" fmla="*/ 123 w 301"/>
                <a:gd name="T19" fmla="*/ 270 h 1029"/>
                <a:gd name="T20" fmla="*/ 159 w 301"/>
                <a:gd name="T21" fmla="*/ 312 h 1029"/>
                <a:gd name="T22" fmla="*/ 174 w 301"/>
                <a:gd name="T23" fmla="*/ 408 h 1029"/>
                <a:gd name="T24" fmla="*/ 174 w 301"/>
                <a:gd name="T25" fmla="*/ 462 h 1029"/>
                <a:gd name="T26" fmla="*/ 180 w 301"/>
                <a:gd name="T27" fmla="*/ 480 h 1029"/>
                <a:gd name="T28" fmla="*/ 153 w 301"/>
                <a:gd name="T29" fmla="*/ 537 h 1029"/>
                <a:gd name="T30" fmla="*/ 180 w 301"/>
                <a:gd name="T31" fmla="*/ 636 h 1029"/>
                <a:gd name="T32" fmla="*/ 207 w 301"/>
                <a:gd name="T33" fmla="*/ 687 h 1029"/>
                <a:gd name="T34" fmla="*/ 246 w 301"/>
                <a:gd name="T35" fmla="*/ 741 h 1029"/>
                <a:gd name="T36" fmla="*/ 249 w 301"/>
                <a:gd name="T37" fmla="*/ 774 h 1029"/>
                <a:gd name="T38" fmla="*/ 252 w 301"/>
                <a:gd name="T39" fmla="*/ 822 h 1029"/>
                <a:gd name="T40" fmla="*/ 282 w 301"/>
                <a:gd name="T41" fmla="*/ 855 h 1029"/>
                <a:gd name="T42" fmla="*/ 282 w 301"/>
                <a:gd name="T43" fmla="*/ 969 h 1029"/>
                <a:gd name="T44" fmla="*/ 261 w 301"/>
                <a:gd name="T45" fmla="*/ 996 h 1029"/>
                <a:gd name="T46" fmla="*/ 234 w 301"/>
                <a:gd name="T47" fmla="*/ 1014 h 1029"/>
                <a:gd name="T48" fmla="*/ 192 w 301"/>
                <a:gd name="T49" fmla="*/ 1011 h 1029"/>
                <a:gd name="T50" fmla="*/ 192 w 301"/>
                <a:gd name="T51" fmla="*/ 1029 h 10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1"/>
                <a:gd name="T79" fmla="*/ 0 h 1029"/>
                <a:gd name="T80" fmla="*/ 301 w 301"/>
                <a:gd name="T81" fmla="*/ 1029 h 10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1" h="1029">
                  <a:moveTo>
                    <a:pt x="0" y="0"/>
                  </a:moveTo>
                  <a:cubicBezTo>
                    <a:pt x="4" y="16"/>
                    <a:pt x="10" y="27"/>
                    <a:pt x="24" y="36"/>
                  </a:cubicBezTo>
                  <a:cubicBezTo>
                    <a:pt x="29" y="51"/>
                    <a:pt x="28" y="42"/>
                    <a:pt x="21" y="63"/>
                  </a:cubicBezTo>
                  <a:cubicBezTo>
                    <a:pt x="20" y="66"/>
                    <a:pt x="18" y="72"/>
                    <a:pt x="18" y="72"/>
                  </a:cubicBezTo>
                  <a:cubicBezTo>
                    <a:pt x="23" y="87"/>
                    <a:pt x="18" y="80"/>
                    <a:pt x="39" y="87"/>
                  </a:cubicBezTo>
                  <a:cubicBezTo>
                    <a:pt x="42" y="88"/>
                    <a:pt x="48" y="90"/>
                    <a:pt x="48" y="90"/>
                  </a:cubicBezTo>
                  <a:cubicBezTo>
                    <a:pt x="62" y="111"/>
                    <a:pt x="52" y="115"/>
                    <a:pt x="60" y="144"/>
                  </a:cubicBezTo>
                  <a:cubicBezTo>
                    <a:pt x="63" y="155"/>
                    <a:pt x="81" y="171"/>
                    <a:pt x="81" y="171"/>
                  </a:cubicBezTo>
                  <a:cubicBezTo>
                    <a:pt x="80" y="190"/>
                    <a:pt x="75" y="220"/>
                    <a:pt x="81" y="240"/>
                  </a:cubicBezTo>
                  <a:cubicBezTo>
                    <a:pt x="86" y="257"/>
                    <a:pt x="110" y="263"/>
                    <a:pt x="123" y="270"/>
                  </a:cubicBezTo>
                  <a:cubicBezTo>
                    <a:pt x="138" y="277"/>
                    <a:pt x="154" y="297"/>
                    <a:pt x="159" y="312"/>
                  </a:cubicBezTo>
                  <a:cubicBezTo>
                    <a:pt x="170" y="344"/>
                    <a:pt x="172" y="374"/>
                    <a:pt x="174" y="408"/>
                  </a:cubicBezTo>
                  <a:cubicBezTo>
                    <a:pt x="171" y="433"/>
                    <a:pt x="169" y="435"/>
                    <a:pt x="174" y="462"/>
                  </a:cubicBezTo>
                  <a:cubicBezTo>
                    <a:pt x="175" y="468"/>
                    <a:pt x="180" y="480"/>
                    <a:pt x="180" y="480"/>
                  </a:cubicBezTo>
                  <a:cubicBezTo>
                    <a:pt x="176" y="511"/>
                    <a:pt x="162" y="511"/>
                    <a:pt x="153" y="537"/>
                  </a:cubicBezTo>
                  <a:cubicBezTo>
                    <a:pt x="148" y="582"/>
                    <a:pt x="156" y="601"/>
                    <a:pt x="180" y="636"/>
                  </a:cubicBezTo>
                  <a:cubicBezTo>
                    <a:pt x="192" y="654"/>
                    <a:pt x="183" y="679"/>
                    <a:pt x="207" y="687"/>
                  </a:cubicBezTo>
                  <a:cubicBezTo>
                    <a:pt x="219" y="705"/>
                    <a:pt x="230" y="725"/>
                    <a:pt x="246" y="741"/>
                  </a:cubicBezTo>
                  <a:cubicBezTo>
                    <a:pt x="254" y="764"/>
                    <a:pt x="253" y="753"/>
                    <a:pt x="249" y="774"/>
                  </a:cubicBezTo>
                  <a:cubicBezTo>
                    <a:pt x="250" y="790"/>
                    <a:pt x="249" y="806"/>
                    <a:pt x="252" y="822"/>
                  </a:cubicBezTo>
                  <a:cubicBezTo>
                    <a:pt x="254" y="833"/>
                    <a:pt x="276" y="845"/>
                    <a:pt x="282" y="855"/>
                  </a:cubicBezTo>
                  <a:cubicBezTo>
                    <a:pt x="288" y="888"/>
                    <a:pt x="301" y="941"/>
                    <a:pt x="282" y="969"/>
                  </a:cubicBezTo>
                  <a:cubicBezTo>
                    <a:pt x="276" y="978"/>
                    <a:pt x="267" y="987"/>
                    <a:pt x="261" y="996"/>
                  </a:cubicBezTo>
                  <a:cubicBezTo>
                    <a:pt x="255" y="1005"/>
                    <a:pt x="234" y="1014"/>
                    <a:pt x="234" y="1014"/>
                  </a:cubicBezTo>
                  <a:cubicBezTo>
                    <a:pt x="194" y="1011"/>
                    <a:pt x="208" y="1011"/>
                    <a:pt x="192" y="1011"/>
                  </a:cubicBezTo>
                  <a:lnTo>
                    <a:pt x="192" y="1029"/>
                  </a:ln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9" name="Freeform 6"/>
            <p:cNvSpPr>
              <a:spLocks/>
            </p:cNvSpPr>
            <p:nvPr/>
          </p:nvSpPr>
          <p:spPr bwMode="auto">
            <a:xfrm>
              <a:off x="345" y="468"/>
              <a:ext cx="357" cy="333"/>
            </a:xfrm>
            <a:custGeom>
              <a:avLst/>
              <a:gdLst>
                <a:gd name="T0" fmla="*/ 357 w 357"/>
                <a:gd name="T1" fmla="*/ 312 h 333"/>
                <a:gd name="T2" fmla="*/ 321 w 357"/>
                <a:gd name="T3" fmla="*/ 333 h 333"/>
                <a:gd name="T4" fmla="*/ 273 w 357"/>
                <a:gd name="T5" fmla="*/ 306 h 333"/>
                <a:gd name="T6" fmla="*/ 237 w 357"/>
                <a:gd name="T7" fmla="*/ 309 h 333"/>
                <a:gd name="T8" fmla="*/ 213 w 357"/>
                <a:gd name="T9" fmla="*/ 315 h 333"/>
                <a:gd name="T10" fmla="*/ 189 w 357"/>
                <a:gd name="T11" fmla="*/ 309 h 333"/>
                <a:gd name="T12" fmla="*/ 150 w 357"/>
                <a:gd name="T13" fmla="*/ 261 h 333"/>
                <a:gd name="T14" fmla="*/ 114 w 357"/>
                <a:gd name="T15" fmla="*/ 237 h 333"/>
                <a:gd name="T16" fmla="*/ 96 w 357"/>
                <a:gd name="T17" fmla="*/ 225 h 333"/>
                <a:gd name="T18" fmla="*/ 90 w 357"/>
                <a:gd name="T19" fmla="*/ 207 h 333"/>
                <a:gd name="T20" fmla="*/ 87 w 357"/>
                <a:gd name="T21" fmla="*/ 198 h 333"/>
                <a:gd name="T22" fmla="*/ 84 w 357"/>
                <a:gd name="T23" fmla="*/ 156 h 333"/>
                <a:gd name="T24" fmla="*/ 21 w 357"/>
                <a:gd name="T25" fmla="*/ 75 h 333"/>
                <a:gd name="T26" fmla="*/ 0 w 357"/>
                <a:gd name="T27" fmla="*/ 0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
                <a:gd name="T43" fmla="*/ 0 h 333"/>
                <a:gd name="T44" fmla="*/ 357 w 357"/>
                <a:gd name="T45" fmla="*/ 333 h 3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 h="333">
                  <a:moveTo>
                    <a:pt x="357" y="312"/>
                  </a:moveTo>
                  <a:cubicBezTo>
                    <a:pt x="345" y="320"/>
                    <a:pt x="335" y="328"/>
                    <a:pt x="321" y="333"/>
                  </a:cubicBezTo>
                  <a:cubicBezTo>
                    <a:pt x="301" y="328"/>
                    <a:pt x="291" y="312"/>
                    <a:pt x="273" y="306"/>
                  </a:cubicBezTo>
                  <a:cubicBezTo>
                    <a:pt x="261" y="307"/>
                    <a:pt x="249" y="307"/>
                    <a:pt x="237" y="309"/>
                  </a:cubicBezTo>
                  <a:cubicBezTo>
                    <a:pt x="229" y="310"/>
                    <a:pt x="213" y="315"/>
                    <a:pt x="213" y="315"/>
                  </a:cubicBezTo>
                  <a:cubicBezTo>
                    <a:pt x="205" y="313"/>
                    <a:pt x="195" y="315"/>
                    <a:pt x="189" y="309"/>
                  </a:cubicBezTo>
                  <a:cubicBezTo>
                    <a:pt x="168" y="288"/>
                    <a:pt x="179" y="280"/>
                    <a:pt x="150" y="261"/>
                  </a:cubicBezTo>
                  <a:cubicBezTo>
                    <a:pt x="138" y="253"/>
                    <a:pt x="126" y="246"/>
                    <a:pt x="114" y="237"/>
                  </a:cubicBezTo>
                  <a:cubicBezTo>
                    <a:pt x="108" y="233"/>
                    <a:pt x="96" y="225"/>
                    <a:pt x="96" y="225"/>
                  </a:cubicBezTo>
                  <a:cubicBezTo>
                    <a:pt x="94" y="219"/>
                    <a:pt x="92" y="213"/>
                    <a:pt x="90" y="207"/>
                  </a:cubicBezTo>
                  <a:cubicBezTo>
                    <a:pt x="89" y="204"/>
                    <a:pt x="87" y="198"/>
                    <a:pt x="87" y="198"/>
                  </a:cubicBezTo>
                  <a:cubicBezTo>
                    <a:pt x="86" y="184"/>
                    <a:pt x="86" y="170"/>
                    <a:pt x="84" y="156"/>
                  </a:cubicBezTo>
                  <a:cubicBezTo>
                    <a:pt x="80" y="120"/>
                    <a:pt x="39" y="102"/>
                    <a:pt x="21" y="75"/>
                  </a:cubicBezTo>
                  <a:cubicBezTo>
                    <a:pt x="17" y="52"/>
                    <a:pt x="18" y="18"/>
                    <a:pt x="0" y="0"/>
                  </a:cubicBez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0" name="Freeform 7"/>
            <p:cNvSpPr>
              <a:spLocks/>
            </p:cNvSpPr>
            <p:nvPr/>
          </p:nvSpPr>
          <p:spPr bwMode="auto">
            <a:xfrm>
              <a:off x="1056" y="1263"/>
              <a:ext cx="63" cy="297"/>
            </a:xfrm>
            <a:custGeom>
              <a:avLst/>
              <a:gdLst>
                <a:gd name="T0" fmla="*/ 33 w 63"/>
                <a:gd name="T1" fmla="*/ 0 h 297"/>
                <a:gd name="T2" fmla="*/ 30 w 63"/>
                <a:gd name="T3" fmla="*/ 9 h 297"/>
                <a:gd name="T4" fmla="*/ 24 w 63"/>
                <a:gd name="T5" fmla="*/ 18 h 297"/>
                <a:gd name="T6" fmla="*/ 18 w 63"/>
                <a:gd name="T7" fmla="*/ 36 h 297"/>
                <a:gd name="T8" fmla="*/ 42 w 63"/>
                <a:gd name="T9" fmla="*/ 81 h 297"/>
                <a:gd name="T10" fmla="*/ 57 w 63"/>
                <a:gd name="T11" fmla="*/ 108 h 297"/>
                <a:gd name="T12" fmla="*/ 63 w 63"/>
                <a:gd name="T13" fmla="*/ 126 h 297"/>
                <a:gd name="T14" fmla="*/ 12 w 63"/>
                <a:gd name="T15" fmla="*/ 297 h 297"/>
                <a:gd name="T16" fmla="*/ 0 w 63"/>
                <a:gd name="T17" fmla="*/ 273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97"/>
                <a:gd name="T29" fmla="*/ 63 w 63"/>
                <a:gd name="T30" fmla="*/ 297 h 2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97">
                  <a:moveTo>
                    <a:pt x="33" y="0"/>
                  </a:moveTo>
                  <a:cubicBezTo>
                    <a:pt x="32" y="3"/>
                    <a:pt x="31" y="6"/>
                    <a:pt x="30" y="9"/>
                  </a:cubicBezTo>
                  <a:cubicBezTo>
                    <a:pt x="28" y="12"/>
                    <a:pt x="25" y="15"/>
                    <a:pt x="24" y="18"/>
                  </a:cubicBezTo>
                  <a:cubicBezTo>
                    <a:pt x="21" y="24"/>
                    <a:pt x="18" y="36"/>
                    <a:pt x="18" y="36"/>
                  </a:cubicBezTo>
                  <a:cubicBezTo>
                    <a:pt x="24" y="53"/>
                    <a:pt x="29" y="68"/>
                    <a:pt x="42" y="81"/>
                  </a:cubicBezTo>
                  <a:cubicBezTo>
                    <a:pt x="45" y="91"/>
                    <a:pt x="54" y="98"/>
                    <a:pt x="57" y="108"/>
                  </a:cubicBezTo>
                  <a:cubicBezTo>
                    <a:pt x="59" y="114"/>
                    <a:pt x="63" y="126"/>
                    <a:pt x="63" y="126"/>
                  </a:cubicBezTo>
                  <a:cubicBezTo>
                    <a:pt x="60" y="176"/>
                    <a:pt x="51" y="258"/>
                    <a:pt x="12" y="297"/>
                  </a:cubicBezTo>
                  <a:lnTo>
                    <a:pt x="0" y="273"/>
                  </a:ln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1" name="Freeform 8"/>
            <p:cNvSpPr>
              <a:spLocks/>
            </p:cNvSpPr>
            <p:nvPr/>
          </p:nvSpPr>
          <p:spPr bwMode="auto">
            <a:xfrm>
              <a:off x="1098" y="1566"/>
              <a:ext cx="153" cy="105"/>
            </a:xfrm>
            <a:custGeom>
              <a:avLst/>
              <a:gdLst>
                <a:gd name="T0" fmla="*/ 153 w 153"/>
                <a:gd name="T1" fmla="*/ 0 h 105"/>
                <a:gd name="T2" fmla="*/ 63 w 153"/>
                <a:gd name="T3" fmla="*/ 63 h 105"/>
                <a:gd name="T4" fmla="*/ 21 w 153"/>
                <a:gd name="T5" fmla="*/ 69 h 105"/>
                <a:gd name="T6" fmla="*/ 0 w 153"/>
                <a:gd name="T7" fmla="*/ 105 h 105"/>
                <a:gd name="T8" fmla="*/ 0 60000 65536"/>
                <a:gd name="T9" fmla="*/ 0 60000 65536"/>
                <a:gd name="T10" fmla="*/ 0 60000 65536"/>
                <a:gd name="T11" fmla="*/ 0 60000 65536"/>
                <a:gd name="T12" fmla="*/ 0 w 153"/>
                <a:gd name="T13" fmla="*/ 0 h 105"/>
                <a:gd name="T14" fmla="*/ 153 w 153"/>
                <a:gd name="T15" fmla="*/ 105 h 105"/>
              </a:gdLst>
              <a:ahLst/>
              <a:cxnLst>
                <a:cxn ang="T8">
                  <a:pos x="T0" y="T1"/>
                </a:cxn>
                <a:cxn ang="T9">
                  <a:pos x="T2" y="T3"/>
                </a:cxn>
                <a:cxn ang="T10">
                  <a:pos x="T4" y="T5"/>
                </a:cxn>
                <a:cxn ang="T11">
                  <a:pos x="T6" y="T7"/>
                </a:cxn>
              </a:cxnLst>
              <a:rect l="T12" t="T13" r="T14" b="T15"/>
              <a:pathLst>
                <a:path w="153" h="105">
                  <a:moveTo>
                    <a:pt x="153" y="0"/>
                  </a:moveTo>
                  <a:cubicBezTo>
                    <a:pt x="144" y="38"/>
                    <a:pt x="99" y="57"/>
                    <a:pt x="63" y="63"/>
                  </a:cubicBezTo>
                  <a:cubicBezTo>
                    <a:pt x="49" y="65"/>
                    <a:pt x="21" y="69"/>
                    <a:pt x="21" y="69"/>
                  </a:cubicBezTo>
                  <a:cubicBezTo>
                    <a:pt x="1" y="76"/>
                    <a:pt x="0" y="85"/>
                    <a:pt x="0" y="105"/>
                  </a:cubicBez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82" name="Freeform 9"/>
            <p:cNvSpPr>
              <a:spLocks/>
            </p:cNvSpPr>
            <p:nvPr/>
          </p:nvSpPr>
          <p:spPr bwMode="auto">
            <a:xfrm>
              <a:off x="1008" y="1812"/>
              <a:ext cx="738" cy="516"/>
            </a:xfrm>
            <a:custGeom>
              <a:avLst/>
              <a:gdLst>
                <a:gd name="T0" fmla="*/ 738 w 738"/>
                <a:gd name="T1" fmla="*/ 453 h 516"/>
                <a:gd name="T2" fmla="*/ 696 w 738"/>
                <a:gd name="T3" fmla="*/ 462 h 516"/>
                <a:gd name="T4" fmla="*/ 678 w 738"/>
                <a:gd name="T5" fmla="*/ 468 h 516"/>
                <a:gd name="T6" fmla="*/ 654 w 738"/>
                <a:gd name="T7" fmla="*/ 504 h 516"/>
                <a:gd name="T8" fmla="*/ 627 w 738"/>
                <a:gd name="T9" fmla="*/ 516 h 516"/>
                <a:gd name="T10" fmla="*/ 516 w 738"/>
                <a:gd name="T11" fmla="*/ 498 h 516"/>
                <a:gd name="T12" fmla="*/ 477 w 738"/>
                <a:gd name="T13" fmla="*/ 465 h 516"/>
                <a:gd name="T14" fmla="*/ 462 w 738"/>
                <a:gd name="T15" fmla="*/ 384 h 516"/>
                <a:gd name="T16" fmla="*/ 456 w 738"/>
                <a:gd name="T17" fmla="*/ 366 h 516"/>
                <a:gd name="T18" fmla="*/ 420 w 738"/>
                <a:gd name="T19" fmla="*/ 342 h 516"/>
                <a:gd name="T20" fmla="*/ 354 w 738"/>
                <a:gd name="T21" fmla="*/ 315 h 516"/>
                <a:gd name="T22" fmla="*/ 333 w 738"/>
                <a:gd name="T23" fmla="*/ 288 h 516"/>
                <a:gd name="T24" fmla="*/ 315 w 738"/>
                <a:gd name="T25" fmla="*/ 270 h 516"/>
                <a:gd name="T26" fmla="*/ 237 w 738"/>
                <a:gd name="T27" fmla="*/ 129 h 516"/>
                <a:gd name="T28" fmla="*/ 201 w 738"/>
                <a:gd name="T29" fmla="*/ 78 h 516"/>
                <a:gd name="T30" fmla="*/ 171 w 738"/>
                <a:gd name="T31" fmla="*/ 45 h 516"/>
                <a:gd name="T32" fmla="*/ 156 w 738"/>
                <a:gd name="T33" fmla="*/ 18 h 516"/>
                <a:gd name="T34" fmla="*/ 138 w 738"/>
                <a:gd name="T35" fmla="*/ 6 h 516"/>
                <a:gd name="T36" fmla="*/ 120 w 738"/>
                <a:gd name="T37" fmla="*/ 0 h 516"/>
                <a:gd name="T38" fmla="*/ 21 w 738"/>
                <a:gd name="T39" fmla="*/ 6 h 516"/>
                <a:gd name="T40" fmla="*/ 0 w 738"/>
                <a:gd name="T41" fmla="*/ 12 h 5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8"/>
                <a:gd name="T64" fmla="*/ 0 h 516"/>
                <a:gd name="T65" fmla="*/ 738 w 738"/>
                <a:gd name="T66" fmla="*/ 516 h 5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8" h="516">
                  <a:moveTo>
                    <a:pt x="738" y="453"/>
                  </a:moveTo>
                  <a:cubicBezTo>
                    <a:pt x="724" y="458"/>
                    <a:pt x="710" y="458"/>
                    <a:pt x="696" y="462"/>
                  </a:cubicBezTo>
                  <a:cubicBezTo>
                    <a:pt x="690" y="464"/>
                    <a:pt x="678" y="468"/>
                    <a:pt x="678" y="468"/>
                  </a:cubicBezTo>
                  <a:cubicBezTo>
                    <a:pt x="669" y="481"/>
                    <a:pt x="666" y="494"/>
                    <a:pt x="654" y="504"/>
                  </a:cubicBezTo>
                  <a:cubicBezTo>
                    <a:pt x="646" y="510"/>
                    <a:pt x="627" y="516"/>
                    <a:pt x="627" y="516"/>
                  </a:cubicBezTo>
                  <a:cubicBezTo>
                    <a:pt x="589" y="512"/>
                    <a:pt x="554" y="501"/>
                    <a:pt x="516" y="498"/>
                  </a:cubicBezTo>
                  <a:cubicBezTo>
                    <a:pt x="485" y="492"/>
                    <a:pt x="493" y="488"/>
                    <a:pt x="477" y="465"/>
                  </a:cubicBezTo>
                  <a:cubicBezTo>
                    <a:pt x="474" y="437"/>
                    <a:pt x="469" y="411"/>
                    <a:pt x="462" y="384"/>
                  </a:cubicBezTo>
                  <a:cubicBezTo>
                    <a:pt x="460" y="378"/>
                    <a:pt x="461" y="370"/>
                    <a:pt x="456" y="366"/>
                  </a:cubicBezTo>
                  <a:cubicBezTo>
                    <a:pt x="444" y="358"/>
                    <a:pt x="434" y="348"/>
                    <a:pt x="420" y="342"/>
                  </a:cubicBezTo>
                  <a:cubicBezTo>
                    <a:pt x="397" y="332"/>
                    <a:pt x="375" y="329"/>
                    <a:pt x="354" y="315"/>
                  </a:cubicBezTo>
                  <a:cubicBezTo>
                    <a:pt x="348" y="306"/>
                    <a:pt x="340" y="296"/>
                    <a:pt x="333" y="288"/>
                  </a:cubicBezTo>
                  <a:cubicBezTo>
                    <a:pt x="327" y="282"/>
                    <a:pt x="315" y="270"/>
                    <a:pt x="315" y="270"/>
                  </a:cubicBezTo>
                  <a:cubicBezTo>
                    <a:pt x="296" y="213"/>
                    <a:pt x="293" y="166"/>
                    <a:pt x="237" y="129"/>
                  </a:cubicBezTo>
                  <a:cubicBezTo>
                    <a:pt x="225" y="111"/>
                    <a:pt x="219" y="90"/>
                    <a:pt x="201" y="78"/>
                  </a:cubicBezTo>
                  <a:cubicBezTo>
                    <a:pt x="192" y="65"/>
                    <a:pt x="178" y="59"/>
                    <a:pt x="171" y="45"/>
                  </a:cubicBezTo>
                  <a:cubicBezTo>
                    <a:pt x="166" y="34"/>
                    <a:pt x="170" y="27"/>
                    <a:pt x="156" y="18"/>
                  </a:cubicBezTo>
                  <a:cubicBezTo>
                    <a:pt x="150" y="14"/>
                    <a:pt x="145" y="8"/>
                    <a:pt x="138" y="6"/>
                  </a:cubicBezTo>
                  <a:cubicBezTo>
                    <a:pt x="132" y="4"/>
                    <a:pt x="120" y="0"/>
                    <a:pt x="120" y="0"/>
                  </a:cubicBezTo>
                  <a:cubicBezTo>
                    <a:pt x="87" y="2"/>
                    <a:pt x="54" y="6"/>
                    <a:pt x="21" y="6"/>
                  </a:cubicBezTo>
                  <a:lnTo>
                    <a:pt x="0" y="12"/>
                  </a:ln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993744" name="Rectangle 16"/>
          <p:cNvSpPr>
            <a:spLocks noChangeArrowheads="1"/>
          </p:cNvSpPr>
          <p:nvPr/>
        </p:nvSpPr>
        <p:spPr bwMode="invGray">
          <a:xfrm>
            <a:off x="5715000" y="838200"/>
            <a:ext cx="3276600" cy="838200"/>
          </a:xfrm>
          <a:prstGeom prst="rect">
            <a:avLst/>
          </a:prstGeom>
          <a:gradFill rotWithShape="0">
            <a:gsLst>
              <a:gs pos="0">
                <a:srgbClr val="003399">
                  <a:gamma/>
                  <a:shade val="15294"/>
                  <a:invGamma/>
                </a:srgbClr>
              </a:gs>
              <a:gs pos="100000">
                <a:srgbClr val="003399"/>
              </a:gs>
            </a:gsLst>
            <a:lin ang="5400000" scaled="1"/>
          </a:gradFill>
          <a:ln w="19050">
            <a:solidFill>
              <a:schemeClr val="bg1"/>
            </a:solidFill>
            <a:miter lim="800000"/>
            <a:headEnd/>
            <a:tailEnd/>
          </a:ln>
          <a:effectLst/>
        </p:spPr>
        <p:txBody>
          <a:bodyPr anchor="ctr" anchorCtr="1"/>
          <a:lstStyle/>
          <a:p>
            <a:pPr algn="ctr" eaLnBrk="1" hangingPunct="1">
              <a:defRPr/>
            </a:pPr>
            <a:r>
              <a:rPr lang="en-US" sz="1800" b="1" dirty="0">
                <a:solidFill>
                  <a:srgbClr val="00FFFF"/>
                </a:solidFill>
                <a:latin typeface="+mn-lt"/>
                <a:cs typeface="Arial" charset="0"/>
              </a:rPr>
              <a:t>Hetch Hetchy System</a:t>
            </a:r>
            <a:endParaRPr lang="en-US" sz="1800" b="1" dirty="0">
              <a:solidFill>
                <a:srgbClr val="FFFF66"/>
              </a:solidFill>
              <a:latin typeface="+mn-lt"/>
              <a:cs typeface="Arial" charset="0"/>
            </a:endParaRPr>
          </a:p>
          <a:p>
            <a:pPr algn="ctr" eaLnBrk="1" hangingPunct="1">
              <a:defRPr/>
            </a:pPr>
            <a:r>
              <a:rPr lang="en-US" sz="1800" b="1" dirty="0">
                <a:solidFill>
                  <a:srgbClr val="FFC000"/>
                </a:solidFill>
                <a:effectLst>
                  <a:outerShdw blurRad="38100" dist="38100" dir="2700000" algn="tl">
                    <a:srgbClr val="000000"/>
                  </a:outerShdw>
                </a:effectLst>
                <a:latin typeface="+mn-lt"/>
                <a:cs typeface="Arial" charset="0"/>
              </a:rPr>
              <a:t>San Francisco PUC</a:t>
            </a:r>
          </a:p>
          <a:p>
            <a:pPr algn="ctr" eaLnBrk="1" hangingPunct="1">
              <a:defRPr/>
            </a:pPr>
            <a:r>
              <a:rPr lang="en-US" sz="1800" b="1" dirty="0">
                <a:solidFill>
                  <a:schemeClr val="bg1"/>
                </a:solidFill>
                <a:effectLst>
                  <a:outerShdw blurRad="38100" dist="38100" dir="2700000" algn="tl">
                    <a:srgbClr val="000000"/>
                  </a:outerShdw>
                </a:effectLst>
                <a:latin typeface="+mn-lt"/>
                <a:cs typeface="Arial" charset="0"/>
              </a:rPr>
              <a:t>1913 - Raker Act</a:t>
            </a:r>
          </a:p>
        </p:txBody>
      </p:sp>
      <p:sp>
        <p:nvSpPr>
          <p:cNvPr id="20485" name="Freeform 17"/>
          <p:cNvSpPr>
            <a:spLocks/>
          </p:cNvSpPr>
          <p:nvPr/>
        </p:nvSpPr>
        <p:spPr bwMode="auto">
          <a:xfrm>
            <a:off x="2590800" y="5300663"/>
            <a:ext cx="1450975" cy="1211262"/>
          </a:xfrm>
          <a:custGeom>
            <a:avLst/>
            <a:gdLst>
              <a:gd name="T0" fmla="*/ 2147483647 w 914"/>
              <a:gd name="T1" fmla="*/ 2147483647 h 763"/>
              <a:gd name="T2" fmla="*/ 2147483647 w 914"/>
              <a:gd name="T3" fmla="*/ 2147483647 h 763"/>
              <a:gd name="T4" fmla="*/ 2147483647 w 914"/>
              <a:gd name="T5" fmla="*/ 2147483647 h 763"/>
              <a:gd name="T6" fmla="*/ 2147483647 w 914"/>
              <a:gd name="T7" fmla="*/ 2147483647 h 763"/>
              <a:gd name="T8" fmla="*/ 2147483647 w 914"/>
              <a:gd name="T9" fmla="*/ 2147483647 h 763"/>
              <a:gd name="T10" fmla="*/ 2147483647 w 914"/>
              <a:gd name="T11" fmla="*/ 2147483647 h 763"/>
              <a:gd name="T12" fmla="*/ 2147483647 w 914"/>
              <a:gd name="T13" fmla="*/ 2147483647 h 763"/>
              <a:gd name="T14" fmla="*/ 2147483647 w 914"/>
              <a:gd name="T15" fmla="*/ 2147483647 h 763"/>
              <a:gd name="T16" fmla="*/ 2147483647 w 914"/>
              <a:gd name="T17" fmla="*/ 2147483647 h 763"/>
              <a:gd name="T18" fmla="*/ 2147483647 w 914"/>
              <a:gd name="T19" fmla="*/ 2147483647 h 763"/>
              <a:gd name="T20" fmla="*/ 2147483647 w 914"/>
              <a:gd name="T21" fmla="*/ 2147483647 h 763"/>
              <a:gd name="T22" fmla="*/ 2147483647 w 914"/>
              <a:gd name="T23" fmla="*/ 2147483647 h 763"/>
              <a:gd name="T24" fmla="*/ 2147483647 w 914"/>
              <a:gd name="T25" fmla="*/ 2147483647 h 763"/>
              <a:gd name="T26" fmla="*/ 2147483647 w 914"/>
              <a:gd name="T27" fmla="*/ 2147483647 h 763"/>
              <a:gd name="T28" fmla="*/ 2147483647 w 914"/>
              <a:gd name="T29" fmla="*/ 2147483647 h 763"/>
              <a:gd name="T30" fmla="*/ 2147483647 w 914"/>
              <a:gd name="T31" fmla="*/ 2147483647 h 763"/>
              <a:gd name="T32" fmla="*/ 2147483647 w 914"/>
              <a:gd name="T33" fmla="*/ 2147483647 h 763"/>
              <a:gd name="T34" fmla="*/ 2147483647 w 914"/>
              <a:gd name="T35" fmla="*/ 2147483647 h 763"/>
              <a:gd name="T36" fmla="*/ 2147483647 w 914"/>
              <a:gd name="T37" fmla="*/ 2147483647 h 763"/>
              <a:gd name="T38" fmla="*/ 2147483647 w 914"/>
              <a:gd name="T39" fmla="*/ 2147483647 h 763"/>
              <a:gd name="T40" fmla="*/ 2147483647 w 914"/>
              <a:gd name="T41" fmla="*/ 2147483647 h 763"/>
              <a:gd name="T42" fmla="*/ 2147483647 w 914"/>
              <a:gd name="T43" fmla="*/ 2147483647 h 763"/>
              <a:gd name="T44" fmla="*/ 2147483647 w 914"/>
              <a:gd name="T45" fmla="*/ 2147483647 h 763"/>
              <a:gd name="T46" fmla="*/ 2147483647 w 914"/>
              <a:gd name="T47" fmla="*/ 2147483647 h 763"/>
              <a:gd name="T48" fmla="*/ 2147483647 w 914"/>
              <a:gd name="T49" fmla="*/ 2147483647 h 763"/>
              <a:gd name="T50" fmla="*/ 2147483647 w 914"/>
              <a:gd name="T51" fmla="*/ 2147483647 h 763"/>
              <a:gd name="T52" fmla="*/ 2147483647 w 914"/>
              <a:gd name="T53" fmla="*/ 2147483647 h 763"/>
              <a:gd name="T54" fmla="*/ 2147483647 w 914"/>
              <a:gd name="T55" fmla="*/ 2147483647 h 763"/>
              <a:gd name="T56" fmla="*/ 2147483647 w 914"/>
              <a:gd name="T57" fmla="*/ 2147483647 h 763"/>
              <a:gd name="T58" fmla="*/ 2147483647 w 914"/>
              <a:gd name="T59" fmla="*/ 2147483647 h 763"/>
              <a:gd name="T60" fmla="*/ 2147483647 w 914"/>
              <a:gd name="T61" fmla="*/ 2147483647 h 763"/>
              <a:gd name="T62" fmla="*/ 2147483647 w 914"/>
              <a:gd name="T63" fmla="*/ 2147483647 h 763"/>
              <a:gd name="T64" fmla="*/ 2147483647 w 914"/>
              <a:gd name="T65" fmla="*/ 2147483647 h 763"/>
              <a:gd name="T66" fmla="*/ 2147483647 w 914"/>
              <a:gd name="T67" fmla="*/ 2147483647 h 763"/>
              <a:gd name="T68" fmla="*/ 2147483647 w 914"/>
              <a:gd name="T69" fmla="*/ 2147483647 h 763"/>
              <a:gd name="T70" fmla="*/ 2147483647 w 914"/>
              <a:gd name="T71" fmla="*/ 2147483647 h 763"/>
              <a:gd name="T72" fmla="*/ 0 w 914"/>
              <a:gd name="T73" fmla="*/ 2147483647 h 763"/>
              <a:gd name="T74" fmla="*/ 2147483647 w 914"/>
              <a:gd name="T75" fmla="*/ 2147483647 h 763"/>
              <a:gd name="T76" fmla="*/ 2147483647 w 914"/>
              <a:gd name="T77" fmla="*/ 2147483647 h 763"/>
              <a:gd name="T78" fmla="*/ 2147483647 w 914"/>
              <a:gd name="T79" fmla="*/ 2147483647 h 7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4"/>
              <a:gd name="T121" fmla="*/ 0 h 763"/>
              <a:gd name="T122" fmla="*/ 914 w 914"/>
              <a:gd name="T123" fmla="*/ 763 h 7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4" h="763">
                <a:moveTo>
                  <a:pt x="276" y="221"/>
                </a:moveTo>
                <a:cubicBezTo>
                  <a:pt x="308" y="241"/>
                  <a:pt x="257" y="296"/>
                  <a:pt x="292" y="313"/>
                </a:cubicBezTo>
                <a:cubicBezTo>
                  <a:pt x="327" y="330"/>
                  <a:pt x="355" y="296"/>
                  <a:pt x="398" y="319"/>
                </a:cubicBezTo>
                <a:cubicBezTo>
                  <a:pt x="444" y="340"/>
                  <a:pt x="511" y="394"/>
                  <a:pt x="556" y="439"/>
                </a:cubicBezTo>
                <a:cubicBezTo>
                  <a:pt x="601" y="484"/>
                  <a:pt x="654" y="548"/>
                  <a:pt x="674" y="589"/>
                </a:cubicBezTo>
                <a:cubicBezTo>
                  <a:pt x="701" y="627"/>
                  <a:pt x="698" y="639"/>
                  <a:pt x="696" y="679"/>
                </a:cubicBezTo>
                <a:cubicBezTo>
                  <a:pt x="694" y="719"/>
                  <a:pt x="727" y="701"/>
                  <a:pt x="730" y="717"/>
                </a:cubicBezTo>
                <a:cubicBezTo>
                  <a:pt x="740" y="745"/>
                  <a:pt x="709" y="757"/>
                  <a:pt x="736" y="763"/>
                </a:cubicBezTo>
                <a:lnTo>
                  <a:pt x="897" y="748"/>
                </a:lnTo>
                <a:cubicBezTo>
                  <a:pt x="897" y="748"/>
                  <a:pt x="914" y="685"/>
                  <a:pt x="914" y="685"/>
                </a:cubicBezTo>
                <a:cubicBezTo>
                  <a:pt x="914" y="685"/>
                  <a:pt x="884" y="653"/>
                  <a:pt x="866" y="643"/>
                </a:cubicBezTo>
                <a:cubicBezTo>
                  <a:pt x="848" y="633"/>
                  <a:pt x="809" y="635"/>
                  <a:pt x="806" y="623"/>
                </a:cubicBezTo>
                <a:cubicBezTo>
                  <a:pt x="803" y="611"/>
                  <a:pt x="848" y="597"/>
                  <a:pt x="846" y="571"/>
                </a:cubicBezTo>
                <a:cubicBezTo>
                  <a:pt x="844" y="545"/>
                  <a:pt x="802" y="495"/>
                  <a:pt x="796" y="469"/>
                </a:cubicBezTo>
                <a:cubicBezTo>
                  <a:pt x="790" y="443"/>
                  <a:pt x="819" y="427"/>
                  <a:pt x="812" y="414"/>
                </a:cubicBezTo>
                <a:cubicBezTo>
                  <a:pt x="805" y="401"/>
                  <a:pt x="762" y="399"/>
                  <a:pt x="754" y="388"/>
                </a:cubicBezTo>
                <a:cubicBezTo>
                  <a:pt x="746" y="377"/>
                  <a:pt x="755" y="358"/>
                  <a:pt x="765" y="348"/>
                </a:cubicBezTo>
                <a:cubicBezTo>
                  <a:pt x="775" y="338"/>
                  <a:pt x="798" y="334"/>
                  <a:pt x="812" y="326"/>
                </a:cubicBezTo>
                <a:cubicBezTo>
                  <a:pt x="826" y="318"/>
                  <a:pt x="839" y="309"/>
                  <a:pt x="847" y="298"/>
                </a:cubicBezTo>
                <a:cubicBezTo>
                  <a:pt x="855" y="287"/>
                  <a:pt x="871" y="279"/>
                  <a:pt x="858" y="259"/>
                </a:cubicBezTo>
                <a:cubicBezTo>
                  <a:pt x="845" y="239"/>
                  <a:pt x="796" y="190"/>
                  <a:pt x="771" y="177"/>
                </a:cubicBezTo>
                <a:cubicBezTo>
                  <a:pt x="746" y="164"/>
                  <a:pt x="729" y="186"/>
                  <a:pt x="710" y="179"/>
                </a:cubicBezTo>
                <a:cubicBezTo>
                  <a:pt x="691" y="172"/>
                  <a:pt x="675" y="140"/>
                  <a:pt x="657" y="134"/>
                </a:cubicBezTo>
                <a:cubicBezTo>
                  <a:pt x="639" y="128"/>
                  <a:pt x="618" y="139"/>
                  <a:pt x="600" y="140"/>
                </a:cubicBezTo>
                <a:cubicBezTo>
                  <a:pt x="582" y="141"/>
                  <a:pt x="566" y="144"/>
                  <a:pt x="550" y="140"/>
                </a:cubicBezTo>
                <a:cubicBezTo>
                  <a:pt x="534" y="136"/>
                  <a:pt x="517" y="121"/>
                  <a:pt x="502" y="116"/>
                </a:cubicBezTo>
                <a:cubicBezTo>
                  <a:pt x="487" y="111"/>
                  <a:pt x="471" y="118"/>
                  <a:pt x="461" y="108"/>
                </a:cubicBezTo>
                <a:cubicBezTo>
                  <a:pt x="451" y="98"/>
                  <a:pt x="453" y="73"/>
                  <a:pt x="441" y="56"/>
                </a:cubicBezTo>
                <a:cubicBezTo>
                  <a:pt x="429" y="39"/>
                  <a:pt x="402" y="16"/>
                  <a:pt x="387" y="8"/>
                </a:cubicBezTo>
                <a:cubicBezTo>
                  <a:pt x="372" y="0"/>
                  <a:pt x="366" y="5"/>
                  <a:pt x="352" y="6"/>
                </a:cubicBezTo>
                <a:cubicBezTo>
                  <a:pt x="338" y="7"/>
                  <a:pt x="324" y="10"/>
                  <a:pt x="304" y="13"/>
                </a:cubicBezTo>
                <a:cubicBezTo>
                  <a:pt x="284" y="16"/>
                  <a:pt x="253" y="26"/>
                  <a:pt x="231" y="26"/>
                </a:cubicBezTo>
                <a:cubicBezTo>
                  <a:pt x="209" y="26"/>
                  <a:pt x="192" y="18"/>
                  <a:pt x="174" y="15"/>
                </a:cubicBezTo>
                <a:cubicBezTo>
                  <a:pt x="156" y="12"/>
                  <a:pt x="143" y="4"/>
                  <a:pt x="124" y="10"/>
                </a:cubicBezTo>
                <a:cubicBezTo>
                  <a:pt x="105" y="16"/>
                  <a:pt x="76" y="35"/>
                  <a:pt x="58" y="51"/>
                </a:cubicBezTo>
                <a:cubicBezTo>
                  <a:pt x="40" y="67"/>
                  <a:pt x="28" y="92"/>
                  <a:pt x="18" y="106"/>
                </a:cubicBezTo>
                <a:lnTo>
                  <a:pt x="0" y="137"/>
                </a:lnTo>
                <a:cubicBezTo>
                  <a:pt x="6" y="149"/>
                  <a:pt x="34" y="169"/>
                  <a:pt x="54" y="179"/>
                </a:cubicBezTo>
                <a:cubicBezTo>
                  <a:pt x="74" y="189"/>
                  <a:pt x="134" y="200"/>
                  <a:pt x="148" y="203"/>
                </a:cubicBezTo>
                <a:cubicBezTo>
                  <a:pt x="183" y="210"/>
                  <a:pt x="244" y="201"/>
                  <a:pt x="276" y="221"/>
                </a:cubicBezTo>
                <a:close/>
              </a:path>
            </a:pathLst>
          </a:custGeom>
          <a:solidFill>
            <a:srgbClr val="FFFF00">
              <a:alpha val="50195"/>
            </a:srgbClr>
          </a:solidFill>
          <a:ln w="12700" cap="rnd">
            <a:solidFill>
              <a:schemeClr val="tx1"/>
            </a:solidFill>
            <a:round/>
            <a:headEnd type="none" w="sm" len="sm"/>
            <a:tailEnd type="none" w="sm" len="sm"/>
          </a:ln>
        </p:spPr>
        <p:txBody>
          <a:bodyPr/>
          <a:lstStyle/>
          <a:p>
            <a:endParaRPr lang="en-US"/>
          </a:p>
        </p:txBody>
      </p:sp>
      <p:grpSp>
        <p:nvGrpSpPr>
          <p:cNvPr id="20486" name="Group 126"/>
          <p:cNvGrpSpPr>
            <a:grpSpLocks/>
          </p:cNvGrpSpPr>
          <p:nvPr/>
        </p:nvGrpSpPr>
        <p:grpSpPr bwMode="auto">
          <a:xfrm>
            <a:off x="204788" y="1041400"/>
            <a:ext cx="2224087" cy="2952750"/>
            <a:chOff x="345" y="468"/>
            <a:chExt cx="1401" cy="1860"/>
          </a:xfrm>
        </p:grpSpPr>
        <p:sp>
          <p:nvSpPr>
            <p:cNvPr id="20573" name="Freeform 127"/>
            <p:cNvSpPr>
              <a:spLocks/>
            </p:cNvSpPr>
            <p:nvPr/>
          </p:nvSpPr>
          <p:spPr bwMode="auto">
            <a:xfrm>
              <a:off x="816" y="795"/>
              <a:ext cx="301" cy="1029"/>
            </a:xfrm>
            <a:custGeom>
              <a:avLst/>
              <a:gdLst>
                <a:gd name="T0" fmla="*/ 0 w 301"/>
                <a:gd name="T1" fmla="*/ 0 h 1029"/>
                <a:gd name="T2" fmla="*/ 24 w 301"/>
                <a:gd name="T3" fmla="*/ 36 h 1029"/>
                <a:gd name="T4" fmla="*/ 21 w 301"/>
                <a:gd name="T5" fmla="*/ 63 h 1029"/>
                <a:gd name="T6" fmla="*/ 18 w 301"/>
                <a:gd name="T7" fmla="*/ 72 h 1029"/>
                <a:gd name="T8" fmla="*/ 39 w 301"/>
                <a:gd name="T9" fmla="*/ 87 h 1029"/>
                <a:gd name="T10" fmla="*/ 48 w 301"/>
                <a:gd name="T11" fmla="*/ 90 h 1029"/>
                <a:gd name="T12" fmla="*/ 60 w 301"/>
                <a:gd name="T13" fmla="*/ 144 h 1029"/>
                <a:gd name="T14" fmla="*/ 81 w 301"/>
                <a:gd name="T15" fmla="*/ 171 h 1029"/>
                <a:gd name="T16" fmla="*/ 81 w 301"/>
                <a:gd name="T17" fmla="*/ 240 h 1029"/>
                <a:gd name="T18" fmla="*/ 123 w 301"/>
                <a:gd name="T19" fmla="*/ 270 h 1029"/>
                <a:gd name="T20" fmla="*/ 159 w 301"/>
                <a:gd name="T21" fmla="*/ 312 h 1029"/>
                <a:gd name="T22" fmla="*/ 174 w 301"/>
                <a:gd name="T23" fmla="*/ 408 h 1029"/>
                <a:gd name="T24" fmla="*/ 174 w 301"/>
                <a:gd name="T25" fmla="*/ 462 h 1029"/>
                <a:gd name="T26" fmla="*/ 180 w 301"/>
                <a:gd name="T27" fmla="*/ 480 h 1029"/>
                <a:gd name="T28" fmla="*/ 153 w 301"/>
                <a:gd name="T29" fmla="*/ 537 h 1029"/>
                <a:gd name="T30" fmla="*/ 180 w 301"/>
                <a:gd name="T31" fmla="*/ 636 h 1029"/>
                <a:gd name="T32" fmla="*/ 207 w 301"/>
                <a:gd name="T33" fmla="*/ 687 h 1029"/>
                <a:gd name="T34" fmla="*/ 246 w 301"/>
                <a:gd name="T35" fmla="*/ 741 h 1029"/>
                <a:gd name="T36" fmla="*/ 249 w 301"/>
                <a:gd name="T37" fmla="*/ 774 h 1029"/>
                <a:gd name="T38" fmla="*/ 252 w 301"/>
                <a:gd name="T39" fmla="*/ 822 h 1029"/>
                <a:gd name="T40" fmla="*/ 282 w 301"/>
                <a:gd name="T41" fmla="*/ 855 h 1029"/>
                <a:gd name="T42" fmla="*/ 282 w 301"/>
                <a:gd name="T43" fmla="*/ 969 h 1029"/>
                <a:gd name="T44" fmla="*/ 261 w 301"/>
                <a:gd name="T45" fmla="*/ 996 h 1029"/>
                <a:gd name="T46" fmla="*/ 234 w 301"/>
                <a:gd name="T47" fmla="*/ 1014 h 1029"/>
                <a:gd name="T48" fmla="*/ 192 w 301"/>
                <a:gd name="T49" fmla="*/ 1011 h 1029"/>
                <a:gd name="T50" fmla="*/ 192 w 301"/>
                <a:gd name="T51" fmla="*/ 1029 h 102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1"/>
                <a:gd name="T79" fmla="*/ 0 h 1029"/>
                <a:gd name="T80" fmla="*/ 301 w 301"/>
                <a:gd name="T81" fmla="*/ 1029 h 102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1" h="1029">
                  <a:moveTo>
                    <a:pt x="0" y="0"/>
                  </a:moveTo>
                  <a:cubicBezTo>
                    <a:pt x="4" y="16"/>
                    <a:pt x="10" y="27"/>
                    <a:pt x="24" y="36"/>
                  </a:cubicBezTo>
                  <a:cubicBezTo>
                    <a:pt x="29" y="51"/>
                    <a:pt x="28" y="42"/>
                    <a:pt x="21" y="63"/>
                  </a:cubicBezTo>
                  <a:cubicBezTo>
                    <a:pt x="20" y="66"/>
                    <a:pt x="18" y="72"/>
                    <a:pt x="18" y="72"/>
                  </a:cubicBezTo>
                  <a:cubicBezTo>
                    <a:pt x="23" y="87"/>
                    <a:pt x="18" y="80"/>
                    <a:pt x="39" y="87"/>
                  </a:cubicBezTo>
                  <a:cubicBezTo>
                    <a:pt x="42" y="88"/>
                    <a:pt x="48" y="90"/>
                    <a:pt x="48" y="90"/>
                  </a:cubicBezTo>
                  <a:cubicBezTo>
                    <a:pt x="62" y="111"/>
                    <a:pt x="52" y="115"/>
                    <a:pt x="60" y="144"/>
                  </a:cubicBezTo>
                  <a:cubicBezTo>
                    <a:pt x="63" y="155"/>
                    <a:pt x="81" y="171"/>
                    <a:pt x="81" y="171"/>
                  </a:cubicBezTo>
                  <a:cubicBezTo>
                    <a:pt x="80" y="190"/>
                    <a:pt x="75" y="220"/>
                    <a:pt x="81" y="240"/>
                  </a:cubicBezTo>
                  <a:cubicBezTo>
                    <a:pt x="86" y="257"/>
                    <a:pt x="110" y="263"/>
                    <a:pt x="123" y="270"/>
                  </a:cubicBezTo>
                  <a:cubicBezTo>
                    <a:pt x="138" y="277"/>
                    <a:pt x="154" y="297"/>
                    <a:pt x="159" y="312"/>
                  </a:cubicBezTo>
                  <a:cubicBezTo>
                    <a:pt x="170" y="344"/>
                    <a:pt x="172" y="374"/>
                    <a:pt x="174" y="408"/>
                  </a:cubicBezTo>
                  <a:cubicBezTo>
                    <a:pt x="171" y="433"/>
                    <a:pt x="169" y="435"/>
                    <a:pt x="174" y="462"/>
                  </a:cubicBezTo>
                  <a:cubicBezTo>
                    <a:pt x="175" y="468"/>
                    <a:pt x="180" y="480"/>
                    <a:pt x="180" y="480"/>
                  </a:cubicBezTo>
                  <a:cubicBezTo>
                    <a:pt x="176" y="511"/>
                    <a:pt x="162" y="511"/>
                    <a:pt x="153" y="537"/>
                  </a:cubicBezTo>
                  <a:cubicBezTo>
                    <a:pt x="148" y="582"/>
                    <a:pt x="156" y="601"/>
                    <a:pt x="180" y="636"/>
                  </a:cubicBezTo>
                  <a:cubicBezTo>
                    <a:pt x="192" y="654"/>
                    <a:pt x="183" y="679"/>
                    <a:pt x="207" y="687"/>
                  </a:cubicBezTo>
                  <a:cubicBezTo>
                    <a:pt x="219" y="705"/>
                    <a:pt x="230" y="725"/>
                    <a:pt x="246" y="741"/>
                  </a:cubicBezTo>
                  <a:cubicBezTo>
                    <a:pt x="254" y="764"/>
                    <a:pt x="253" y="753"/>
                    <a:pt x="249" y="774"/>
                  </a:cubicBezTo>
                  <a:cubicBezTo>
                    <a:pt x="250" y="790"/>
                    <a:pt x="249" y="806"/>
                    <a:pt x="252" y="822"/>
                  </a:cubicBezTo>
                  <a:cubicBezTo>
                    <a:pt x="254" y="833"/>
                    <a:pt x="276" y="845"/>
                    <a:pt x="282" y="855"/>
                  </a:cubicBezTo>
                  <a:cubicBezTo>
                    <a:pt x="288" y="888"/>
                    <a:pt x="301" y="941"/>
                    <a:pt x="282" y="969"/>
                  </a:cubicBezTo>
                  <a:cubicBezTo>
                    <a:pt x="276" y="978"/>
                    <a:pt x="267" y="987"/>
                    <a:pt x="261" y="996"/>
                  </a:cubicBezTo>
                  <a:cubicBezTo>
                    <a:pt x="255" y="1005"/>
                    <a:pt x="234" y="1014"/>
                    <a:pt x="234" y="1014"/>
                  </a:cubicBezTo>
                  <a:cubicBezTo>
                    <a:pt x="194" y="1011"/>
                    <a:pt x="208" y="1011"/>
                    <a:pt x="192" y="1011"/>
                  </a:cubicBezTo>
                  <a:lnTo>
                    <a:pt x="192" y="1029"/>
                  </a:ln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4" name="Freeform 128"/>
            <p:cNvSpPr>
              <a:spLocks/>
            </p:cNvSpPr>
            <p:nvPr/>
          </p:nvSpPr>
          <p:spPr bwMode="auto">
            <a:xfrm>
              <a:off x="345" y="468"/>
              <a:ext cx="357" cy="333"/>
            </a:xfrm>
            <a:custGeom>
              <a:avLst/>
              <a:gdLst>
                <a:gd name="T0" fmla="*/ 357 w 357"/>
                <a:gd name="T1" fmla="*/ 312 h 333"/>
                <a:gd name="T2" fmla="*/ 321 w 357"/>
                <a:gd name="T3" fmla="*/ 333 h 333"/>
                <a:gd name="T4" fmla="*/ 273 w 357"/>
                <a:gd name="T5" fmla="*/ 306 h 333"/>
                <a:gd name="T6" fmla="*/ 237 w 357"/>
                <a:gd name="T7" fmla="*/ 309 h 333"/>
                <a:gd name="T8" fmla="*/ 213 w 357"/>
                <a:gd name="T9" fmla="*/ 315 h 333"/>
                <a:gd name="T10" fmla="*/ 189 w 357"/>
                <a:gd name="T11" fmla="*/ 309 h 333"/>
                <a:gd name="T12" fmla="*/ 150 w 357"/>
                <a:gd name="T13" fmla="*/ 261 h 333"/>
                <a:gd name="T14" fmla="*/ 114 w 357"/>
                <a:gd name="T15" fmla="*/ 237 h 333"/>
                <a:gd name="T16" fmla="*/ 96 w 357"/>
                <a:gd name="T17" fmla="*/ 225 h 333"/>
                <a:gd name="T18" fmla="*/ 90 w 357"/>
                <a:gd name="T19" fmla="*/ 207 h 333"/>
                <a:gd name="T20" fmla="*/ 87 w 357"/>
                <a:gd name="T21" fmla="*/ 198 h 333"/>
                <a:gd name="T22" fmla="*/ 84 w 357"/>
                <a:gd name="T23" fmla="*/ 156 h 333"/>
                <a:gd name="T24" fmla="*/ 21 w 357"/>
                <a:gd name="T25" fmla="*/ 75 h 333"/>
                <a:gd name="T26" fmla="*/ 0 w 357"/>
                <a:gd name="T27" fmla="*/ 0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7"/>
                <a:gd name="T43" fmla="*/ 0 h 333"/>
                <a:gd name="T44" fmla="*/ 357 w 357"/>
                <a:gd name="T45" fmla="*/ 333 h 3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7" h="333">
                  <a:moveTo>
                    <a:pt x="357" y="312"/>
                  </a:moveTo>
                  <a:cubicBezTo>
                    <a:pt x="345" y="320"/>
                    <a:pt x="335" y="328"/>
                    <a:pt x="321" y="333"/>
                  </a:cubicBezTo>
                  <a:cubicBezTo>
                    <a:pt x="301" y="328"/>
                    <a:pt x="291" y="312"/>
                    <a:pt x="273" y="306"/>
                  </a:cubicBezTo>
                  <a:cubicBezTo>
                    <a:pt x="261" y="307"/>
                    <a:pt x="249" y="307"/>
                    <a:pt x="237" y="309"/>
                  </a:cubicBezTo>
                  <a:cubicBezTo>
                    <a:pt x="229" y="310"/>
                    <a:pt x="213" y="315"/>
                    <a:pt x="213" y="315"/>
                  </a:cubicBezTo>
                  <a:cubicBezTo>
                    <a:pt x="205" y="313"/>
                    <a:pt x="195" y="315"/>
                    <a:pt x="189" y="309"/>
                  </a:cubicBezTo>
                  <a:cubicBezTo>
                    <a:pt x="168" y="288"/>
                    <a:pt x="179" y="280"/>
                    <a:pt x="150" y="261"/>
                  </a:cubicBezTo>
                  <a:cubicBezTo>
                    <a:pt x="138" y="253"/>
                    <a:pt x="126" y="246"/>
                    <a:pt x="114" y="237"/>
                  </a:cubicBezTo>
                  <a:cubicBezTo>
                    <a:pt x="108" y="233"/>
                    <a:pt x="96" y="225"/>
                    <a:pt x="96" y="225"/>
                  </a:cubicBezTo>
                  <a:cubicBezTo>
                    <a:pt x="94" y="219"/>
                    <a:pt x="92" y="213"/>
                    <a:pt x="90" y="207"/>
                  </a:cubicBezTo>
                  <a:cubicBezTo>
                    <a:pt x="89" y="204"/>
                    <a:pt x="87" y="198"/>
                    <a:pt x="87" y="198"/>
                  </a:cubicBezTo>
                  <a:cubicBezTo>
                    <a:pt x="86" y="184"/>
                    <a:pt x="86" y="170"/>
                    <a:pt x="84" y="156"/>
                  </a:cubicBezTo>
                  <a:cubicBezTo>
                    <a:pt x="80" y="120"/>
                    <a:pt x="39" y="102"/>
                    <a:pt x="21" y="75"/>
                  </a:cubicBezTo>
                  <a:cubicBezTo>
                    <a:pt x="17" y="52"/>
                    <a:pt x="18" y="18"/>
                    <a:pt x="0" y="0"/>
                  </a:cubicBez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5" name="Freeform 129"/>
            <p:cNvSpPr>
              <a:spLocks/>
            </p:cNvSpPr>
            <p:nvPr/>
          </p:nvSpPr>
          <p:spPr bwMode="auto">
            <a:xfrm>
              <a:off x="1056" y="1263"/>
              <a:ext cx="63" cy="297"/>
            </a:xfrm>
            <a:custGeom>
              <a:avLst/>
              <a:gdLst>
                <a:gd name="T0" fmla="*/ 33 w 63"/>
                <a:gd name="T1" fmla="*/ 0 h 297"/>
                <a:gd name="T2" fmla="*/ 30 w 63"/>
                <a:gd name="T3" fmla="*/ 9 h 297"/>
                <a:gd name="T4" fmla="*/ 24 w 63"/>
                <a:gd name="T5" fmla="*/ 18 h 297"/>
                <a:gd name="T6" fmla="*/ 18 w 63"/>
                <a:gd name="T7" fmla="*/ 36 h 297"/>
                <a:gd name="T8" fmla="*/ 42 w 63"/>
                <a:gd name="T9" fmla="*/ 81 h 297"/>
                <a:gd name="T10" fmla="*/ 57 w 63"/>
                <a:gd name="T11" fmla="*/ 108 h 297"/>
                <a:gd name="T12" fmla="*/ 63 w 63"/>
                <a:gd name="T13" fmla="*/ 126 h 297"/>
                <a:gd name="T14" fmla="*/ 12 w 63"/>
                <a:gd name="T15" fmla="*/ 297 h 297"/>
                <a:gd name="T16" fmla="*/ 0 w 63"/>
                <a:gd name="T17" fmla="*/ 273 h 2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297"/>
                <a:gd name="T29" fmla="*/ 63 w 63"/>
                <a:gd name="T30" fmla="*/ 297 h 2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297">
                  <a:moveTo>
                    <a:pt x="33" y="0"/>
                  </a:moveTo>
                  <a:cubicBezTo>
                    <a:pt x="32" y="3"/>
                    <a:pt x="31" y="6"/>
                    <a:pt x="30" y="9"/>
                  </a:cubicBezTo>
                  <a:cubicBezTo>
                    <a:pt x="28" y="12"/>
                    <a:pt x="25" y="15"/>
                    <a:pt x="24" y="18"/>
                  </a:cubicBezTo>
                  <a:cubicBezTo>
                    <a:pt x="21" y="24"/>
                    <a:pt x="18" y="36"/>
                    <a:pt x="18" y="36"/>
                  </a:cubicBezTo>
                  <a:cubicBezTo>
                    <a:pt x="24" y="53"/>
                    <a:pt x="29" y="68"/>
                    <a:pt x="42" y="81"/>
                  </a:cubicBezTo>
                  <a:cubicBezTo>
                    <a:pt x="45" y="91"/>
                    <a:pt x="54" y="98"/>
                    <a:pt x="57" y="108"/>
                  </a:cubicBezTo>
                  <a:cubicBezTo>
                    <a:pt x="59" y="114"/>
                    <a:pt x="63" y="126"/>
                    <a:pt x="63" y="126"/>
                  </a:cubicBezTo>
                  <a:cubicBezTo>
                    <a:pt x="60" y="176"/>
                    <a:pt x="51" y="258"/>
                    <a:pt x="12" y="297"/>
                  </a:cubicBezTo>
                  <a:lnTo>
                    <a:pt x="0" y="273"/>
                  </a:ln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6" name="Freeform 130"/>
            <p:cNvSpPr>
              <a:spLocks/>
            </p:cNvSpPr>
            <p:nvPr/>
          </p:nvSpPr>
          <p:spPr bwMode="auto">
            <a:xfrm>
              <a:off x="1098" y="1566"/>
              <a:ext cx="153" cy="105"/>
            </a:xfrm>
            <a:custGeom>
              <a:avLst/>
              <a:gdLst>
                <a:gd name="T0" fmla="*/ 153 w 153"/>
                <a:gd name="T1" fmla="*/ 0 h 105"/>
                <a:gd name="T2" fmla="*/ 63 w 153"/>
                <a:gd name="T3" fmla="*/ 63 h 105"/>
                <a:gd name="T4" fmla="*/ 21 w 153"/>
                <a:gd name="T5" fmla="*/ 69 h 105"/>
                <a:gd name="T6" fmla="*/ 0 w 153"/>
                <a:gd name="T7" fmla="*/ 105 h 105"/>
                <a:gd name="T8" fmla="*/ 0 60000 65536"/>
                <a:gd name="T9" fmla="*/ 0 60000 65536"/>
                <a:gd name="T10" fmla="*/ 0 60000 65536"/>
                <a:gd name="T11" fmla="*/ 0 60000 65536"/>
                <a:gd name="T12" fmla="*/ 0 w 153"/>
                <a:gd name="T13" fmla="*/ 0 h 105"/>
                <a:gd name="T14" fmla="*/ 153 w 153"/>
                <a:gd name="T15" fmla="*/ 105 h 105"/>
              </a:gdLst>
              <a:ahLst/>
              <a:cxnLst>
                <a:cxn ang="T8">
                  <a:pos x="T0" y="T1"/>
                </a:cxn>
                <a:cxn ang="T9">
                  <a:pos x="T2" y="T3"/>
                </a:cxn>
                <a:cxn ang="T10">
                  <a:pos x="T4" y="T5"/>
                </a:cxn>
                <a:cxn ang="T11">
                  <a:pos x="T6" y="T7"/>
                </a:cxn>
              </a:cxnLst>
              <a:rect l="T12" t="T13" r="T14" b="T15"/>
              <a:pathLst>
                <a:path w="153" h="105">
                  <a:moveTo>
                    <a:pt x="153" y="0"/>
                  </a:moveTo>
                  <a:cubicBezTo>
                    <a:pt x="144" y="38"/>
                    <a:pt x="99" y="57"/>
                    <a:pt x="63" y="63"/>
                  </a:cubicBezTo>
                  <a:cubicBezTo>
                    <a:pt x="49" y="65"/>
                    <a:pt x="21" y="69"/>
                    <a:pt x="21" y="69"/>
                  </a:cubicBezTo>
                  <a:cubicBezTo>
                    <a:pt x="1" y="76"/>
                    <a:pt x="0" y="85"/>
                    <a:pt x="0" y="105"/>
                  </a:cubicBez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7" name="Freeform 131"/>
            <p:cNvSpPr>
              <a:spLocks/>
            </p:cNvSpPr>
            <p:nvPr/>
          </p:nvSpPr>
          <p:spPr bwMode="auto">
            <a:xfrm>
              <a:off x="1008" y="1812"/>
              <a:ext cx="738" cy="516"/>
            </a:xfrm>
            <a:custGeom>
              <a:avLst/>
              <a:gdLst>
                <a:gd name="T0" fmla="*/ 738 w 738"/>
                <a:gd name="T1" fmla="*/ 453 h 516"/>
                <a:gd name="T2" fmla="*/ 696 w 738"/>
                <a:gd name="T3" fmla="*/ 462 h 516"/>
                <a:gd name="T4" fmla="*/ 678 w 738"/>
                <a:gd name="T5" fmla="*/ 468 h 516"/>
                <a:gd name="T6" fmla="*/ 654 w 738"/>
                <a:gd name="T7" fmla="*/ 504 h 516"/>
                <a:gd name="T8" fmla="*/ 627 w 738"/>
                <a:gd name="T9" fmla="*/ 516 h 516"/>
                <a:gd name="T10" fmla="*/ 516 w 738"/>
                <a:gd name="T11" fmla="*/ 498 h 516"/>
                <a:gd name="T12" fmla="*/ 477 w 738"/>
                <a:gd name="T13" fmla="*/ 465 h 516"/>
                <a:gd name="T14" fmla="*/ 462 w 738"/>
                <a:gd name="T15" fmla="*/ 384 h 516"/>
                <a:gd name="T16" fmla="*/ 456 w 738"/>
                <a:gd name="T17" fmla="*/ 366 h 516"/>
                <a:gd name="T18" fmla="*/ 420 w 738"/>
                <a:gd name="T19" fmla="*/ 342 h 516"/>
                <a:gd name="T20" fmla="*/ 354 w 738"/>
                <a:gd name="T21" fmla="*/ 315 h 516"/>
                <a:gd name="T22" fmla="*/ 333 w 738"/>
                <a:gd name="T23" fmla="*/ 288 h 516"/>
                <a:gd name="T24" fmla="*/ 315 w 738"/>
                <a:gd name="T25" fmla="*/ 270 h 516"/>
                <a:gd name="T26" fmla="*/ 237 w 738"/>
                <a:gd name="T27" fmla="*/ 129 h 516"/>
                <a:gd name="T28" fmla="*/ 201 w 738"/>
                <a:gd name="T29" fmla="*/ 78 h 516"/>
                <a:gd name="T30" fmla="*/ 171 w 738"/>
                <a:gd name="T31" fmla="*/ 45 h 516"/>
                <a:gd name="T32" fmla="*/ 156 w 738"/>
                <a:gd name="T33" fmla="*/ 18 h 516"/>
                <a:gd name="T34" fmla="*/ 138 w 738"/>
                <a:gd name="T35" fmla="*/ 6 h 516"/>
                <a:gd name="T36" fmla="*/ 120 w 738"/>
                <a:gd name="T37" fmla="*/ 0 h 516"/>
                <a:gd name="T38" fmla="*/ 21 w 738"/>
                <a:gd name="T39" fmla="*/ 6 h 516"/>
                <a:gd name="T40" fmla="*/ 0 w 738"/>
                <a:gd name="T41" fmla="*/ 12 h 5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38"/>
                <a:gd name="T64" fmla="*/ 0 h 516"/>
                <a:gd name="T65" fmla="*/ 738 w 738"/>
                <a:gd name="T66" fmla="*/ 516 h 5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38" h="516">
                  <a:moveTo>
                    <a:pt x="738" y="453"/>
                  </a:moveTo>
                  <a:cubicBezTo>
                    <a:pt x="724" y="458"/>
                    <a:pt x="710" y="458"/>
                    <a:pt x="696" y="462"/>
                  </a:cubicBezTo>
                  <a:cubicBezTo>
                    <a:pt x="690" y="464"/>
                    <a:pt x="678" y="468"/>
                    <a:pt x="678" y="468"/>
                  </a:cubicBezTo>
                  <a:cubicBezTo>
                    <a:pt x="669" y="481"/>
                    <a:pt x="666" y="494"/>
                    <a:pt x="654" y="504"/>
                  </a:cubicBezTo>
                  <a:cubicBezTo>
                    <a:pt x="646" y="510"/>
                    <a:pt x="627" y="516"/>
                    <a:pt x="627" y="516"/>
                  </a:cubicBezTo>
                  <a:cubicBezTo>
                    <a:pt x="589" y="512"/>
                    <a:pt x="554" y="501"/>
                    <a:pt x="516" y="498"/>
                  </a:cubicBezTo>
                  <a:cubicBezTo>
                    <a:pt x="485" y="492"/>
                    <a:pt x="493" y="488"/>
                    <a:pt x="477" y="465"/>
                  </a:cubicBezTo>
                  <a:cubicBezTo>
                    <a:pt x="474" y="437"/>
                    <a:pt x="469" y="411"/>
                    <a:pt x="462" y="384"/>
                  </a:cubicBezTo>
                  <a:cubicBezTo>
                    <a:pt x="460" y="378"/>
                    <a:pt x="461" y="370"/>
                    <a:pt x="456" y="366"/>
                  </a:cubicBezTo>
                  <a:cubicBezTo>
                    <a:pt x="444" y="358"/>
                    <a:pt x="434" y="348"/>
                    <a:pt x="420" y="342"/>
                  </a:cubicBezTo>
                  <a:cubicBezTo>
                    <a:pt x="397" y="332"/>
                    <a:pt x="375" y="329"/>
                    <a:pt x="354" y="315"/>
                  </a:cubicBezTo>
                  <a:cubicBezTo>
                    <a:pt x="348" y="306"/>
                    <a:pt x="340" y="296"/>
                    <a:pt x="333" y="288"/>
                  </a:cubicBezTo>
                  <a:cubicBezTo>
                    <a:pt x="327" y="282"/>
                    <a:pt x="315" y="270"/>
                    <a:pt x="315" y="270"/>
                  </a:cubicBezTo>
                  <a:cubicBezTo>
                    <a:pt x="296" y="213"/>
                    <a:pt x="293" y="166"/>
                    <a:pt x="237" y="129"/>
                  </a:cubicBezTo>
                  <a:cubicBezTo>
                    <a:pt x="225" y="111"/>
                    <a:pt x="219" y="90"/>
                    <a:pt x="201" y="78"/>
                  </a:cubicBezTo>
                  <a:cubicBezTo>
                    <a:pt x="192" y="65"/>
                    <a:pt x="178" y="59"/>
                    <a:pt x="171" y="45"/>
                  </a:cubicBezTo>
                  <a:cubicBezTo>
                    <a:pt x="166" y="34"/>
                    <a:pt x="170" y="27"/>
                    <a:pt x="156" y="18"/>
                  </a:cubicBezTo>
                  <a:cubicBezTo>
                    <a:pt x="150" y="14"/>
                    <a:pt x="145" y="8"/>
                    <a:pt x="138" y="6"/>
                  </a:cubicBezTo>
                  <a:cubicBezTo>
                    <a:pt x="132" y="4"/>
                    <a:pt x="120" y="0"/>
                    <a:pt x="120" y="0"/>
                  </a:cubicBezTo>
                  <a:cubicBezTo>
                    <a:pt x="87" y="2"/>
                    <a:pt x="54" y="6"/>
                    <a:pt x="21" y="6"/>
                  </a:cubicBezTo>
                  <a:lnTo>
                    <a:pt x="0" y="12"/>
                  </a:lnTo>
                </a:path>
              </a:pathLst>
            </a:custGeom>
            <a:noFill/>
            <a:ln w="31750">
              <a:solidFill>
                <a:srgbClr val="99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487" name="Freeform 132"/>
          <p:cNvSpPr>
            <a:spLocks/>
          </p:cNvSpPr>
          <p:nvPr/>
        </p:nvSpPr>
        <p:spPr bwMode="auto">
          <a:xfrm>
            <a:off x="2590800" y="5300663"/>
            <a:ext cx="1450975" cy="1211262"/>
          </a:xfrm>
          <a:custGeom>
            <a:avLst/>
            <a:gdLst>
              <a:gd name="T0" fmla="*/ 2147483647 w 914"/>
              <a:gd name="T1" fmla="*/ 2147483647 h 763"/>
              <a:gd name="T2" fmla="*/ 2147483647 w 914"/>
              <a:gd name="T3" fmla="*/ 2147483647 h 763"/>
              <a:gd name="T4" fmla="*/ 2147483647 w 914"/>
              <a:gd name="T5" fmla="*/ 2147483647 h 763"/>
              <a:gd name="T6" fmla="*/ 2147483647 w 914"/>
              <a:gd name="T7" fmla="*/ 2147483647 h 763"/>
              <a:gd name="T8" fmla="*/ 2147483647 w 914"/>
              <a:gd name="T9" fmla="*/ 2147483647 h 763"/>
              <a:gd name="T10" fmla="*/ 2147483647 w 914"/>
              <a:gd name="T11" fmla="*/ 2147483647 h 763"/>
              <a:gd name="T12" fmla="*/ 2147483647 w 914"/>
              <a:gd name="T13" fmla="*/ 2147483647 h 763"/>
              <a:gd name="T14" fmla="*/ 2147483647 w 914"/>
              <a:gd name="T15" fmla="*/ 2147483647 h 763"/>
              <a:gd name="T16" fmla="*/ 2147483647 w 914"/>
              <a:gd name="T17" fmla="*/ 2147483647 h 763"/>
              <a:gd name="T18" fmla="*/ 2147483647 w 914"/>
              <a:gd name="T19" fmla="*/ 2147483647 h 763"/>
              <a:gd name="T20" fmla="*/ 2147483647 w 914"/>
              <a:gd name="T21" fmla="*/ 2147483647 h 763"/>
              <a:gd name="T22" fmla="*/ 2147483647 w 914"/>
              <a:gd name="T23" fmla="*/ 2147483647 h 763"/>
              <a:gd name="T24" fmla="*/ 2147483647 w 914"/>
              <a:gd name="T25" fmla="*/ 2147483647 h 763"/>
              <a:gd name="T26" fmla="*/ 2147483647 w 914"/>
              <a:gd name="T27" fmla="*/ 2147483647 h 763"/>
              <a:gd name="T28" fmla="*/ 2147483647 w 914"/>
              <a:gd name="T29" fmla="*/ 2147483647 h 763"/>
              <a:gd name="T30" fmla="*/ 2147483647 w 914"/>
              <a:gd name="T31" fmla="*/ 2147483647 h 763"/>
              <a:gd name="T32" fmla="*/ 2147483647 w 914"/>
              <a:gd name="T33" fmla="*/ 2147483647 h 763"/>
              <a:gd name="T34" fmla="*/ 2147483647 w 914"/>
              <a:gd name="T35" fmla="*/ 2147483647 h 763"/>
              <a:gd name="T36" fmla="*/ 2147483647 w 914"/>
              <a:gd name="T37" fmla="*/ 2147483647 h 763"/>
              <a:gd name="T38" fmla="*/ 2147483647 w 914"/>
              <a:gd name="T39" fmla="*/ 2147483647 h 763"/>
              <a:gd name="T40" fmla="*/ 2147483647 w 914"/>
              <a:gd name="T41" fmla="*/ 2147483647 h 763"/>
              <a:gd name="T42" fmla="*/ 2147483647 w 914"/>
              <a:gd name="T43" fmla="*/ 2147483647 h 763"/>
              <a:gd name="T44" fmla="*/ 2147483647 w 914"/>
              <a:gd name="T45" fmla="*/ 2147483647 h 763"/>
              <a:gd name="T46" fmla="*/ 2147483647 w 914"/>
              <a:gd name="T47" fmla="*/ 2147483647 h 763"/>
              <a:gd name="T48" fmla="*/ 2147483647 w 914"/>
              <a:gd name="T49" fmla="*/ 2147483647 h 763"/>
              <a:gd name="T50" fmla="*/ 2147483647 w 914"/>
              <a:gd name="T51" fmla="*/ 2147483647 h 763"/>
              <a:gd name="T52" fmla="*/ 2147483647 w 914"/>
              <a:gd name="T53" fmla="*/ 2147483647 h 763"/>
              <a:gd name="T54" fmla="*/ 2147483647 w 914"/>
              <a:gd name="T55" fmla="*/ 2147483647 h 763"/>
              <a:gd name="T56" fmla="*/ 2147483647 w 914"/>
              <a:gd name="T57" fmla="*/ 2147483647 h 763"/>
              <a:gd name="T58" fmla="*/ 2147483647 w 914"/>
              <a:gd name="T59" fmla="*/ 2147483647 h 763"/>
              <a:gd name="T60" fmla="*/ 2147483647 w 914"/>
              <a:gd name="T61" fmla="*/ 2147483647 h 763"/>
              <a:gd name="T62" fmla="*/ 2147483647 w 914"/>
              <a:gd name="T63" fmla="*/ 2147483647 h 763"/>
              <a:gd name="T64" fmla="*/ 2147483647 w 914"/>
              <a:gd name="T65" fmla="*/ 2147483647 h 763"/>
              <a:gd name="T66" fmla="*/ 2147483647 w 914"/>
              <a:gd name="T67" fmla="*/ 2147483647 h 763"/>
              <a:gd name="T68" fmla="*/ 2147483647 w 914"/>
              <a:gd name="T69" fmla="*/ 2147483647 h 763"/>
              <a:gd name="T70" fmla="*/ 2147483647 w 914"/>
              <a:gd name="T71" fmla="*/ 2147483647 h 763"/>
              <a:gd name="T72" fmla="*/ 0 w 914"/>
              <a:gd name="T73" fmla="*/ 2147483647 h 763"/>
              <a:gd name="T74" fmla="*/ 2147483647 w 914"/>
              <a:gd name="T75" fmla="*/ 2147483647 h 763"/>
              <a:gd name="T76" fmla="*/ 2147483647 w 914"/>
              <a:gd name="T77" fmla="*/ 2147483647 h 763"/>
              <a:gd name="T78" fmla="*/ 2147483647 w 914"/>
              <a:gd name="T79" fmla="*/ 2147483647 h 76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914"/>
              <a:gd name="T121" fmla="*/ 0 h 763"/>
              <a:gd name="T122" fmla="*/ 914 w 914"/>
              <a:gd name="T123" fmla="*/ 763 h 76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914" h="763">
                <a:moveTo>
                  <a:pt x="276" y="221"/>
                </a:moveTo>
                <a:cubicBezTo>
                  <a:pt x="308" y="241"/>
                  <a:pt x="257" y="296"/>
                  <a:pt x="292" y="313"/>
                </a:cubicBezTo>
                <a:cubicBezTo>
                  <a:pt x="327" y="330"/>
                  <a:pt x="355" y="296"/>
                  <a:pt x="398" y="319"/>
                </a:cubicBezTo>
                <a:cubicBezTo>
                  <a:pt x="444" y="340"/>
                  <a:pt x="511" y="394"/>
                  <a:pt x="556" y="439"/>
                </a:cubicBezTo>
                <a:cubicBezTo>
                  <a:pt x="601" y="484"/>
                  <a:pt x="654" y="548"/>
                  <a:pt x="674" y="589"/>
                </a:cubicBezTo>
                <a:cubicBezTo>
                  <a:pt x="701" y="627"/>
                  <a:pt x="698" y="639"/>
                  <a:pt x="696" y="679"/>
                </a:cubicBezTo>
                <a:cubicBezTo>
                  <a:pt x="694" y="719"/>
                  <a:pt x="727" y="701"/>
                  <a:pt x="730" y="717"/>
                </a:cubicBezTo>
                <a:cubicBezTo>
                  <a:pt x="740" y="745"/>
                  <a:pt x="709" y="757"/>
                  <a:pt x="736" y="763"/>
                </a:cubicBezTo>
                <a:lnTo>
                  <a:pt x="897" y="748"/>
                </a:lnTo>
                <a:cubicBezTo>
                  <a:pt x="897" y="748"/>
                  <a:pt x="914" y="685"/>
                  <a:pt x="914" y="685"/>
                </a:cubicBezTo>
                <a:cubicBezTo>
                  <a:pt x="914" y="685"/>
                  <a:pt x="884" y="653"/>
                  <a:pt x="866" y="643"/>
                </a:cubicBezTo>
                <a:cubicBezTo>
                  <a:pt x="848" y="633"/>
                  <a:pt x="809" y="635"/>
                  <a:pt x="806" y="623"/>
                </a:cubicBezTo>
                <a:cubicBezTo>
                  <a:pt x="803" y="611"/>
                  <a:pt x="848" y="597"/>
                  <a:pt x="846" y="571"/>
                </a:cubicBezTo>
                <a:cubicBezTo>
                  <a:pt x="844" y="545"/>
                  <a:pt x="802" y="495"/>
                  <a:pt x="796" y="469"/>
                </a:cubicBezTo>
                <a:cubicBezTo>
                  <a:pt x="790" y="443"/>
                  <a:pt x="819" y="427"/>
                  <a:pt x="812" y="414"/>
                </a:cubicBezTo>
                <a:cubicBezTo>
                  <a:pt x="805" y="401"/>
                  <a:pt x="762" y="399"/>
                  <a:pt x="754" y="388"/>
                </a:cubicBezTo>
                <a:cubicBezTo>
                  <a:pt x="746" y="377"/>
                  <a:pt x="755" y="358"/>
                  <a:pt x="765" y="348"/>
                </a:cubicBezTo>
                <a:cubicBezTo>
                  <a:pt x="775" y="338"/>
                  <a:pt x="798" y="334"/>
                  <a:pt x="812" y="326"/>
                </a:cubicBezTo>
                <a:cubicBezTo>
                  <a:pt x="826" y="318"/>
                  <a:pt x="839" y="309"/>
                  <a:pt x="847" y="298"/>
                </a:cubicBezTo>
                <a:cubicBezTo>
                  <a:pt x="855" y="287"/>
                  <a:pt x="871" y="279"/>
                  <a:pt x="858" y="259"/>
                </a:cubicBezTo>
                <a:cubicBezTo>
                  <a:pt x="845" y="239"/>
                  <a:pt x="796" y="190"/>
                  <a:pt x="771" y="177"/>
                </a:cubicBezTo>
                <a:cubicBezTo>
                  <a:pt x="746" y="164"/>
                  <a:pt x="729" y="186"/>
                  <a:pt x="710" y="179"/>
                </a:cubicBezTo>
                <a:cubicBezTo>
                  <a:pt x="691" y="172"/>
                  <a:pt x="675" y="140"/>
                  <a:pt x="657" y="134"/>
                </a:cubicBezTo>
                <a:cubicBezTo>
                  <a:pt x="639" y="128"/>
                  <a:pt x="618" y="139"/>
                  <a:pt x="600" y="140"/>
                </a:cubicBezTo>
                <a:cubicBezTo>
                  <a:pt x="582" y="141"/>
                  <a:pt x="566" y="144"/>
                  <a:pt x="550" y="140"/>
                </a:cubicBezTo>
                <a:cubicBezTo>
                  <a:pt x="534" y="136"/>
                  <a:pt x="517" y="121"/>
                  <a:pt x="502" y="116"/>
                </a:cubicBezTo>
                <a:cubicBezTo>
                  <a:pt x="487" y="111"/>
                  <a:pt x="471" y="118"/>
                  <a:pt x="461" y="108"/>
                </a:cubicBezTo>
                <a:cubicBezTo>
                  <a:pt x="451" y="98"/>
                  <a:pt x="453" y="73"/>
                  <a:pt x="441" y="56"/>
                </a:cubicBezTo>
                <a:cubicBezTo>
                  <a:pt x="429" y="39"/>
                  <a:pt x="402" y="16"/>
                  <a:pt x="387" y="8"/>
                </a:cubicBezTo>
                <a:cubicBezTo>
                  <a:pt x="372" y="0"/>
                  <a:pt x="366" y="5"/>
                  <a:pt x="352" y="6"/>
                </a:cubicBezTo>
                <a:cubicBezTo>
                  <a:pt x="338" y="7"/>
                  <a:pt x="324" y="10"/>
                  <a:pt x="304" y="13"/>
                </a:cubicBezTo>
                <a:cubicBezTo>
                  <a:pt x="284" y="16"/>
                  <a:pt x="253" y="26"/>
                  <a:pt x="231" y="26"/>
                </a:cubicBezTo>
                <a:cubicBezTo>
                  <a:pt x="209" y="26"/>
                  <a:pt x="192" y="18"/>
                  <a:pt x="174" y="15"/>
                </a:cubicBezTo>
                <a:cubicBezTo>
                  <a:pt x="156" y="12"/>
                  <a:pt x="143" y="4"/>
                  <a:pt x="124" y="10"/>
                </a:cubicBezTo>
                <a:cubicBezTo>
                  <a:pt x="105" y="16"/>
                  <a:pt x="76" y="35"/>
                  <a:pt x="58" y="51"/>
                </a:cubicBezTo>
                <a:cubicBezTo>
                  <a:pt x="40" y="67"/>
                  <a:pt x="28" y="92"/>
                  <a:pt x="18" y="106"/>
                </a:cubicBezTo>
                <a:lnTo>
                  <a:pt x="0" y="137"/>
                </a:lnTo>
                <a:cubicBezTo>
                  <a:pt x="6" y="149"/>
                  <a:pt x="34" y="169"/>
                  <a:pt x="54" y="179"/>
                </a:cubicBezTo>
                <a:cubicBezTo>
                  <a:pt x="74" y="189"/>
                  <a:pt x="134" y="200"/>
                  <a:pt x="148" y="203"/>
                </a:cubicBezTo>
                <a:cubicBezTo>
                  <a:pt x="183" y="210"/>
                  <a:pt x="244" y="201"/>
                  <a:pt x="276" y="221"/>
                </a:cubicBezTo>
                <a:close/>
              </a:path>
            </a:pathLst>
          </a:custGeom>
          <a:solidFill>
            <a:srgbClr val="FFFF00">
              <a:alpha val="50195"/>
            </a:srgbClr>
          </a:solidFill>
          <a:ln w="12700" cap="rnd">
            <a:solidFill>
              <a:schemeClr val="tx1"/>
            </a:solidFill>
            <a:round/>
            <a:headEnd type="none" w="sm" len="sm"/>
            <a:tailEnd type="none" w="sm" len="sm"/>
          </a:ln>
        </p:spPr>
        <p:txBody>
          <a:bodyPr/>
          <a:lstStyle/>
          <a:p>
            <a:endParaRPr lang="en-US"/>
          </a:p>
        </p:txBody>
      </p:sp>
      <p:grpSp>
        <p:nvGrpSpPr>
          <p:cNvPr id="4" name="Group 133"/>
          <p:cNvGrpSpPr>
            <a:grpSpLocks/>
          </p:cNvGrpSpPr>
          <p:nvPr/>
        </p:nvGrpSpPr>
        <p:grpSpPr bwMode="auto">
          <a:xfrm>
            <a:off x="3505200" y="4876800"/>
            <a:ext cx="2209800" cy="1593850"/>
            <a:chOff x="2336" y="3072"/>
            <a:chExt cx="1392" cy="1004"/>
          </a:xfrm>
        </p:grpSpPr>
        <p:grpSp>
          <p:nvGrpSpPr>
            <p:cNvPr id="20563" name="Group 134"/>
            <p:cNvGrpSpPr>
              <a:grpSpLocks/>
            </p:cNvGrpSpPr>
            <p:nvPr/>
          </p:nvGrpSpPr>
          <p:grpSpPr bwMode="auto">
            <a:xfrm>
              <a:off x="2412" y="3384"/>
              <a:ext cx="1020" cy="692"/>
              <a:chOff x="2412" y="3384"/>
              <a:chExt cx="1020" cy="692"/>
            </a:xfrm>
          </p:grpSpPr>
          <p:grpSp>
            <p:nvGrpSpPr>
              <p:cNvPr id="20565" name="Group 135"/>
              <p:cNvGrpSpPr>
                <a:grpSpLocks/>
              </p:cNvGrpSpPr>
              <p:nvPr/>
            </p:nvGrpSpPr>
            <p:grpSpPr bwMode="auto">
              <a:xfrm>
                <a:off x="2416" y="3384"/>
                <a:ext cx="1016" cy="692"/>
                <a:chOff x="6232" y="3196"/>
                <a:chExt cx="1016" cy="692"/>
              </a:xfrm>
            </p:grpSpPr>
            <p:sp>
              <p:nvSpPr>
                <p:cNvPr id="20570" name="Freeform 136"/>
                <p:cNvSpPr>
                  <a:spLocks/>
                </p:cNvSpPr>
                <p:nvPr/>
              </p:nvSpPr>
              <p:spPr bwMode="auto">
                <a:xfrm>
                  <a:off x="6232" y="3196"/>
                  <a:ext cx="1016" cy="270"/>
                </a:xfrm>
                <a:custGeom>
                  <a:avLst/>
                  <a:gdLst>
                    <a:gd name="T0" fmla="*/ 1016 w 1016"/>
                    <a:gd name="T1" fmla="*/ 0 h 270"/>
                    <a:gd name="T2" fmla="*/ 980 w 1016"/>
                    <a:gd name="T3" fmla="*/ 16 h 270"/>
                    <a:gd name="T4" fmla="*/ 944 w 1016"/>
                    <a:gd name="T5" fmla="*/ 40 h 270"/>
                    <a:gd name="T6" fmla="*/ 876 w 1016"/>
                    <a:gd name="T7" fmla="*/ 52 h 270"/>
                    <a:gd name="T8" fmla="*/ 800 w 1016"/>
                    <a:gd name="T9" fmla="*/ 96 h 270"/>
                    <a:gd name="T10" fmla="*/ 780 w 1016"/>
                    <a:gd name="T11" fmla="*/ 92 h 270"/>
                    <a:gd name="T12" fmla="*/ 756 w 1016"/>
                    <a:gd name="T13" fmla="*/ 100 h 270"/>
                    <a:gd name="T14" fmla="*/ 684 w 1016"/>
                    <a:gd name="T15" fmla="*/ 84 h 270"/>
                    <a:gd name="T16" fmla="*/ 664 w 1016"/>
                    <a:gd name="T17" fmla="*/ 120 h 270"/>
                    <a:gd name="T18" fmla="*/ 612 w 1016"/>
                    <a:gd name="T19" fmla="*/ 188 h 270"/>
                    <a:gd name="T20" fmla="*/ 588 w 1016"/>
                    <a:gd name="T21" fmla="*/ 236 h 270"/>
                    <a:gd name="T22" fmla="*/ 564 w 1016"/>
                    <a:gd name="T23" fmla="*/ 252 h 270"/>
                    <a:gd name="T24" fmla="*/ 540 w 1016"/>
                    <a:gd name="T25" fmla="*/ 260 h 270"/>
                    <a:gd name="T26" fmla="*/ 452 w 1016"/>
                    <a:gd name="T27" fmla="*/ 252 h 270"/>
                    <a:gd name="T28" fmla="*/ 304 w 1016"/>
                    <a:gd name="T29" fmla="*/ 160 h 270"/>
                    <a:gd name="T30" fmla="*/ 208 w 1016"/>
                    <a:gd name="T31" fmla="*/ 184 h 270"/>
                    <a:gd name="T32" fmla="*/ 128 w 1016"/>
                    <a:gd name="T33" fmla="*/ 228 h 270"/>
                    <a:gd name="T34" fmla="*/ 0 w 1016"/>
                    <a:gd name="T35" fmla="*/ 228 h 2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6"/>
                    <a:gd name="T55" fmla="*/ 0 h 270"/>
                    <a:gd name="T56" fmla="*/ 1016 w 1016"/>
                    <a:gd name="T57" fmla="*/ 270 h 2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6" h="270">
                      <a:moveTo>
                        <a:pt x="1016" y="0"/>
                      </a:moveTo>
                      <a:cubicBezTo>
                        <a:pt x="997" y="13"/>
                        <a:pt x="1009" y="6"/>
                        <a:pt x="980" y="16"/>
                      </a:cubicBezTo>
                      <a:cubicBezTo>
                        <a:pt x="980" y="16"/>
                        <a:pt x="950" y="36"/>
                        <a:pt x="944" y="40"/>
                      </a:cubicBezTo>
                      <a:cubicBezTo>
                        <a:pt x="928" y="51"/>
                        <a:pt x="890" y="51"/>
                        <a:pt x="876" y="52"/>
                      </a:cubicBezTo>
                      <a:cubicBezTo>
                        <a:pt x="849" y="70"/>
                        <a:pt x="832" y="88"/>
                        <a:pt x="800" y="96"/>
                      </a:cubicBezTo>
                      <a:cubicBezTo>
                        <a:pt x="793" y="95"/>
                        <a:pt x="787" y="91"/>
                        <a:pt x="780" y="92"/>
                      </a:cubicBezTo>
                      <a:cubicBezTo>
                        <a:pt x="772" y="93"/>
                        <a:pt x="756" y="100"/>
                        <a:pt x="756" y="100"/>
                      </a:cubicBezTo>
                      <a:cubicBezTo>
                        <a:pt x="732" y="96"/>
                        <a:pt x="708" y="90"/>
                        <a:pt x="684" y="84"/>
                      </a:cubicBezTo>
                      <a:cubicBezTo>
                        <a:pt x="666" y="112"/>
                        <a:pt x="671" y="99"/>
                        <a:pt x="664" y="120"/>
                      </a:cubicBezTo>
                      <a:cubicBezTo>
                        <a:pt x="658" y="171"/>
                        <a:pt x="663" y="179"/>
                        <a:pt x="612" y="188"/>
                      </a:cubicBezTo>
                      <a:cubicBezTo>
                        <a:pt x="602" y="203"/>
                        <a:pt x="602" y="224"/>
                        <a:pt x="588" y="236"/>
                      </a:cubicBezTo>
                      <a:cubicBezTo>
                        <a:pt x="581" y="242"/>
                        <a:pt x="573" y="249"/>
                        <a:pt x="564" y="252"/>
                      </a:cubicBezTo>
                      <a:cubicBezTo>
                        <a:pt x="556" y="255"/>
                        <a:pt x="540" y="260"/>
                        <a:pt x="540" y="260"/>
                      </a:cubicBezTo>
                      <a:cubicBezTo>
                        <a:pt x="511" y="258"/>
                        <a:pt x="475" y="270"/>
                        <a:pt x="452" y="252"/>
                      </a:cubicBezTo>
                      <a:cubicBezTo>
                        <a:pt x="403" y="214"/>
                        <a:pt x="364" y="180"/>
                        <a:pt x="304" y="160"/>
                      </a:cubicBezTo>
                      <a:cubicBezTo>
                        <a:pt x="268" y="164"/>
                        <a:pt x="243" y="179"/>
                        <a:pt x="208" y="184"/>
                      </a:cubicBezTo>
                      <a:cubicBezTo>
                        <a:pt x="182" y="202"/>
                        <a:pt x="159" y="222"/>
                        <a:pt x="128" y="228"/>
                      </a:cubicBezTo>
                      <a:cubicBezTo>
                        <a:pt x="5" y="224"/>
                        <a:pt x="52" y="228"/>
                        <a:pt x="0" y="228"/>
                      </a:cubicBezTo>
                    </a:path>
                  </a:pathLst>
                </a:custGeom>
                <a:noFill/>
                <a:ln w="57150">
                  <a:solidFill>
                    <a:srgbClr val="FFA58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1" name="Freeform 137"/>
                <p:cNvSpPr>
                  <a:spLocks/>
                </p:cNvSpPr>
                <p:nvPr/>
              </p:nvSpPr>
              <p:spPr bwMode="auto">
                <a:xfrm>
                  <a:off x="6320" y="3436"/>
                  <a:ext cx="104" cy="356"/>
                </a:xfrm>
                <a:custGeom>
                  <a:avLst/>
                  <a:gdLst>
                    <a:gd name="T0" fmla="*/ 40 w 104"/>
                    <a:gd name="T1" fmla="*/ 0 h 356"/>
                    <a:gd name="T2" fmla="*/ 12 w 104"/>
                    <a:gd name="T3" fmla="*/ 48 h 356"/>
                    <a:gd name="T4" fmla="*/ 4 w 104"/>
                    <a:gd name="T5" fmla="*/ 72 h 356"/>
                    <a:gd name="T6" fmla="*/ 0 w 104"/>
                    <a:gd name="T7" fmla="*/ 148 h 356"/>
                    <a:gd name="T8" fmla="*/ 16 w 104"/>
                    <a:gd name="T9" fmla="*/ 248 h 356"/>
                    <a:gd name="T10" fmla="*/ 32 w 104"/>
                    <a:gd name="T11" fmla="*/ 272 h 356"/>
                    <a:gd name="T12" fmla="*/ 52 w 104"/>
                    <a:gd name="T13" fmla="*/ 320 h 356"/>
                    <a:gd name="T14" fmla="*/ 84 w 104"/>
                    <a:gd name="T15" fmla="*/ 340 h 356"/>
                    <a:gd name="T16" fmla="*/ 104 w 104"/>
                    <a:gd name="T17" fmla="*/ 356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356"/>
                    <a:gd name="T29" fmla="*/ 104 w 104"/>
                    <a:gd name="T30" fmla="*/ 356 h 3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356">
                      <a:moveTo>
                        <a:pt x="40" y="0"/>
                      </a:moveTo>
                      <a:cubicBezTo>
                        <a:pt x="30" y="16"/>
                        <a:pt x="20" y="31"/>
                        <a:pt x="12" y="48"/>
                      </a:cubicBezTo>
                      <a:cubicBezTo>
                        <a:pt x="9" y="56"/>
                        <a:pt x="4" y="72"/>
                        <a:pt x="4" y="72"/>
                      </a:cubicBezTo>
                      <a:cubicBezTo>
                        <a:pt x="12" y="97"/>
                        <a:pt x="6" y="123"/>
                        <a:pt x="0" y="148"/>
                      </a:cubicBezTo>
                      <a:cubicBezTo>
                        <a:pt x="3" y="188"/>
                        <a:pt x="4" y="212"/>
                        <a:pt x="16" y="248"/>
                      </a:cubicBezTo>
                      <a:cubicBezTo>
                        <a:pt x="19" y="257"/>
                        <a:pt x="29" y="263"/>
                        <a:pt x="32" y="272"/>
                      </a:cubicBezTo>
                      <a:cubicBezTo>
                        <a:pt x="38" y="289"/>
                        <a:pt x="46" y="302"/>
                        <a:pt x="52" y="320"/>
                      </a:cubicBezTo>
                      <a:cubicBezTo>
                        <a:pt x="54" y="325"/>
                        <a:pt x="75" y="336"/>
                        <a:pt x="84" y="340"/>
                      </a:cubicBezTo>
                      <a:lnTo>
                        <a:pt x="104" y="356"/>
                      </a:lnTo>
                    </a:path>
                  </a:pathLst>
                </a:custGeom>
                <a:noFill/>
                <a:ln w="57150">
                  <a:solidFill>
                    <a:srgbClr val="FFA58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72" name="Freeform 138"/>
                <p:cNvSpPr>
                  <a:spLocks/>
                </p:cNvSpPr>
                <p:nvPr/>
              </p:nvSpPr>
              <p:spPr bwMode="auto">
                <a:xfrm>
                  <a:off x="6292" y="3436"/>
                  <a:ext cx="92" cy="452"/>
                </a:xfrm>
                <a:custGeom>
                  <a:avLst/>
                  <a:gdLst>
                    <a:gd name="T0" fmla="*/ 60 w 92"/>
                    <a:gd name="T1" fmla="*/ 0 h 452"/>
                    <a:gd name="T2" fmla="*/ 0 w 92"/>
                    <a:gd name="T3" fmla="*/ 76 h 452"/>
                    <a:gd name="T4" fmla="*/ 4 w 92"/>
                    <a:gd name="T5" fmla="*/ 240 h 452"/>
                    <a:gd name="T6" fmla="*/ 56 w 92"/>
                    <a:gd name="T7" fmla="*/ 376 h 452"/>
                    <a:gd name="T8" fmla="*/ 84 w 92"/>
                    <a:gd name="T9" fmla="*/ 436 h 452"/>
                    <a:gd name="T10" fmla="*/ 92 w 92"/>
                    <a:gd name="T11" fmla="*/ 452 h 452"/>
                    <a:gd name="T12" fmla="*/ 0 60000 65536"/>
                    <a:gd name="T13" fmla="*/ 0 60000 65536"/>
                    <a:gd name="T14" fmla="*/ 0 60000 65536"/>
                    <a:gd name="T15" fmla="*/ 0 60000 65536"/>
                    <a:gd name="T16" fmla="*/ 0 60000 65536"/>
                    <a:gd name="T17" fmla="*/ 0 60000 65536"/>
                    <a:gd name="T18" fmla="*/ 0 w 92"/>
                    <a:gd name="T19" fmla="*/ 0 h 452"/>
                    <a:gd name="T20" fmla="*/ 92 w 9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92" h="452">
                      <a:moveTo>
                        <a:pt x="60" y="0"/>
                      </a:moveTo>
                      <a:cubicBezTo>
                        <a:pt x="36" y="24"/>
                        <a:pt x="11" y="44"/>
                        <a:pt x="0" y="76"/>
                      </a:cubicBezTo>
                      <a:cubicBezTo>
                        <a:pt x="1" y="131"/>
                        <a:pt x="2" y="185"/>
                        <a:pt x="4" y="240"/>
                      </a:cubicBezTo>
                      <a:cubicBezTo>
                        <a:pt x="6" y="289"/>
                        <a:pt x="37" y="333"/>
                        <a:pt x="56" y="376"/>
                      </a:cubicBezTo>
                      <a:cubicBezTo>
                        <a:pt x="65" y="397"/>
                        <a:pt x="65" y="423"/>
                        <a:pt x="84" y="436"/>
                      </a:cubicBezTo>
                      <a:cubicBezTo>
                        <a:pt x="89" y="450"/>
                        <a:pt x="85" y="445"/>
                        <a:pt x="92" y="452"/>
                      </a:cubicBezTo>
                    </a:path>
                  </a:pathLst>
                </a:custGeom>
                <a:noFill/>
                <a:ln w="57150">
                  <a:solidFill>
                    <a:srgbClr val="FFA58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20566" name="Group 139"/>
              <p:cNvGrpSpPr>
                <a:grpSpLocks/>
              </p:cNvGrpSpPr>
              <p:nvPr/>
            </p:nvGrpSpPr>
            <p:grpSpPr bwMode="auto">
              <a:xfrm>
                <a:off x="2412" y="3384"/>
                <a:ext cx="1016" cy="692"/>
                <a:chOff x="6232" y="3196"/>
                <a:chExt cx="1016" cy="692"/>
              </a:xfrm>
            </p:grpSpPr>
            <p:sp>
              <p:nvSpPr>
                <p:cNvPr id="20567" name="Freeform 140"/>
                <p:cNvSpPr>
                  <a:spLocks/>
                </p:cNvSpPr>
                <p:nvPr/>
              </p:nvSpPr>
              <p:spPr bwMode="auto">
                <a:xfrm>
                  <a:off x="6232" y="3196"/>
                  <a:ext cx="1016" cy="270"/>
                </a:xfrm>
                <a:custGeom>
                  <a:avLst/>
                  <a:gdLst>
                    <a:gd name="T0" fmla="*/ 1016 w 1016"/>
                    <a:gd name="T1" fmla="*/ 0 h 270"/>
                    <a:gd name="T2" fmla="*/ 980 w 1016"/>
                    <a:gd name="T3" fmla="*/ 16 h 270"/>
                    <a:gd name="T4" fmla="*/ 944 w 1016"/>
                    <a:gd name="T5" fmla="*/ 40 h 270"/>
                    <a:gd name="T6" fmla="*/ 876 w 1016"/>
                    <a:gd name="T7" fmla="*/ 52 h 270"/>
                    <a:gd name="T8" fmla="*/ 800 w 1016"/>
                    <a:gd name="T9" fmla="*/ 96 h 270"/>
                    <a:gd name="T10" fmla="*/ 780 w 1016"/>
                    <a:gd name="T11" fmla="*/ 92 h 270"/>
                    <a:gd name="T12" fmla="*/ 756 w 1016"/>
                    <a:gd name="T13" fmla="*/ 100 h 270"/>
                    <a:gd name="T14" fmla="*/ 684 w 1016"/>
                    <a:gd name="T15" fmla="*/ 84 h 270"/>
                    <a:gd name="T16" fmla="*/ 664 w 1016"/>
                    <a:gd name="T17" fmla="*/ 120 h 270"/>
                    <a:gd name="T18" fmla="*/ 612 w 1016"/>
                    <a:gd name="T19" fmla="*/ 188 h 270"/>
                    <a:gd name="T20" fmla="*/ 588 w 1016"/>
                    <a:gd name="T21" fmla="*/ 236 h 270"/>
                    <a:gd name="T22" fmla="*/ 564 w 1016"/>
                    <a:gd name="T23" fmla="*/ 252 h 270"/>
                    <a:gd name="T24" fmla="*/ 540 w 1016"/>
                    <a:gd name="T25" fmla="*/ 260 h 270"/>
                    <a:gd name="T26" fmla="*/ 452 w 1016"/>
                    <a:gd name="T27" fmla="*/ 252 h 270"/>
                    <a:gd name="T28" fmla="*/ 304 w 1016"/>
                    <a:gd name="T29" fmla="*/ 160 h 270"/>
                    <a:gd name="T30" fmla="*/ 208 w 1016"/>
                    <a:gd name="T31" fmla="*/ 184 h 270"/>
                    <a:gd name="T32" fmla="*/ 128 w 1016"/>
                    <a:gd name="T33" fmla="*/ 228 h 270"/>
                    <a:gd name="T34" fmla="*/ 0 w 1016"/>
                    <a:gd name="T35" fmla="*/ 228 h 2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16"/>
                    <a:gd name="T55" fmla="*/ 0 h 270"/>
                    <a:gd name="T56" fmla="*/ 1016 w 1016"/>
                    <a:gd name="T57" fmla="*/ 270 h 2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16" h="270">
                      <a:moveTo>
                        <a:pt x="1016" y="0"/>
                      </a:moveTo>
                      <a:cubicBezTo>
                        <a:pt x="997" y="13"/>
                        <a:pt x="1009" y="6"/>
                        <a:pt x="980" y="16"/>
                      </a:cubicBezTo>
                      <a:cubicBezTo>
                        <a:pt x="980" y="16"/>
                        <a:pt x="950" y="36"/>
                        <a:pt x="944" y="40"/>
                      </a:cubicBezTo>
                      <a:cubicBezTo>
                        <a:pt x="928" y="51"/>
                        <a:pt x="890" y="51"/>
                        <a:pt x="876" y="52"/>
                      </a:cubicBezTo>
                      <a:cubicBezTo>
                        <a:pt x="849" y="70"/>
                        <a:pt x="832" y="88"/>
                        <a:pt x="800" y="96"/>
                      </a:cubicBezTo>
                      <a:cubicBezTo>
                        <a:pt x="793" y="95"/>
                        <a:pt x="787" y="91"/>
                        <a:pt x="780" y="92"/>
                      </a:cubicBezTo>
                      <a:cubicBezTo>
                        <a:pt x="772" y="93"/>
                        <a:pt x="756" y="100"/>
                        <a:pt x="756" y="100"/>
                      </a:cubicBezTo>
                      <a:cubicBezTo>
                        <a:pt x="732" y="96"/>
                        <a:pt x="708" y="90"/>
                        <a:pt x="684" y="84"/>
                      </a:cubicBezTo>
                      <a:cubicBezTo>
                        <a:pt x="666" y="112"/>
                        <a:pt x="671" y="99"/>
                        <a:pt x="664" y="120"/>
                      </a:cubicBezTo>
                      <a:cubicBezTo>
                        <a:pt x="658" y="171"/>
                        <a:pt x="663" y="179"/>
                        <a:pt x="612" y="188"/>
                      </a:cubicBezTo>
                      <a:cubicBezTo>
                        <a:pt x="602" y="203"/>
                        <a:pt x="602" y="224"/>
                        <a:pt x="588" y="236"/>
                      </a:cubicBezTo>
                      <a:cubicBezTo>
                        <a:pt x="581" y="242"/>
                        <a:pt x="573" y="249"/>
                        <a:pt x="564" y="252"/>
                      </a:cubicBezTo>
                      <a:cubicBezTo>
                        <a:pt x="556" y="255"/>
                        <a:pt x="540" y="260"/>
                        <a:pt x="540" y="260"/>
                      </a:cubicBezTo>
                      <a:cubicBezTo>
                        <a:pt x="511" y="258"/>
                        <a:pt x="475" y="270"/>
                        <a:pt x="452" y="252"/>
                      </a:cubicBezTo>
                      <a:cubicBezTo>
                        <a:pt x="403" y="214"/>
                        <a:pt x="364" y="180"/>
                        <a:pt x="304" y="160"/>
                      </a:cubicBezTo>
                      <a:cubicBezTo>
                        <a:pt x="268" y="164"/>
                        <a:pt x="243" y="179"/>
                        <a:pt x="208" y="184"/>
                      </a:cubicBezTo>
                      <a:cubicBezTo>
                        <a:pt x="182" y="202"/>
                        <a:pt x="159" y="222"/>
                        <a:pt x="128" y="228"/>
                      </a:cubicBezTo>
                      <a:cubicBezTo>
                        <a:pt x="5" y="224"/>
                        <a:pt x="52" y="228"/>
                        <a:pt x="0" y="228"/>
                      </a:cubicBezTo>
                    </a:path>
                  </a:pathLst>
                </a:custGeom>
                <a:noFill/>
                <a:ln w="25400">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68" name="Freeform 141"/>
                <p:cNvSpPr>
                  <a:spLocks/>
                </p:cNvSpPr>
                <p:nvPr/>
              </p:nvSpPr>
              <p:spPr bwMode="auto">
                <a:xfrm>
                  <a:off x="6320" y="3436"/>
                  <a:ext cx="104" cy="356"/>
                </a:xfrm>
                <a:custGeom>
                  <a:avLst/>
                  <a:gdLst>
                    <a:gd name="T0" fmla="*/ 40 w 104"/>
                    <a:gd name="T1" fmla="*/ 0 h 356"/>
                    <a:gd name="T2" fmla="*/ 12 w 104"/>
                    <a:gd name="T3" fmla="*/ 48 h 356"/>
                    <a:gd name="T4" fmla="*/ 4 w 104"/>
                    <a:gd name="T5" fmla="*/ 72 h 356"/>
                    <a:gd name="T6" fmla="*/ 0 w 104"/>
                    <a:gd name="T7" fmla="*/ 148 h 356"/>
                    <a:gd name="T8" fmla="*/ 16 w 104"/>
                    <a:gd name="T9" fmla="*/ 248 h 356"/>
                    <a:gd name="T10" fmla="*/ 32 w 104"/>
                    <a:gd name="T11" fmla="*/ 272 h 356"/>
                    <a:gd name="T12" fmla="*/ 52 w 104"/>
                    <a:gd name="T13" fmla="*/ 320 h 356"/>
                    <a:gd name="T14" fmla="*/ 84 w 104"/>
                    <a:gd name="T15" fmla="*/ 340 h 356"/>
                    <a:gd name="T16" fmla="*/ 104 w 104"/>
                    <a:gd name="T17" fmla="*/ 356 h 3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4"/>
                    <a:gd name="T28" fmla="*/ 0 h 356"/>
                    <a:gd name="T29" fmla="*/ 104 w 104"/>
                    <a:gd name="T30" fmla="*/ 356 h 3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4" h="356">
                      <a:moveTo>
                        <a:pt x="40" y="0"/>
                      </a:moveTo>
                      <a:cubicBezTo>
                        <a:pt x="30" y="16"/>
                        <a:pt x="20" y="31"/>
                        <a:pt x="12" y="48"/>
                      </a:cubicBezTo>
                      <a:cubicBezTo>
                        <a:pt x="9" y="56"/>
                        <a:pt x="4" y="72"/>
                        <a:pt x="4" y="72"/>
                      </a:cubicBezTo>
                      <a:cubicBezTo>
                        <a:pt x="12" y="97"/>
                        <a:pt x="6" y="123"/>
                        <a:pt x="0" y="148"/>
                      </a:cubicBezTo>
                      <a:cubicBezTo>
                        <a:pt x="3" y="188"/>
                        <a:pt x="4" y="212"/>
                        <a:pt x="16" y="248"/>
                      </a:cubicBezTo>
                      <a:cubicBezTo>
                        <a:pt x="19" y="257"/>
                        <a:pt x="29" y="263"/>
                        <a:pt x="32" y="272"/>
                      </a:cubicBezTo>
                      <a:cubicBezTo>
                        <a:pt x="38" y="289"/>
                        <a:pt x="46" y="302"/>
                        <a:pt x="52" y="320"/>
                      </a:cubicBezTo>
                      <a:cubicBezTo>
                        <a:pt x="54" y="325"/>
                        <a:pt x="75" y="336"/>
                        <a:pt x="84" y="340"/>
                      </a:cubicBezTo>
                      <a:lnTo>
                        <a:pt x="104" y="356"/>
                      </a:lnTo>
                    </a:path>
                  </a:pathLst>
                </a:custGeom>
                <a:noFill/>
                <a:ln w="25400">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69" name="Freeform 142"/>
                <p:cNvSpPr>
                  <a:spLocks/>
                </p:cNvSpPr>
                <p:nvPr/>
              </p:nvSpPr>
              <p:spPr bwMode="auto">
                <a:xfrm>
                  <a:off x="6292" y="3436"/>
                  <a:ext cx="92" cy="452"/>
                </a:xfrm>
                <a:custGeom>
                  <a:avLst/>
                  <a:gdLst>
                    <a:gd name="T0" fmla="*/ 60 w 92"/>
                    <a:gd name="T1" fmla="*/ 0 h 452"/>
                    <a:gd name="T2" fmla="*/ 0 w 92"/>
                    <a:gd name="T3" fmla="*/ 76 h 452"/>
                    <a:gd name="T4" fmla="*/ 4 w 92"/>
                    <a:gd name="T5" fmla="*/ 240 h 452"/>
                    <a:gd name="T6" fmla="*/ 56 w 92"/>
                    <a:gd name="T7" fmla="*/ 376 h 452"/>
                    <a:gd name="T8" fmla="*/ 84 w 92"/>
                    <a:gd name="T9" fmla="*/ 436 h 452"/>
                    <a:gd name="T10" fmla="*/ 92 w 92"/>
                    <a:gd name="T11" fmla="*/ 452 h 452"/>
                    <a:gd name="T12" fmla="*/ 0 60000 65536"/>
                    <a:gd name="T13" fmla="*/ 0 60000 65536"/>
                    <a:gd name="T14" fmla="*/ 0 60000 65536"/>
                    <a:gd name="T15" fmla="*/ 0 60000 65536"/>
                    <a:gd name="T16" fmla="*/ 0 60000 65536"/>
                    <a:gd name="T17" fmla="*/ 0 60000 65536"/>
                    <a:gd name="T18" fmla="*/ 0 w 92"/>
                    <a:gd name="T19" fmla="*/ 0 h 452"/>
                    <a:gd name="T20" fmla="*/ 92 w 92"/>
                    <a:gd name="T21" fmla="*/ 452 h 452"/>
                  </a:gdLst>
                  <a:ahLst/>
                  <a:cxnLst>
                    <a:cxn ang="T12">
                      <a:pos x="T0" y="T1"/>
                    </a:cxn>
                    <a:cxn ang="T13">
                      <a:pos x="T2" y="T3"/>
                    </a:cxn>
                    <a:cxn ang="T14">
                      <a:pos x="T4" y="T5"/>
                    </a:cxn>
                    <a:cxn ang="T15">
                      <a:pos x="T6" y="T7"/>
                    </a:cxn>
                    <a:cxn ang="T16">
                      <a:pos x="T8" y="T9"/>
                    </a:cxn>
                    <a:cxn ang="T17">
                      <a:pos x="T10" y="T11"/>
                    </a:cxn>
                  </a:cxnLst>
                  <a:rect l="T18" t="T19" r="T20" b="T21"/>
                  <a:pathLst>
                    <a:path w="92" h="452">
                      <a:moveTo>
                        <a:pt x="60" y="0"/>
                      </a:moveTo>
                      <a:cubicBezTo>
                        <a:pt x="36" y="24"/>
                        <a:pt x="11" y="44"/>
                        <a:pt x="0" y="76"/>
                      </a:cubicBezTo>
                      <a:cubicBezTo>
                        <a:pt x="1" y="131"/>
                        <a:pt x="2" y="185"/>
                        <a:pt x="4" y="240"/>
                      </a:cubicBezTo>
                      <a:cubicBezTo>
                        <a:pt x="6" y="289"/>
                        <a:pt x="37" y="333"/>
                        <a:pt x="56" y="376"/>
                      </a:cubicBezTo>
                      <a:cubicBezTo>
                        <a:pt x="65" y="397"/>
                        <a:pt x="65" y="423"/>
                        <a:pt x="84" y="436"/>
                      </a:cubicBezTo>
                      <a:cubicBezTo>
                        <a:pt x="89" y="450"/>
                        <a:pt x="85" y="445"/>
                        <a:pt x="92" y="452"/>
                      </a:cubicBezTo>
                    </a:path>
                  </a:pathLst>
                </a:custGeom>
                <a:noFill/>
                <a:ln w="25400">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993871" name="Rectangle 143"/>
            <p:cNvSpPr>
              <a:spLocks noChangeArrowheads="1"/>
            </p:cNvSpPr>
            <p:nvPr/>
          </p:nvSpPr>
          <p:spPr bwMode="auto">
            <a:xfrm>
              <a:off x="2336" y="3072"/>
              <a:ext cx="1392" cy="442"/>
            </a:xfrm>
            <a:prstGeom prst="rect">
              <a:avLst/>
            </a:prstGeom>
            <a:noFill/>
            <a:ln w="9525">
              <a:noFill/>
              <a:miter lim="800000"/>
              <a:headEnd/>
              <a:tailEnd/>
            </a:ln>
            <a:effectLst/>
          </p:spPr>
          <p:txBody>
            <a:bodyPr wrap="none">
              <a:spAutoFit/>
            </a:bodyPr>
            <a:lstStyle/>
            <a:p>
              <a:pPr algn="ctr" eaLnBrk="1" hangingPunct="1">
                <a:lnSpc>
                  <a:spcPct val="90000"/>
                </a:lnSpc>
                <a:defRPr/>
              </a:pPr>
              <a:r>
                <a:rPr lang="en-US" sz="2200" b="1" dirty="0">
                  <a:solidFill>
                    <a:srgbClr val="FFFF66"/>
                  </a:solidFill>
                  <a:effectLst>
                    <a:outerShdw blurRad="38100" dist="38100" dir="2700000" algn="tl">
                      <a:srgbClr val="000000"/>
                    </a:outerShdw>
                  </a:effectLst>
                  <a:latin typeface="+mj-lt"/>
                  <a:cs typeface="Arial" charset="0"/>
                </a:rPr>
                <a:t>Colorado River</a:t>
              </a:r>
              <a:br>
                <a:rPr lang="en-US" sz="2200" b="1" dirty="0">
                  <a:solidFill>
                    <a:srgbClr val="FFFF66"/>
                  </a:solidFill>
                  <a:effectLst>
                    <a:outerShdw blurRad="38100" dist="38100" dir="2700000" algn="tl">
                      <a:srgbClr val="000000"/>
                    </a:outerShdw>
                  </a:effectLst>
                  <a:latin typeface="+mj-lt"/>
                  <a:cs typeface="Arial" charset="0"/>
                </a:rPr>
              </a:br>
              <a:r>
                <a:rPr lang="en-US" sz="2200" b="1" dirty="0">
                  <a:solidFill>
                    <a:srgbClr val="FFFF66"/>
                  </a:solidFill>
                  <a:effectLst>
                    <a:outerShdw blurRad="38100" dist="38100" dir="2700000" algn="tl">
                      <a:srgbClr val="000000"/>
                    </a:outerShdw>
                  </a:effectLst>
                  <a:latin typeface="+mj-lt"/>
                  <a:cs typeface="Arial" charset="0"/>
                </a:rPr>
                <a:t>Aqueduct</a:t>
              </a:r>
            </a:p>
          </p:txBody>
        </p:sp>
      </p:grpSp>
      <p:grpSp>
        <p:nvGrpSpPr>
          <p:cNvPr id="8" name="Group 144"/>
          <p:cNvGrpSpPr>
            <a:grpSpLocks/>
          </p:cNvGrpSpPr>
          <p:nvPr/>
        </p:nvGrpSpPr>
        <p:grpSpPr bwMode="auto">
          <a:xfrm>
            <a:off x="1109663" y="2422525"/>
            <a:ext cx="3143250" cy="911225"/>
            <a:chOff x="873" y="1526"/>
            <a:chExt cx="1980" cy="574"/>
          </a:xfrm>
        </p:grpSpPr>
        <p:sp>
          <p:nvSpPr>
            <p:cNvPr id="20559" name="Freeform 145"/>
            <p:cNvSpPr>
              <a:spLocks/>
            </p:cNvSpPr>
            <p:nvPr/>
          </p:nvSpPr>
          <p:spPr bwMode="auto">
            <a:xfrm>
              <a:off x="873" y="1964"/>
              <a:ext cx="540" cy="136"/>
            </a:xfrm>
            <a:custGeom>
              <a:avLst/>
              <a:gdLst>
                <a:gd name="T0" fmla="*/ 540 w 540"/>
                <a:gd name="T1" fmla="*/ 0 h 136"/>
                <a:gd name="T2" fmla="*/ 336 w 540"/>
                <a:gd name="T3" fmla="*/ 136 h 136"/>
                <a:gd name="T4" fmla="*/ 256 w 540"/>
                <a:gd name="T5" fmla="*/ 132 h 136"/>
                <a:gd name="T6" fmla="*/ 192 w 540"/>
                <a:gd name="T7" fmla="*/ 108 h 136"/>
                <a:gd name="T8" fmla="*/ 92 w 540"/>
                <a:gd name="T9" fmla="*/ 128 h 136"/>
                <a:gd name="T10" fmla="*/ 28 w 540"/>
                <a:gd name="T11" fmla="*/ 116 h 136"/>
                <a:gd name="T12" fmla="*/ 0 w 540"/>
                <a:gd name="T13" fmla="*/ 108 h 136"/>
                <a:gd name="T14" fmla="*/ 0 60000 65536"/>
                <a:gd name="T15" fmla="*/ 0 60000 65536"/>
                <a:gd name="T16" fmla="*/ 0 60000 65536"/>
                <a:gd name="T17" fmla="*/ 0 60000 65536"/>
                <a:gd name="T18" fmla="*/ 0 60000 65536"/>
                <a:gd name="T19" fmla="*/ 0 60000 65536"/>
                <a:gd name="T20" fmla="*/ 0 60000 65536"/>
                <a:gd name="T21" fmla="*/ 0 w 540"/>
                <a:gd name="T22" fmla="*/ 0 h 136"/>
                <a:gd name="T23" fmla="*/ 540 w 540"/>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136">
                  <a:moveTo>
                    <a:pt x="540" y="0"/>
                  </a:moveTo>
                  <a:cubicBezTo>
                    <a:pt x="450" y="30"/>
                    <a:pt x="429" y="113"/>
                    <a:pt x="336" y="136"/>
                  </a:cubicBezTo>
                  <a:cubicBezTo>
                    <a:pt x="309" y="135"/>
                    <a:pt x="283" y="135"/>
                    <a:pt x="256" y="132"/>
                  </a:cubicBezTo>
                  <a:cubicBezTo>
                    <a:pt x="232" y="129"/>
                    <a:pt x="214" y="114"/>
                    <a:pt x="192" y="108"/>
                  </a:cubicBezTo>
                  <a:cubicBezTo>
                    <a:pt x="132" y="112"/>
                    <a:pt x="137" y="117"/>
                    <a:pt x="92" y="128"/>
                  </a:cubicBezTo>
                  <a:cubicBezTo>
                    <a:pt x="69" y="125"/>
                    <a:pt x="50" y="121"/>
                    <a:pt x="28" y="116"/>
                  </a:cubicBezTo>
                  <a:cubicBezTo>
                    <a:pt x="19" y="114"/>
                    <a:pt x="0" y="108"/>
                    <a:pt x="0" y="108"/>
                  </a:cubicBezTo>
                </a:path>
              </a:pathLst>
            </a:custGeom>
            <a:noFill/>
            <a:ln w="57150">
              <a:solidFill>
                <a:srgbClr val="FFA58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560" name="Group 146"/>
            <p:cNvGrpSpPr>
              <a:grpSpLocks/>
            </p:cNvGrpSpPr>
            <p:nvPr/>
          </p:nvGrpSpPr>
          <p:grpSpPr bwMode="auto">
            <a:xfrm>
              <a:off x="873" y="1526"/>
              <a:ext cx="1980" cy="574"/>
              <a:chOff x="873" y="1526"/>
              <a:chExt cx="1980" cy="574"/>
            </a:xfrm>
          </p:grpSpPr>
          <p:sp>
            <p:nvSpPr>
              <p:cNvPr id="20561" name="Freeform 147"/>
              <p:cNvSpPr>
                <a:spLocks/>
              </p:cNvSpPr>
              <p:nvPr/>
            </p:nvSpPr>
            <p:spPr bwMode="auto">
              <a:xfrm>
                <a:off x="873" y="1964"/>
                <a:ext cx="540" cy="136"/>
              </a:xfrm>
              <a:custGeom>
                <a:avLst/>
                <a:gdLst>
                  <a:gd name="T0" fmla="*/ 540 w 540"/>
                  <a:gd name="T1" fmla="*/ 0 h 136"/>
                  <a:gd name="T2" fmla="*/ 336 w 540"/>
                  <a:gd name="T3" fmla="*/ 136 h 136"/>
                  <a:gd name="T4" fmla="*/ 256 w 540"/>
                  <a:gd name="T5" fmla="*/ 132 h 136"/>
                  <a:gd name="T6" fmla="*/ 192 w 540"/>
                  <a:gd name="T7" fmla="*/ 108 h 136"/>
                  <a:gd name="T8" fmla="*/ 92 w 540"/>
                  <a:gd name="T9" fmla="*/ 128 h 136"/>
                  <a:gd name="T10" fmla="*/ 28 w 540"/>
                  <a:gd name="T11" fmla="*/ 116 h 136"/>
                  <a:gd name="T12" fmla="*/ 0 w 540"/>
                  <a:gd name="T13" fmla="*/ 108 h 136"/>
                  <a:gd name="T14" fmla="*/ 0 60000 65536"/>
                  <a:gd name="T15" fmla="*/ 0 60000 65536"/>
                  <a:gd name="T16" fmla="*/ 0 60000 65536"/>
                  <a:gd name="T17" fmla="*/ 0 60000 65536"/>
                  <a:gd name="T18" fmla="*/ 0 60000 65536"/>
                  <a:gd name="T19" fmla="*/ 0 60000 65536"/>
                  <a:gd name="T20" fmla="*/ 0 60000 65536"/>
                  <a:gd name="T21" fmla="*/ 0 w 540"/>
                  <a:gd name="T22" fmla="*/ 0 h 136"/>
                  <a:gd name="T23" fmla="*/ 540 w 540"/>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0" h="136">
                    <a:moveTo>
                      <a:pt x="540" y="0"/>
                    </a:moveTo>
                    <a:cubicBezTo>
                      <a:pt x="450" y="30"/>
                      <a:pt x="429" y="113"/>
                      <a:pt x="336" y="136"/>
                    </a:cubicBezTo>
                    <a:cubicBezTo>
                      <a:pt x="309" y="135"/>
                      <a:pt x="283" y="135"/>
                      <a:pt x="256" y="132"/>
                    </a:cubicBezTo>
                    <a:cubicBezTo>
                      <a:pt x="232" y="129"/>
                      <a:pt x="214" y="114"/>
                      <a:pt x="192" y="108"/>
                    </a:cubicBezTo>
                    <a:cubicBezTo>
                      <a:pt x="132" y="112"/>
                      <a:pt x="137" y="117"/>
                      <a:pt x="92" y="128"/>
                    </a:cubicBezTo>
                    <a:cubicBezTo>
                      <a:pt x="69" y="125"/>
                      <a:pt x="50" y="121"/>
                      <a:pt x="28" y="116"/>
                    </a:cubicBezTo>
                    <a:cubicBezTo>
                      <a:pt x="19" y="114"/>
                      <a:pt x="0" y="108"/>
                      <a:pt x="0" y="108"/>
                    </a:cubicBezTo>
                  </a:path>
                </a:pathLst>
              </a:custGeom>
              <a:noFill/>
              <a:ln w="25400">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93876" name="Rectangle 148"/>
              <p:cNvSpPr>
                <a:spLocks noChangeArrowheads="1"/>
              </p:cNvSpPr>
              <p:nvPr/>
            </p:nvSpPr>
            <p:spPr bwMode="auto">
              <a:xfrm>
                <a:off x="1278" y="1526"/>
                <a:ext cx="1575" cy="438"/>
              </a:xfrm>
              <a:prstGeom prst="rect">
                <a:avLst/>
              </a:prstGeom>
              <a:noFill/>
              <a:ln w="9525">
                <a:noFill/>
                <a:miter lim="800000"/>
                <a:headEnd/>
                <a:tailEnd/>
              </a:ln>
              <a:effectLst/>
            </p:spPr>
            <p:txBody>
              <a:bodyPr wrap="none">
                <a:spAutoFit/>
              </a:bodyPr>
              <a:lstStyle/>
              <a:p>
                <a:pPr eaLnBrk="1" hangingPunct="1">
                  <a:lnSpc>
                    <a:spcPct val="90000"/>
                  </a:lnSpc>
                  <a:defRPr/>
                </a:pPr>
                <a:r>
                  <a:rPr lang="en-US" sz="2200" b="1" dirty="0">
                    <a:solidFill>
                      <a:srgbClr val="FFFF66"/>
                    </a:solidFill>
                    <a:effectLst>
                      <a:outerShdw blurRad="38100" dist="38100" dir="2700000" algn="tl">
                        <a:srgbClr val="000000"/>
                      </a:outerShdw>
                    </a:effectLst>
                    <a:latin typeface="+mj-lt"/>
                    <a:cs typeface="Arial" charset="0"/>
                  </a:rPr>
                  <a:t>Mokelumne River</a:t>
                </a:r>
                <a:br>
                  <a:rPr lang="en-US" sz="2200" b="1" dirty="0">
                    <a:solidFill>
                      <a:srgbClr val="FFFF66"/>
                    </a:solidFill>
                    <a:effectLst>
                      <a:outerShdw blurRad="38100" dist="38100" dir="2700000" algn="tl">
                        <a:srgbClr val="000000"/>
                      </a:outerShdw>
                    </a:effectLst>
                    <a:latin typeface="+mj-lt"/>
                    <a:cs typeface="Arial" charset="0"/>
                  </a:rPr>
                </a:br>
                <a:r>
                  <a:rPr lang="en-US" sz="2200" b="1" dirty="0">
                    <a:solidFill>
                      <a:srgbClr val="FFFF66"/>
                    </a:solidFill>
                    <a:effectLst>
                      <a:outerShdw blurRad="38100" dist="38100" dir="2700000" algn="tl">
                        <a:srgbClr val="000000"/>
                      </a:outerShdw>
                    </a:effectLst>
                    <a:latin typeface="+mj-lt"/>
                    <a:cs typeface="Arial" charset="0"/>
                  </a:rPr>
                  <a:t>Aqueduct</a:t>
                </a:r>
              </a:p>
            </p:txBody>
          </p:sp>
        </p:grpSp>
      </p:grpSp>
      <p:grpSp>
        <p:nvGrpSpPr>
          <p:cNvPr id="10" name="Group 149"/>
          <p:cNvGrpSpPr>
            <a:grpSpLocks/>
          </p:cNvGrpSpPr>
          <p:nvPr/>
        </p:nvGrpSpPr>
        <p:grpSpPr bwMode="auto">
          <a:xfrm>
            <a:off x="2857500" y="3486150"/>
            <a:ext cx="2046288" cy="2016125"/>
            <a:chOff x="1776" y="2184"/>
            <a:chExt cx="1289" cy="1270"/>
          </a:xfrm>
        </p:grpSpPr>
        <p:grpSp>
          <p:nvGrpSpPr>
            <p:cNvPr id="20555" name="Group 150"/>
            <p:cNvGrpSpPr>
              <a:grpSpLocks/>
            </p:cNvGrpSpPr>
            <p:nvPr/>
          </p:nvGrpSpPr>
          <p:grpSpPr bwMode="auto">
            <a:xfrm>
              <a:off x="1776" y="2184"/>
              <a:ext cx="276" cy="1270"/>
              <a:chOff x="1944" y="1996"/>
              <a:chExt cx="276" cy="1270"/>
            </a:xfrm>
          </p:grpSpPr>
          <p:sp>
            <p:nvSpPr>
              <p:cNvPr id="20557" name="Freeform 151"/>
              <p:cNvSpPr>
                <a:spLocks/>
              </p:cNvSpPr>
              <p:nvPr/>
            </p:nvSpPr>
            <p:spPr bwMode="auto">
              <a:xfrm>
                <a:off x="1944" y="1996"/>
                <a:ext cx="276" cy="1268"/>
              </a:xfrm>
              <a:custGeom>
                <a:avLst/>
                <a:gdLst>
                  <a:gd name="T0" fmla="*/ 0 w 276"/>
                  <a:gd name="T1" fmla="*/ 0 h 1268"/>
                  <a:gd name="T2" fmla="*/ 28 w 276"/>
                  <a:gd name="T3" fmla="*/ 8 h 1268"/>
                  <a:gd name="T4" fmla="*/ 64 w 276"/>
                  <a:gd name="T5" fmla="*/ 68 h 1268"/>
                  <a:gd name="T6" fmla="*/ 88 w 276"/>
                  <a:gd name="T7" fmla="*/ 80 h 1268"/>
                  <a:gd name="T8" fmla="*/ 112 w 276"/>
                  <a:gd name="T9" fmla="*/ 96 h 1268"/>
                  <a:gd name="T10" fmla="*/ 136 w 276"/>
                  <a:gd name="T11" fmla="*/ 180 h 1268"/>
                  <a:gd name="T12" fmla="*/ 152 w 276"/>
                  <a:gd name="T13" fmla="*/ 216 h 1268"/>
                  <a:gd name="T14" fmla="*/ 156 w 276"/>
                  <a:gd name="T15" fmla="*/ 292 h 1268"/>
                  <a:gd name="T16" fmla="*/ 200 w 276"/>
                  <a:gd name="T17" fmla="*/ 392 h 1268"/>
                  <a:gd name="T18" fmla="*/ 216 w 276"/>
                  <a:gd name="T19" fmla="*/ 428 h 1268"/>
                  <a:gd name="T20" fmla="*/ 232 w 276"/>
                  <a:gd name="T21" fmla="*/ 508 h 1268"/>
                  <a:gd name="T22" fmla="*/ 244 w 276"/>
                  <a:gd name="T23" fmla="*/ 532 h 1268"/>
                  <a:gd name="T24" fmla="*/ 252 w 276"/>
                  <a:gd name="T25" fmla="*/ 556 h 1268"/>
                  <a:gd name="T26" fmla="*/ 272 w 276"/>
                  <a:gd name="T27" fmla="*/ 692 h 1268"/>
                  <a:gd name="T28" fmla="*/ 260 w 276"/>
                  <a:gd name="T29" fmla="*/ 792 h 1268"/>
                  <a:gd name="T30" fmla="*/ 244 w 276"/>
                  <a:gd name="T31" fmla="*/ 828 h 1268"/>
                  <a:gd name="T32" fmla="*/ 236 w 276"/>
                  <a:gd name="T33" fmla="*/ 880 h 1268"/>
                  <a:gd name="T34" fmla="*/ 228 w 276"/>
                  <a:gd name="T35" fmla="*/ 936 h 1268"/>
                  <a:gd name="T36" fmla="*/ 196 w 276"/>
                  <a:gd name="T37" fmla="*/ 968 h 1268"/>
                  <a:gd name="T38" fmla="*/ 152 w 276"/>
                  <a:gd name="T39" fmla="*/ 1040 h 1268"/>
                  <a:gd name="T40" fmla="*/ 104 w 276"/>
                  <a:gd name="T41" fmla="*/ 1068 h 1268"/>
                  <a:gd name="T42" fmla="*/ 92 w 276"/>
                  <a:gd name="T43" fmla="*/ 1076 h 1268"/>
                  <a:gd name="T44" fmla="*/ 124 w 276"/>
                  <a:gd name="T45" fmla="*/ 1148 h 1268"/>
                  <a:gd name="T46" fmla="*/ 108 w 276"/>
                  <a:gd name="T47" fmla="*/ 1184 h 1268"/>
                  <a:gd name="T48" fmla="*/ 124 w 276"/>
                  <a:gd name="T49" fmla="*/ 1268 h 12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
                  <a:gd name="T76" fmla="*/ 0 h 1268"/>
                  <a:gd name="T77" fmla="*/ 276 w 276"/>
                  <a:gd name="T78" fmla="*/ 1268 h 12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 h="1268">
                    <a:moveTo>
                      <a:pt x="0" y="0"/>
                    </a:moveTo>
                    <a:cubicBezTo>
                      <a:pt x="0" y="0"/>
                      <a:pt x="26" y="6"/>
                      <a:pt x="28" y="8"/>
                    </a:cubicBezTo>
                    <a:cubicBezTo>
                      <a:pt x="47" y="27"/>
                      <a:pt x="44" y="51"/>
                      <a:pt x="64" y="68"/>
                    </a:cubicBezTo>
                    <a:cubicBezTo>
                      <a:pt x="85" y="86"/>
                      <a:pt x="66" y="68"/>
                      <a:pt x="88" y="80"/>
                    </a:cubicBezTo>
                    <a:cubicBezTo>
                      <a:pt x="96" y="85"/>
                      <a:pt x="112" y="96"/>
                      <a:pt x="112" y="96"/>
                    </a:cubicBezTo>
                    <a:cubicBezTo>
                      <a:pt x="121" y="122"/>
                      <a:pt x="121" y="158"/>
                      <a:pt x="136" y="180"/>
                    </a:cubicBezTo>
                    <a:cubicBezTo>
                      <a:pt x="143" y="191"/>
                      <a:pt x="152" y="216"/>
                      <a:pt x="152" y="216"/>
                    </a:cubicBezTo>
                    <a:cubicBezTo>
                      <a:pt x="153" y="241"/>
                      <a:pt x="154" y="267"/>
                      <a:pt x="156" y="292"/>
                    </a:cubicBezTo>
                    <a:cubicBezTo>
                      <a:pt x="159" y="331"/>
                      <a:pt x="185" y="358"/>
                      <a:pt x="200" y="392"/>
                    </a:cubicBezTo>
                    <a:cubicBezTo>
                      <a:pt x="219" y="435"/>
                      <a:pt x="198" y="401"/>
                      <a:pt x="216" y="428"/>
                    </a:cubicBezTo>
                    <a:cubicBezTo>
                      <a:pt x="223" y="455"/>
                      <a:pt x="227" y="481"/>
                      <a:pt x="232" y="508"/>
                    </a:cubicBezTo>
                    <a:cubicBezTo>
                      <a:pt x="236" y="528"/>
                      <a:pt x="235" y="513"/>
                      <a:pt x="244" y="532"/>
                    </a:cubicBezTo>
                    <a:cubicBezTo>
                      <a:pt x="247" y="540"/>
                      <a:pt x="252" y="556"/>
                      <a:pt x="252" y="556"/>
                    </a:cubicBezTo>
                    <a:cubicBezTo>
                      <a:pt x="246" y="603"/>
                      <a:pt x="261" y="646"/>
                      <a:pt x="272" y="692"/>
                    </a:cubicBezTo>
                    <a:cubicBezTo>
                      <a:pt x="268" y="776"/>
                      <a:pt x="276" y="744"/>
                      <a:pt x="260" y="792"/>
                    </a:cubicBezTo>
                    <a:cubicBezTo>
                      <a:pt x="256" y="804"/>
                      <a:pt x="244" y="828"/>
                      <a:pt x="244" y="828"/>
                    </a:cubicBezTo>
                    <a:cubicBezTo>
                      <a:pt x="251" y="848"/>
                      <a:pt x="247" y="863"/>
                      <a:pt x="236" y="880"/>
                    </a:cubicBezTo>
                    <a:cubicBezTo>
                      <a:pt x="234" y="899"/>
                      <a:pt x="240" y="921"/>
                      <a:pt x="228" y="936"/>
                    </a:cubicBezTo>
                    <a:cubicBezTo>
                      <a:pt x="218" y="948"/>
                      <a:pt x="204" y="953"/>
                      <a:pt x="196" y="968"/>
                    </a:cubicBezTo>
                    <a:cubicBezTo>
                      <a:pt x="187" y="986"/>
                      <a:pt x="170" y="1028"/>
                      <a:pt x="152" y="1040"/>
                    </a:cubicBezTo>
                    <a:cubicBezTo>
                      <a:pt x="136" y="1051"/>
                      <a:pt x="121" y="1057"/>
                      <a:pt x="104" y="1068"/>
                    </a:cubicBezTo>
                    <a:cubicBezTo>
                      <a:pt x="100" y="1071"/>
                      <a:pt x="92" y="1076"/>
                      <a:pt x="92" y="1076"/>
                    </a:cubicBezTo>
                    <a:cubicBezTo>
                      <a:pt x="73" y="1104"/>
                      <a:pt x="115" y="1120"/>
                      <a:pt x="124" y="1148"/>
                    </a:cubicBezTo>
                    <a:cubicBezTo>
                      <a:pt x="114" y="1177"/>
                      <a:pt x="121" y="1165"/>
                      <a:pt x="108" y="1184"/>
                    </a:cubicBezTo>
                    <a:cubicBezTo>
                      <a:pt x="110" y="1216"/>
                      <a:pt x="102" y="1246"/>
                      <a:pt x="124" y="1268"/>
                    </a:cubicBezTo>
                  </a:path>
                </a:pathLst>
              </a:custGeom>
              <a:noFill/>
              <a:ln w="57150">
                <a:solidFill>
                  <a:srgbClr val="FFA58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58" name="Freeform 152"/>
              <p:cNvSpPr>
                <a:spLocks/>
              </p:cNvSpPr>
              <p:nvPr/>
            </p:nvSpPr>
            <p:spPr bwMode="auto">
              <a:xfrm>
                <a:off x="1944" y="1998"/>
                <a:ext cx="276" cy="1268"/>
              </a:xfrm>
              <a:custGeom>
                <a:avLst/>
                <a:gdLst>
                  <a:gd name="T0" fmla="*/ 0 w 276"/>
                  <a:gd name="T1" fmla="*/ 0 h 1268"/>
                  <a:gd name="T2" fmla="*/ 28 w 276"/>
                  <a:gd name="T3" fmla="*/ 8 h 1268"/>
                  <a:gd name="T4" fmla="*/ 64 w 276"/>
                  <a:gd name="T5" fmla="*/ 68 h 1268"/>
                  <a:gd name="T6" fmla="*/ 88 w 276"/>
                  <a:gd name="T7" fmla="*/ 80 h 1268"/>
                  <a:gd name="T8" fmla="*/ 112 w 276"/>
                  <a:gd name="T9" fmla="*/ 96 h 1268"/>
                  <a:gd name="T10" fmla="*/ 136 w 276"/>
                  <a:gd name="T11" fmla="*/ 180 h 1268"/>
                  <a:gd name="T12" fmla="*/ 152 w 276"/>
                  <a:gd name="T13" fmla="*/ 216 h 1268"/>
                  <a:gd name="T14" fmla="*/ 156 w 276"/>
                  <a:gd name="T15" fmla="*/ 292 h 1268"/>
                  <a:gd name="T16" fmla="*/ 200 w 276"/>
                  <a:gd name="T17" fmla="*/ 392 h 1268"/>
                  <a:gd name="T18" fmla="*/ 216 w 276"/>
                  <a:gd name="T19" fmla="*/ 428 h 1268"/>
                  <a:gd name="T20" fmla="*/ 232 w 276"/>
                  <a:gd name="T21" fmla="*/ 508 h 1268"/>
                  <a:gd name="T22" fmla="*/ 244 w 276"/>
                  <a:gd name="T23" fmla="*/ 532 h 1268"/>
                  <a:gd name="T24" fmla="*/ 252 w 276"/>
                  <a:gd name="T25" fmla="*/ 556 h 1268"/>
                  <a:gd name="T26" fmla="*/ 272 w 276"/>
                  <a:gd name="T27" fmla="*/ 692 h 1268"/>
                  <a:gd name="T28" fmla="*/ 260 w 276"/>
                  <a:gd name="T29" fmla="*/ 792 h 1268"/>
                  <a:gd name="T30" fmla="*/ 244 w 276"/>
                  <a:gd name="T31" fmla="*/ 828 h 1268"/>
                  <a:gd name="T32" fmla="*/ 236 w 276"/>
                  <a:gd name="T33" fmla="*/ 880 h 1268"/>
                  <a:gd name="T34" fmla="*/ 228 w 276"/>
                  <a:gd name="T35" fmla="*/ 936 h 1268"/>
                  <a:gd name="T36" fmla="*/ 196 w 276"/>
                  <a:gd name="T37" fmla="*/ 968 h 1268"/>
                  <a:gd name="T38" fmla="*/ 152 w 276"/>
                  <a:gd name="T39" fmla="*/ 1040 h 1268"/>
                  <a:gd name="T40" fmla="*/ 104 w 276"/>
                  <a:gd name="T41" fmla="*/ 1068 h 1268"/>
                  <a:gd name="T42" fmla="*/ 92 w 276"/>
                  <a:gd name="T43" fmla="*/ 1076 h 1268"/>
                  <a:gd name="T44" fmla="*/ 124 w 276"/>
                  <a:gd name="T45" fmla="*/ 1148 h 1268"/>
                  <a:gd name="T46" fmla="*/ 108 w 276"/>
                  <a:gd name="T47" fmla="*/ 1184 h 1268"/>
                  <a:gd name="T48" fmla="*/ 124 w 276"/>
                  <a:gd name="T49" fmla="*/ 1268 h 12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6"/>
                  <a:gd name="T76" fmla="*/ 0 h 1268"/>
                  <a:gd name="T77" fmla="*/ 276 w 276"/>
                  <a:gd name="T78" fmla="*/ 1268 h 12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6" h="1268">
                    <a:moveTo>
                      <a:pt x="0" y="0"/>
                    </a:moveTo>
                    <a:cubicBezTo>
                      <a:pt x="0" y="0"/>
                      <a:pt x="26" y="6"/>
                      <a:pt x="28" y="8"/>
                    </a:cubicBezTo>
                    <a:cubicBezTo>
                      <a:pt x="47" y="27"/>
                      <a:pt x="44" y="51"/>
                      <a:pt x="64" y="68"/>
                    </a:cubicBezTo>
                    <a:cubicBezTo>
                      <a:pt x="85" y="86"/>
                      <a:pt x="66" y="68"/>
                      <a:pt x="88" y="80"/>
                    </a:cubicBezTo>
                    <a:cubicBezTo>
                      <a:pt x="96" y="85"/>
                      <a:pt x="112" y="96"/>
                      <a:pt x="112" y="96"/>
                    </a:cubicBezTo>
                    <a:cubicBezTo>
                      <a:pt x="121" y="122"/>
                      <a:pt x="121" y="158"/>
                      <a:pt x="136" y="180"/>
                    </a:cubicBezTo>
                    <a:cubicBezTo>
                      <a:pt x="143" y="191"/>
                      <a:pt x="152" y="216"/>
                      <a:pt x="152" y="216"/>
                    </a:cubicBezTo>
                    <a:cubicBezTo>
                      <a:pt x="153" y="241"/>
                      <a:pt x="154" y="267"/>
                      <a:pt x="156" y="292"/>
                    </a:cubicBezTo>
                    <a:cubicBezTo>
                      <a:pt x="159" y="331"/>
                      <a:pt x="185" y="358"/>
                      <a:pt x="200" y="392"/>
                    </a:cubicBezTo>
                    <a:cubicBezTo>
                      <a:pt x="219" y="435"/>
                      <a:pt x="198" y="401"/>
                      <a:pt x="216" y="428"/>
                    </a:cubicBezTo>
                    <a:cubicBezTo>
                      <a:pt x="223" y="455"/>
                      <a:pt x="227" y="481"/>
                      <a:pt x="232" y="508"/>
                    </a:cubicBezTo>
                    <a:cubicBezTo>
                      <a:pt x="236" y="528"/>
                      <a:pt x="235" y="513"/>
                      <a:pt x="244" y="532"/>
                    </a:cubicBezTo>
                    <a:cubicBezTo>
                      <a:pt x="247" y="540"/>
                      <a:pt x="252" y="556"/>
                      <a:pt x="252" y="556"/>
                    </a:cubicBezTo>
                    <a:cubicBezTo>
                      <a:pt x="246" y="603"/>
                      <a:pt x="261" y="646"/>
                      <a:pt x="272" y="692"/>
                    </a:cubicBezTo>
                    <a:cubicBezTo>
                      <a:pt x="268" y="776"/>
                      <a:pt x="276" y="744"/>
                      <a:pt x="260" y="792"/>
                    </a:cubicBezTo>
                    <a:cubicBezTo>
                      <a:pt x="256" y="804"/>
                      <a:pt x="244" y="828"/>
                      <a:pt x="244" y="828"/>
                    </a:cubicBezTo>
                    <a:cubicBezTo>
                      <a:pt x="251" y="848"/>
                      <a:pt x="247" y="863"/>
                      <a:pt x="236" y="880"/>
                    </a:cubicBezTo>
                    <a:cubicBezTo>
                      <a:pt x="234" y="899"/>
                      <a:pt x="240" y="921"/>
                      <a:pt x="228" y="936"/>
                    </a:cubicBezTo>
                    <a:cubicBezTo>
                      <a:pt x="218" y="948"/>
                      <a:pt x="204" y="953"/>
                      <a:pt x="196" y="968"/>
                    </a:cubicBezTo>
                    <a:cubicBezTo>
                      <a:pt x="187" y="986"/>
                      <a:pt x="170" y="1028"/>
                      <a:pt x="152" y="1040"/>
                    </a:cubicBezTo>
                    <a:cubicBezTo>
                      <a:pt x="136" y="1051"/>
                      <a:pt x="121" y="1057"/>
                      <a:pt x="104" y="1068"/>
                    </a:cubicBezTo>
                    <a:cubicBezTo>
                      <a:pt x="100" y="1071"/>
                      <a:pt x="92" y="1076"/>
                      <a:pt x="92" y="1076"/>
                    </a:cubicBezTo>
                    <a:cubicBezTo>
                      <a:pt x="73" y="1104"/>
                      <a:pt x="115" y="1120"/>
                      <a:pt x="124" y="1148"/>
                    </a:cubicBezTo>
                    <a:cubicBezTo>
                      <a:pt x="114" y="1177"/>
                      <a:pt x="121" y="1165"/>
                      <a:pt x="108" y="1184"/>
                    </a:cubicBezTo>
                    <a:cubicBezTo>
                      <a:pt x="110" y="1216"/>
                      <a:pt x="102" y="1246"/>
                      <a:pt x="124" y="1268"/>
                    </a:cubicBezTo>
                  </a:path>
                </a:pathLst>
              </a:custGeom>
              <a:noFill/>
              <a:ln w="25400">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993881" name="Rectangle 153"/>
            <p:cNvSpPr>
              <a:spLocks noChangeArrowheads="1"/>
            </p:cNvSpPr>
            <p:nvPr/>
          </p:nvSpPr>
          <p:spPr bwMode="auto">
            <a:xfrm>
              <a:off x="1896" y="2340"/>
              <a:ext cx="1169" cy="442"/>
            </a:xfrm>
            <a:prstGeom prst="rect">
              <a:avLst/>
            </a:prstGeom>
            <a:noFill/>
            <a:ln w="9525">
              <a:noFill/>
              <a:miter lim="800000"/>
              <a:headEnd/>
              <a:tailEnd/>
            </a:ln>
            <a:effectLst/>
          </p:spPr>
          <p:txBody>
            <a:bodyPr wrap="none">
              <a:spAutoFit/>
            </a:bodyPr>
            <a:lstStyle/>
            <a:p>
              <a:pPr algn="ctr" eaLnBrk="1" hangingPunct="1">
                <a:lnSpc>
                  <a:spcPct val="90000"/>
                </a:lnSpc>
                <a:defRPr/>
              </a:pPr>
              <a:r>
                <a:rPr lang="en-US" sz="2200" b="1" dirty="0">
                  <a:solidFill>
                    <a:srgbClr val="FFFF66"/>
                  </a:solidFill>
                  <a:effectLst>
                    <a:outerShdw blurRad="38100" dist="38100" dir="2700000" algn="tl">
                      <a:srgbClr val="000000"/>
                    </a:outerShdw>
                  </a:effectLst>
                  <a:latin typeface="+mj-lt"/>
                  <a:cs typeface="Arial" charset="0"/>
                </a:rPr>
                <a:t>Los Angeles</a:t>
              </a:r>
              <a:br>
                <a:rPr lang="en-US" sz="2200" b="1" dirty="0">
                  <a:solidFill>
                    <a:srgbClr val="FFFF66"/>
                  </a:solidFill>
                  <a:effectLst>
                    <a:outerShdw blurRad="38100" dist="38100" dir="2700000" algn="tl">
                      <a:srgbClr val="000000"/>
                    </a:outerShdw>
                  </a:effectLst>
                  <a:latin typeface="+mj-lt"/>
                  <a:cs typeface="Arial" charset="0"/>
                </a:rPr>
              </a:br>
              <a:r>
                <a:rPr lang="en-US" sz="2200" b="1" dirty="0">
                  <a:solidFill>
                    <a:srgbClr val="FFFF66"/>
                  </a:solidFill>
                  <a:effectLst>
                    <a:outerShdw blurRad="38100" dist="38100" dir="2700000" algn="tl">
                      <a:srgbClr val="000000"/>
                    </a:outerShdw>
                  </a:effectLst>
                  <a:latin typeface="+mj-lt"/>
                  <a:cs typeface="Arial" charset="0"/>
                </a:rPr>
                <a:t>Aqueduct</a:t>
              </a:r>
            </a:p>
          </p:txBody>
        </p:sp>
      </p:grpSp>
      <p:grpSp>
        <p:nvGrpSpPr>
          <p:cNvPr id="12" name="Group 154"/>
          <p:cNvGrpSpPr>
            <a:grpSpLocks/>
          </p:cNvGrpSpPr>
          <p:nvPr/>
        </p:nvGrpSpPr>
        <p:grpSpPr bwMode="auto">
          <a:xfrm>
            <a:off x="152400" y="3359150"/>
            <a:ext cx="2287588" cy="1295400"/>
            <a:chOff x="264" y="2140"/>
            <a:chExt cx="1441" cy="816"/>
          </a:xfrm>
        </p:grpSpPr>
        <p:sp>
          <p:nvSpPr>
            <p:cNvPr id="20551" name="Freeform 155"/>
            <p:cNvSpPr>
              <a:spLocks/>
            </p:cNvSpPr>
            <p:nvPr/>
          </p:nvSpPr>
          <p:spPr bwMode="auto">
            <a:xfrm>
              <a:off x="865" y="2140"/>
              <a:ext cx="840" cy="157"/>
            </a:xfrm>
            <a:custGeom>
              <a:avLst/>
              <a:gdLst>
                <a:gd name="T0" fmla="*/ 840 w 840"/>
                <a:gd name="T1" fmla="*/ 0 h 157"/>
                <a:gd name="T2" fmla="*/ 792 w 840"/>
                <a:gd name="T3" fmla="*/ 32 h 157"/>
                <a:gd name="T4" fmla="*/ 760 w 840"/>
                <a:gd name="T5" fmla="*/ 60 h 157"/>
                <a:gd name="T6" fmla="*/ 536 w 840"/>
                <a:gd name="T7" fmla="*/ 60 h 157"/>
                <a:gd name="T8" fmla="*/ 456 w 840"/>
                <a:gd name="T9" fmla="*/ 92 h 157"/>
                <a:gd name="T10" fmla="*/ 292 w 840"/>
                <a:gd name="T11" fmla="*/ 108 h 157"/>
                <a:gd name="T12" fmla="*/ 124 w 840"/>
                <a:gd name="T13" fmla="*/ 156 h 157"/>
                <a:gd name="T14" fmla="*/ 64 w 840"/>
                <a:gd name="T15" fmla="*/ 152 h 157"/>
                <a:gd name="T16" fmla="*/ 12 w 840"/>
                <a:gd name="T17" fmla="*/ 128 h 157"/>
                <a:gd name="T18" fmla="*/ 0 w 840"/>
                <a:gd name="T19" fmla="*/ 116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57"/>
                <a:gd name="T32" fmla="*/ 840 w 84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57">
                  <a:moveTo>
                    <a:pt x="840" y="0"/>
                  </a:moveTo>
                  <a:cubicBezTo>
                    <a:pt x="824" y="11"/>
                    <a:pt x="809" y="21"/>
                    <a:pt x="792" y="32"/>
                  </a:cubicBezTo>
                  <a:cubicBezTo>
                    <a:pt x="784" y="44"/>
                    <a:pt x="760" y="60"/>
                    <a:pt x="760" y="60"/>
                  </a:cubicBezTo>
                  <a:cubicBezTo>
                    <a:pt x="656" y="57"/>
                    <a:pt x="630" y="53"/>
                    <a:pt x="536" y="60"/>
                  </a:cubicBezTo>
                  <a:cubicBezTo>
                    <a:pt x="507" y="62"/>
                    <a:pt x="484" y="85"/>
                    <a:pt x="456" y="92"/>
                  </a:cubicBezTo>
                  <a:cubicBezTo>
                    <a:pt x="413" y="120"/>
                    <a:pt x="323" y="107"/>
                    <a:pt x="292" y="108"/>
                  </a:cubicBezTo>
                  <a:cubicBezTo>
                    <a:pt x="237" y="126"/>
                    <a:pt x="181" y="147"/>
                    <a:pt x="124" y="156"/>
                  </a:cubicBezTo>
                  <a:cubicBezTo>
                    <a:pt x="104" y="155"/>
                    <a:pt x="83" y="157"/>
                    <a:pt x="64" y="152"/>
                  </a:cubicBezTo>
                  <a:cubicBezTo>
                    <a:pt x="62" y="151"/>
                    <a:pt x="21" y="131"/>
                    <a:pt x="12" y="128"/>
                  </a:cubicBezTo>
                  <a:cubicBezTo>
                    <a:pt x="8" y="124"/>
                    <a:pt x="0" y="116"/>
                    <a:pt x="0" y="116"/>
                  </a:cubicBezTo>
                </a:path>
              </a:pathLst>
            </a:custGeom>
            <a:noFill/>
            <a:ln w="57150">
              <a:solidFill>
                <a:srgbClr val="FFA589"/>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552" name="Group 156"/>
            <p:cNvGrpSpPr>
              <a:grpSpLocks/>
            </p:cNvGrpSpPr>
            <p:nvPr/>
          </p:nvGrpSpPr>
          <p:grpSpPr bwMode="auto">
            <a:xfrm>
              <a:off x="264" y="2140"/>
              <a:ext cx="1441" cy="816"/>
              <a:chOff x="264" y="2140"/>
              <a:chExt cx="1441" cy="816"/>
            </a:xfrm>
          </p:grpSpPr>
          <p:sp>
            <p:nvSpPr>
              <p:cNvPr id="1993885" name="Rectangle 157"/>
              <p:cNvSpPr>
                <a:spLocks noChangeArrowheads="1"/>
              </p:cNvSpPr>
              <p:nvPr/>
            </p:nvSpPr>
            <p:spPr bwMode="auto">
              <a:xfrm>
                <a:off x="264" y="2328"/>
                <a:ext cx="761" cy="628"/>
              </a:xfrm>
              <a:prstGeom prst="rect">
                <a:avLst/>
              </a:prstGeom>
              <a:noFill/>
              <a:ln w="9525">
                <a:noFill/>
                <a:miter lim="800000"/>
                <a:headEnd/>
                <a:tailEnd/>
              </a:ln>
              <a:effectLst/>
            </p:spPr>
            <p:txBody>
              <a:bodyPr>
                <a:spAutoFit/>
              </a:bodyPr>
              <a:lstStyle/>
              <a:p>
                <a:pPr algn="ctr" eaLnBrk="1" hangingPunct="1">
                  <a:lnSpc>
                    <a:spcPct val="90000"/>
                  </a:lnSpc>
                  <a:defRPr/>
                </a:pPr>
                <a:r>
                  <a:rPr lang="en-US" sz="2200" b="1" dirty="0">
                    <a:solidFill>
                      <a:srgbClr val="FFFF66"/>
                    </a:solidFill>
                    <a:effectLst>
                      <a:outerShdw blurRad="38100" dist="38100" dir="2700000" algn="tl">
                        <a:srgbClr val="000000"/>
                      </a:outerShdw>
                    </a:effectLst>
                    <a:latin typeface="+mj-lt"/>
                    <a:cs typeface="Arial" charset="0"/>
                  </a:rPr>
                  <a:t>Hetch Hetchy System </a:t>
                </a:r>
              </a:p>
            </p:txBody>
          </p:sp>
          <p:sp>
            <p:nvSpPr>
              <p:cNvPr id="20554" name="Freeform 158"/>
              <p:cNvSpPr>
                <a:spLocks/>
              </p:cNvSpPr>
              <p:nvPr/>
            </p:nvSpPr>
            <p:spPr bwMode="auto">
              <a:xfrm>
                <a:off x="865" y="2140"/>
                <a:ext cx="840" cy="157"/>
              </a:xfrm>
              <a:custGeom>
                <a:avLst/>
                <a:gdLst>
                  <a:gd name="T0" fmla="*/ 840 w 840"/>
                  <a:gd name="T1" fmla="*/ 0 h 157"/>
                  <a:gd name="T2" fmla="*/ 792 w 840"/>
                  <a:gd name="T3" fmla="*/ 32 h 157"/>
                  <a:gd name="T4" fmla="*/ 760 w 840"/>
                  <a:gd name="T5" fmla="*/ 60 h 157"/>
                  <a:gd name="T6" fmla="*/ 536 w 840"/>
                  <a:gd name="T7" fmla="*/ 60 h 157"/>
                  <a:gd name="T8" fmla="*/ 456 w 840"/>
                  <a:gd name="T9" fmla="*/ 92 h 157"/>
                  <a:gd name="T10" fmla="*/ 292 w 840"/>
                  <a:gd name="T11" fmla="*/ 108 h 157"/>
                  <a:gd name="T12" fmla="*/ 124 w 840"/>
                  <a:gd name="T13" fmla="*/ 156 h 157"/>
                  <a:gd name="T14" fmla="*/ 64 w 840"/>
                  <a:gd name="T15" fmla="*/ 152 h 157"/>
                  <a:gd name="T16" fmla="*/ 12 w 840"/>
                  <a:gd name="T17" fmla="*/ 128 h 157"/>
                  <a:gd name="T18" fmla="*/ 0 w 840"/>
                  <a:gd name="T19" fmla="*/ 116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0"/>
                  <a:gd name="T31" fmla="*/ 0 h 157"/>
                  <a:gd name="T32" fmla="*/ 840 w 840"/>
                  <a:gd name="T33" fmla="*/ 157 h 1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0" h="157">
                    <a:moveTo>
                      <a:pt x="840" y="0"/>
                    </a:moveTo>
                    <a:cubicBezTo>
                      <a:pt x="824" y="11"/>
                      <a:pt x="809" y="21"/>
                      <a:pt x="792" y="32"/>
                    </a:cubicBezTo>
                    <a:cubicBezTo>
                      <a:pt x="784" y="44"/>
                      <a:pt x="760" y="60"/>
                      <a:pt x="760" y="60"/>
                    </a:cubicBezTo>
                    <a:cubicBezTo>
                      <a:pt x="656" y="57"/>
                      <a:pt x="630" y="53"/>
                      <a:pt x="536" y="60"/>
                    </a:cubicBezTo>
                    <a:cubicBezTo>
                      <a:pt x="507" y="62"/>
                      <a:pt x="484" y="85"/>
                      <a:pt x="456" y="92"/>
                    </a:cubicBezTo>
                    <a:cubicBezTo>
                      <a:pt x="413" y="120"/>
                      <a:pt x="323" y="107"/>
                      <a:pt x="292" y="108"/>
                    </a:cubicBezTo>
                    <a:cubicBezTo>
                      <a:pt x="237" y="126"/>
                      <a:pt x="181" y="147"/>
                      <a:pt x="124" y="156"/>
                    </a:cubicBezTo>
                    <a:cubicBezTo>
                      <a:pt x="104" y="155"/>
                      <a:pt x="83" y="157"/>
                      <a:pt x="64" y="152"/>
                    </a:cubicBezTo>
                    <a:cubicBezTo>
                      <a:pt x="62" y="151"/>
                      <a:pt x="21" y="131"/>
                      <a:pt x="12" y="128"/>
                    </a:cubicBezTo>
                    <a:cubicBezTo>
                      <a:pt x="8" y="124"/>
                      <a:pt x="0" y="116"/>
                      <a:pt x="0" y="116"/>
                    </a:cubicBezTo>
                  </a:path>
                </a:pathLst>
              </a:custGeom>
              <a:noFill/>
              <a:ln w="25400">
                <a:solidFill>
                  <a:srgbClr val="CC33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4" name="Group 159"/>
          <p:cNvGrpSpPr>
            <a:grpSpLocks/>
          </p:cNvGrpSpPr>
          <p:nvPr/>
        </p:nvGrpSpPr>
        <p:grpSpPr bwMode="auto">
          <a:xfrm>
            <a:off x="114300" y="1403350"/>
            <a:ext cx="4724400" cy="5029200"/>
            <a:chOff x="350" y="860"/>
            <a:chExt cx="2976" cy="3168"/>
          </a:xfrm>
        </p:grpSpPr>
        <p:grpSp>
          <p:nvGrpSpPr>
            <p:cNvPr id="20519" name="Group 160"/>
            <p:cNvGrpSpPr>
              <a:grpSpLocks/>
            </p:cNvGrpSpPr>
            <p:nvPr/>
          </p:nvGrpSpPr>
          <p:grpSpPr bwMode="auto">
            <a:xfrm>
              <a:off x="690" y="860"/>
              <a:ext cx="2636" cy="3168"/>
              <a:chOff x="2880" y="672"/>
              <a:chExt cx="2636" cy="3168"/>
            </a:xfrm>
          </p:grpSpPr>
          <p:sp>
            <p:nvSpPr>
              <p:cNvPr id="20521" name="Oval 161"/>
              <p:cNvSpPr>
                <a:spLocks noChangeArrowheads="1"/>
              </p:cNvSpPr>
              <p:nvPr/>
            </p:nvSpPr>
            <p:spPr bwMode="auto">
              <a:xfrm>
                <a:off x="3416" y="1536"/>
                <a:ext cx="77" cy="77"/>
              </a:xfrm>
              <a:prstGeom prst="ellipse">
                <a:avLst/>
              </a:prstGeom>
              <a:solidFill>
                <a:srgbClr val="3333CC"/>
              </a:solidFill>
              <a:ln w="12700">
                <a:solidFill>
                  <a:srgbClr val="8989E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grpSp>
            <p:nvGrpSpPr>
              <p:cNvPr id="20522" name="Group 162"/>
              <p:cNvGrpSpPr>
                <a:grpSpLocks/>
              </p:cNvGrpSpPr>
              <p:nvPr/>
            </p:nvGrpSpPr>
            <p:grpSpPr bwMode="auto">
              <a:xfrm>
                <a:off x="2916" y="756"/>
                <a:ext cx="2596" cy="3084"/>
                <a:chOff x="748" y="756"/>
                <a:chExt cx="2596" cy="3084"/>
              </a:xfrm>
            </p:grpSpPr>
            <p:sp>
              <p:nvSpPr>
                <p:cNvPr id="20539" name="Freeform 163"/>
                <p:cNvSpPr>
                  <a:spLocks/>
                </p:cNvSpPr>
                <p:nvPr/>
              </p:nvSpPr>
              <p:spPr bwMode="auto">
                <a:xfrm>
                  <a:off x="980" y="1856"/>
                  <a:ext cx="164" cy="60"/>
                </a:xfrm>
                <a:custGeom>
                  <a:avLst/>
                  <a:gdLst>
                    <a:gd name="T0" fmla="*/ 164 w 164"/>
                    <a:gd name="T1" fmla="*/ 4 h 60"/>
                    <a:gd name="T2" fmla="*/ 128 w 164"/>
                    <a:gd name="T3" fmla="*/ 24 h 60"/>
                    <a:gd name="T4" fmla="*/ 36 w 164"/>
                    <a:gd name="T5" fmla="*/ 0 h 60"/>
                    <a:gd name="T6" fmla="*/ 0 w 164"/>
                    <a:gd name="T7" fmla="*/ 24 h 60"/>
                    <a:gd name="T8" fmla="*/ 32 w 164"/>
                    <a:gd name="T9" fmla="*/ 60 h 60"/>
                    <a:gd name="T10" fmla="*/ 0 60000 65536"/>
                    <a:gd name="T11" fmla="*/ 0 60000 65536"/>
                    <a:gd name="T12" fmla="*/ 0 60000 65536"/>
                    <a:gd name="T13" fmla="*/ 0 60000 65536"/>
                    <a:gd name="T14" fmla="*/ 0 60000 65536"/>
                    <a:gd name="T15" fmla="*/ 0 w 164"/>
                    <a:gd name="T16" fmla="*/ 0 h 60"/>
                    <a:gd name="T17" fmla="*/ 164 w 164"/>
                    <a:gd name="T18" fmla="*/ 60 h 60"/>
                  </a:gdLst>
                  <a:ahLst/>
                  <a:cxnLst>
                    <a:cxn ang="T10">
                      <a:pos x="T0" y="T1"/>
                    </a:cxn>
                    <a:cxn ang="T11">
                      <a:pos x="T2" y="T3"/>
                    </a:cxn>
                    <a:cxn ang="T12">
                      <a:pos x="T4" y="T5"/>
                    </a:cxn>
                    <a:cxn ang="T13">
                      <a:pos x="T6" y="T7"/>
                    </a:cxn>
                    <a:cxn ang="T14">
                      <a:pos x="T8" y="T9"/>
                    </a:cxn>
                  </a:cxnLst>
                  <a:rect l="T15" t="T16" r="T17" b="T18"/>
                  <a:pathLst>
                    <a:path w="164" h="60">
                      <a:moveTo>
                        <a:pt x="164" y="4"/>
                      </a:moveTo>
                      <a:cubicBezTo>
                        <a:pt x="152" y="12"/>
                        <a:pt x="140" y="16"/>
                        <a:pt x="128" y="24"/>
                      </a:cubicBezTo>
                      <a:cubicBezTo>
                        <a:pt x="93" y="12"/>
                        <a:pt x="75" y="4"/>
                        <a:pt x="36" y="0"/>
                      </a:cubicBezTo>
                      <a:cubicBezTo>
                        <a:pt x="16" y="4"/>
                        <a:pt x="7" y="4"/>
                        <a:pt x="0" y="24"/>
                      </a:cubicBezTo>
                      <a:cubicBezTo>
                        <a:pt x="6" y="42"/>
                        <a:pt x="24" y="44"/>
                        <a:pt x="32" y="60"/>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0" name="Freeform 164"/>
                <p:cNvSpPr>
                  <a:spLocks/>
                </p:cNvSpPr>
                <p:nvPr/>
              </p:nvSpPr>
              <p:spPr bwMode="auto">
                <a:xfrm>
                  <a:off x="748" y="756"/>
                  <a:ext cx="96" cy="60"/>
                </a:xfrm>
                <a:custGeom>
                  <a:avLst/>
                  <a:gdLst>
                    <a:gd name="T0" fmla="*/ 0 w 96"/>
                    <a:gd name="T1" fmla="*/ 0 h 60"/>
                    <a:gd name="T2" fmla="*/ 52 w 96"/>
                    <a:gd name="T3" fmla="*/ 52 h 60"/>
                    <a:gd name="T4" fmla="*/ 76 w 96"/>
                    <a:gd name="T5" fmla="*/ 60 h 60"/>
                    <a:gd name="T6" fmla="*/ 96 w 96"/>
                    <a:gd name="T7" fmla="*/ 56 h 60"/>
                    <a:gd name="T8" fmla="*/ 0 60000 65536"/>
                    <a:gd name="T9" fmla="*/ 0 60000 65536"/>
                    <a:gd name="T10" fmla="*/ 0 60000 65536"/>
                    <a:gd name="T11" fmla="*/ 0 60000 65536"/>
                    <a:gd name="T12" fmla="*/ 0 w 96"/>
                    <a:gd name="T13" fmla="*/ 0 h 60"/>
                    <a:gd name="T14" fmla="*/ 96 w 96"/>
                    <a:gd name="T15" fmla="*/ 60 h 60"/>
                  </a:gdLst>
                  <a:ahLst/>
                  <a:cxnLst>
                    <a:cxn ang="T8">
                      <a:pos x="T0" y="T1"/>
                    </a:cxn>
                    <a:cxn ang="T9">
                      <a:pos x="T2" y="T3"/>
                    </a:cxn>
                    <a:cxn ang="T10">
                      <a:pos x="T4" y="T5"/>
                    </a:cxn>
                    <a:cxn ang="T11">
                      <a:pos x="T6" y="T7"/>
                    </a:cxn>
                  </a:cxnLst>
                  <a:rect l="T12" t="T13" r="T14" b="T15"/>
                  <a:pathLst>
                    <a:path w="96" h="60">
                      <a:moveTo>
                        <a:pt x="0" y="0"/>
                      </a:moveTo>
                      <a:cubicBezTo>
                        <a:pt x="6" y="19"/>
                        <a:pt x="31" y="45"/>
                        <a:pt x="52" y="52"/>
                      </a:cubicBezTo>
                      <a:cubicBezTo>
                        <a:pt x="60" y="55"/>
                        <a:pt x="76" y="60"/>
                        <a:pt x="76" y="60"/>
                      </a:cubicBezTo>
                      <a:cubicBezTo>
                        <a:pt x="83" y="59"/>
                        <a:pt x="96" y="56"/>
                        <a:pt x="96" y="56"/>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1" name="Freeform 165"/>
                <p:cNvSpPr>
                  <a:spLocks/>
                </p:cNvSpPr>
                <p:nvPr/>
              </p:nvSpPr>
              <p:spPr bwMode="auto">
                <a:xfrm>
                  <a:off x="902" y="1052"/>
                  <a:ext cx="114" cy="520"/>
                </a:xfrm>
                <a:custGeom>
                  <a:avLst/>
                  <a:gdLst>
                    <a:gd name="T0" fmla="*/ 34 w 114"/>
                    <a:gd name="T1" fmla="*/ 0 h 520"/>
                    <a:gd name="T2" fmla="*/ 66 w 114"/>
                    <a:gd name="T3" fmla="*/ 32 h 520"/>
                    <a:gd name="T4" fmla="*/ 74 w 114"/>
                    <a:gd name="T5" fmla="*/ 56 h 520"/>
                    <a:gd name="T6" fmla="*/ 70 w 114"/>
                    <a:gd name="T7" fmla="*/ 88 h 520"/>
                    <a:gd name="T8" fmla="*/ 54 w 114"/>
                    <a:gd name="T9" fmla="*/ 112 h 520"/>
                    <a:gd name="T10" fmla="*/ 26 w 114"/>
                    <a:gd name="T11" fmla="*/ 232 h 520"/>
                    <a:gd name="T12" fmla="*/ 66 w 114"/>
                    <a:gd name="T13" fmla="*/ 420 h 520"/>
                    <a:gd name="T14" fmla="*/ 74 w 114"/>
                    <a:gd name="T15" fmla="*/ 432 h 520"/>
                    <a:gd name="T16" fmla="*/ 86 w 114"/>
                    <a:gd name="T17" fmla="*/ 436 h 520"/>
                    <a:gd name="T18" fmla="*/ 114 w 114"/>
                    <a:gd name="T19" fmla="*/ 520 h 5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520"/>
                    <a:gd name="T32" fmla="*/ 114 w 114"/>
                    <a:gd name="T33" fmla="*/ 520 h 5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520">
                      <a:moveTo>
                        <a:pt x="34" y="0"/>
                      </a:moveTo>
                      <a:cubicBezTo>
                        <a:pt x="44" y="10"/>
                        <a:pt x="60" y="18"/>
                        <a:pt x="66" y="32"/>
                      </a:cubicBezTo>
                      <a:cubicBezTo>
                        <a:pt x="69" y="40"/>
                        <a:pt x="74" y="56"/>
                        <a:pt x="74" y="56"/>
                      </a:cubicBezTo>
                      <a:cubicBezTo>
                        <a:pt x="73" y="67"/>
                        <a:pt x="74" y="78"/>
                        <a:pt x="70" y="88"/>
                      </a:cubicBezTo>
                      <a:cubicBezTo>
                        <a:pt x="67" y="97"/>
                        <a:pt x="54" y="112"/>
                        <a:pt x="54" y="112"/>
                      </a:cubicBezTo>
                      <a:cubicBezTo>
                        <a:pt x="61" y="155"/>
                        <a:pt x="50" y="196"/>
                        <a:pt x="26" y="232"/>
                      </a:cubicBezTo>
                      <a:cubicBezTo>
                        <a:pt x="23" y="308"/>
                        <a:pt x="0" y="376"/>
                        <a:pt x="66" y="420"/>
                      </a:cubicBezTo>
                      <a:cubicBezTo>
                        <a:pt x="69" y="424"/>
                        <a:pt x="70" y="429"/>
                        <a:pt x="74" y="432"/>
                      </a:cubicBezTo>
                      <a:cubicBezTo>
                        <a:pt x="77" y="435"/>
                        <a:pt x="83" y="433"/>
                        <a:pt x="86" y="436"/>
                      </a:cubicBezTo>
                      <a:cubicBezTo>
                        <a:pt x="113" y="463"/>
                        <a:pt x="114" y="484"/>
                        <a:pt x="114" y="520"/>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2" name="Freeform 166"/>
                <p:cNvSpPr>
                  <a:spLocks/>
                </p:cNvSpPr>
                <p:nvPr/>
              </p:nvSpPr>
              <p:spPr bwMode="auto">
                <a:xfrm>
                  <a:off x="1212" y="1604"/>
                  <a:ext cx="44" cy="144"/>
                </a:xfrm>
                <a:custGeom>
                  <a:avLst/>
                  <a:gdLst>
                    <a:gd name="T0" fmla="*/ 20 w 44"/>
                    <a:gd name="T1" fmla="*/ 0 h 144"/>
                    <a:gd name="T2" fmla="*/ 28 w 44"/>
                    <a:gd name="T3" fmla="*/ 112 h 144"/>
                    <a:gd name="T4" fmla="*/ 44 w 44"/>
                    <a:gd name="T5" fmla="*/ 144 h 144"/>
                    <a:gd name="T6" fmla="*/ 0 60000 65536"/>
                    <a:gd name="T7" fmla="*/ 0 60000 65536"/>
                    <a:gd name="T8" fmla="*/ 0 60000 65536"/>
                    <a:gd name="T9" fmla="*/ 0 w 44"/>
                    <a:gd name="T10" fmla="*/ 0 h 144"/>
                    <a:gd name="T11" fmla="*/ 44 w 44"/>
                    <a:gd name="T12" fmla="*/ 144 h 144"/>
                  </a:gdLst>
                  <a:ahLst/>
                  <a:cxnLst>
                    <a:cxn ang="T6">
                      <a:pos x="T0" y="T1"/>
                    </a:cxn>
                    <a:cxn ang="T7">
                      <a:pos x="T2" y="T3"/>
                    </a:cxn>
                    <a:cxn ang="T8">
                      <a:pos x="T4" y="T5"/>
                    </a:cxn>
                  </a:cxnLst>
                  <a:rect l="T9" t="T10" r="T11" b="T12"/>
                  <a:pathLst>
                    <a:path w="44" h="144">
                      <a:moveTo>
                        <a:pt x="20" y="0"/>
                      </a:moveTo>
                      <a:cubicBezTo>
                        <a:pt x="18" y="25"/>
                        <a:pt x="0" y="93"/>
                        <a:pt x="28" y="112"/>
                      </a:cubicBezTo>
                      <a:cubicBezTo>
                        <a:pt x="35" y="123"/>
                        <a:pt x="38" y="133"/>
                        <a:pt x="44" y="144"/>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543" name="Group 167"/>
                <p:cNvGrpSpPr>
                  <a:grpSpLocks/>
                </p:cNvGrpSpPr>
                <p:nvPr/>
              </p:nvGrpSpPr>
              <p:grpSpPr bwMode="auto">
                <a:xfrm>
                  <a:off x="1139" y="2192"/>
                  <a:ext cx="125" cy="104"/>
                  <a:chOff x="1143" y="2200"/>
                  <a:chExt cx="125" cy="104"/>
                </a:xfrm>
              </p:grpSpPr>
              <p:sp>
                <p:nvSpPr>
                  <p:cNvPr id="20549" name="Freeform 168"/>
                  <p:cNvSpPr>
                    <a:spLocks/>
                  </p:cNvSpPr>
                  <p:nvPr/>
                </p:nvSpPr>
                <p:spPr bwMode="auto">
                  <a:xfrm>
                    <a:off x="1143" y="2200"/>
                    <a:ext cx="125" cy="49"/>
                  </a:xfrm>
                  <a:custGeom>
                    <a:avLst/>
                    <a:gdLst>
                      <a:gd name="T0" fmla="*/ 125 w 125"/>
                      <a:gd name="T1" fmla="*/ 12 h 49"/>
                      <a:gd name="T2" fmla="*/ 89 w 125"/>
                      <a:gd name="T3" fmla="*/ 40 h 49"/>
                      <a:gd name="T4" fmla="*/ 65 w 125"/>
                      <a:gd name="T5" fmla="*/ 48 h 49"/>
                      <a:gd name="T6" fmla="*/ 37 w 125"/>
                      <a:gd name="T7" fmla="*/ 44 h 49"/>
                      <a:gd name="T8" fmla="*/ 13 w 125"/>
                      <a:gd name="T9" fmla="*/ 8 h 49"/>
                      <a:gd name="T10" fmla="*/ 1 w 125"/>
                      <a:gd name="T11" fmla="*/ 0 h 49"/>
                      <a:gd name="T12" fmla="*/ 0 60000 65536"/>
                      <a:gd name="T13" fmla="*/ 0 60000 65536"/>
                      <a:gd name="T14" fmla="*/ 0 60000 65536"/>
                      <a:gd name="T15" fmla="*/ 0 60000 65536"/>
                      <a:gd name="T16" fmla="*/ 0 60000 65536"/>
                      <a:gd name="T17" fmla="*/ 0 60000 65536"/>
                      <a:gd name="T18" fmla="*/ 0 w 125"/>
                      <a:gd name="T19" fmla="*/ 0 h 49"/>
                      <a:gd name="T20" fmla="*/ 125 w 12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25" h="49">
                        <a:moveTo>
                          <a:pt x="125" y="12"/>
                        </a:moveTo>
                        <a:cubicBezTo>
                          <a:pt x="106" y="31"/>
                          <a:pt x="118" y="21"/>
                          <a:pt x="89" y="40"/>
                        </a:cubicBezTo>
                        <a:cubicBezTo>
                          <a:pt x="82" y="45"/>
                          <a:pt x="65" y="48"/>
                          <a:pt x="65" y="48"/>
                        </a:cubicBezTo>
                        <a:cubicBezTo>
                          <a:pt x="56" y="47"/>
                          <a:pt x="45" y="49"/>
                          <a:pt x="37" y="44"/>
                        </a:cubicBezTo>
                        <a:cubicBezTo>
                          <a:pt x="25" y="36"/>
                          <a:pt x="27" y="13"/>
                          <a:pt x="13" y="8"/>
                        </a:cubicBezTo>
                        <a:cubicBezTo>
                          <a:pt x="0" y="4"/>
                          <a:pt x="1" y="8"/>
                          <a:pt x="1" y="0"/>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50" name="Freeform 169"/>
                  <p:cNvSpPr>
                    <a:spLocks/>
                  </p:cNvSpPr>
                  <p:nvPr/>
                </p:nvSpPr>
                <p:spPr bwMode="auto">
                  <a:xfrm>
                    <a:off x="1144" y="2252"/>
                    <a:ext cx="68" cy="52"/>
                  </a:xfrm>
                  <a:custGeom>
                    <a:avLst/>
                    <a:gdLst>
                      <a:gd name="T0" fmla="*/ 68 w 68"/>
                      <a:gd name="T1" fmla="*/ 0 h 52"/>
                      <a:gd name="T2" fmla="*/ 0 w 68"/>
                      <a:gd name="T3" fmla="*/ 48 h 52"/>
                      <a:gd name="T4" fmla="*/ 0 60000 65536"/>
                      <a:gd name="T5" fmla="*/ 0 60000 65536"/>
                      <a:gd name="T6" fmla="*/ 0 w 68"/>
                      <a:gd name="T7" fmla="*/ 0 h 52"/>
                      <a:gd name="T8" fmla="*/ 68 w 68"/>
                      <a:gd name="T9" fmla="*/ 52 h 52"/>
                    </a:gdLst>
                    <a:ahLst/>
                    <a:cxnLst>
                      <a:cxn ang="T4">
                        <a:pos x="T0" y="T1"/>
                      </a:cxn>
                      <a:cxn ang="T5">
                        <a:pos x="T2" y="T3"/>
                      </a:cxn>
                    </a:cxnLst>
                    <a:rect l="T6" t="T7" r="T8" b="T9"/>
                    <a:pathLst>
                      <a:path w="68" h="52">
                        <a:moveTo>
                          <a:pt x="68" y="0"/>
                        </a:moveTo>
                        <a:cubicBezTo>
                          <a:pt x="61" y="52"/>
                          <a:pt x="57" y="48"/>
                          <a:pt x="0" y="48"/>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544" name="Freeform 170"/>
                <p:cNvSpPr>
                  <a:spLocks/>
                </p:cNvSpPr>
                <p:nvPr/>
              </p:nvSpPr>
              <p:spPr bwMode="auto">
                <a:xfrm>
                  <a:off x="1124" y="1888"/>
                  <a:ext cx="420" cy="484"/>
                </a:xfrm>
                <a:custGeom>
                  <a:avLst/>
                  <a:gdLst>
                    <a:gd name="T0" fmla="*/ 0 w 420"/>
                    <a:gd name="T1" fmla="*/ 0 h 484"/>
                    <a:gd name="T2" fmla="*/ 124 w 420"/>
                    <a:gd name="T3" fmla="*/ 128 h 484"/>
                    <a:gd name="T4" fmla="*/ 168 w 420"/>
                    <a:gd name="T5" fmla="*/ 172 h 484"/>
                    <a:gd name="T6" fmla="*/ 176 w 420"/>
                    <a:gd name="T7" fmla="*/ 196 h 484"/>
                    <a:gd name="T8" fmla="*/ 180 w 420"/>
                    <a:gd name="T9" fmla="*/ 208 h 484"/>
                    <a:gd name="T10" fmla="*/ 160 w 420"/>
                    <a:gd name="T11" fmla="*/ 328 h 484"/>
                    <a:gd name="T12" fmla="*/ 280 w 420"/>
                    <a:gd name="T13" fmla="*/ 404 h 484"/>
                    <a:gd name="T14" fmla="*/ 332 w 420"/>
                    <a:gd name="T15" fmla="*/ 420 h 484"/>
                    <a:gd name="T16" fmla="*/ 368 w 420"/>
                    <a:gd name="T17" fmla="*/ 440 h 484"/>
                    <a:gd name="T18" fmla="*/ 404 w 420"/>
                    <a:gd name="T19" fmla="*/ 468 h 484"/>
                    <a:gd name="T20" fmla="*/ 420 w 420"/>
                    <a:gd name="T21" fmla="*/ 484 h 484"/>
                    <a:gd name="T22" fmla="*/ 408 w 420"/>
                    <a:gd name="T23" fmla="*/ 456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0"/>
                    <a:gd name="T37" fmla="*/ 0 h 484"/>
                    <a:gd name="T38" fmla="*/ 420 w 420"/>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0" h="484">
                      <a:moveTo>
                        <a:pt x="0" y="0"/>
                      </a:moveTo>
                      <a:cubicBezTo>
                        <a:pt x="24" y="73"/>
                        <a:pt x="64" y="88"/>
                        <a:pt x="124" y="128"/>
                      </a:cubicBezTo>
                      <a:cubicBezTo>
                        <a:pt x="138" y="138"/>
                        <a:pt x="161" y="156"/>
                        <a:pt x="168" y="172"/>
                      </a:cubicBezTo>
                      <a:cubicBezTo>
                        <a:pt x="171" y="180"/>
                        <a:pt x="173" y="188"/>
                        <a:pt x="176" y="196"/>
                      </a:cubicBezTo>
                      <a:cubicBezTo>
                        <a:pt x="177" y="200"/>
                        <a:pt x="180" y="208"/>
                        <a:pt x="180" y="208"/>
                      </a:cubicBezTo>
                      <a:cubicBezTo>
                        <a:pt x="182" y="239"/>
                        <a:pt x="202" y="314"/>
                        <a:pt x="160" y="328"/>
                      </a:cubicBezTo>
                      <a:cubicBezTo>
                        <a:pt x="202" y="342"/>
                        <a:pt x="243" y="379"/>
                        <a:pt x="280" y="404"/>
                      </a:cubicBezTo>
                      <a:cubicBezTo>
                        <a:pt x="295" y="414"/>
                        <a:pt x="316" y="411"/>
                        <a:pt x="332" y="420"/>
                      </a:cubicBezTo>
                      <a:cubicBezTo>
                        <a:pt x="373" y="443"/>
                        <a:pt x="341" y="431"/>
                        <a:pt x="368" y="440"/>
                      </a:cubicBezTo>
                      <a:cubicBezTo>
                        <a:pt x="379" y="451"/>
                        <a:pt x="404" y="468"/>
                        <a:pt x="404" y="468"/>
                      </a:cubicBezTo>
                      <a:cubicBezTo>
                        <a:pt x="414" y="482"/>
                        <a:pt x="408" y="478"/>
                        <a:pt x="420" y="484"/>
                      </a:cubicBezTo>
                      <a:lnTo>
                        <a:pt x="408" y="456"/>
                      </a:ln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5" name="Freeform 171"/>
                <p:cNvSpPr>
                  <a:spLocks/>
                </p:cNvSpPr>
                <p:nvPr/>
              </p:nvSpPr>
              <p:spPr bwMode="auto">
                <a:xfrm>
                  <a:off x="1484" y="2464"/>
                  <a:ext cx="56" cy="124"/>
                </a:xfrm>
                <a:custGeom>
                  <a:avLst/>
                  <a:gdLst>
                    <a:gd name="T0" fmla="*/ 16 w 56"/>
                    <a:gd name="T1" fmla="*/ 0 h 124"/>
                    <a:gd name="T2" fmla="*/ 20 w 56"/>
                    <a:gd name="T3" fmla="*/ 104 h 124"/>
                    <a:gd name="T4" fmla="*/ 44 w 56"/>
                    <a:gd name="T5" fmla="*/ 120 h 124"/>
                    <a:gd name="T6" fmla="*/ 56 w 56"/>
                    <a:gd name="T7" fmla="*/ 124 h 124"/>
                    <a:gd name="T8" fmla="*/ 0 60000 65536"/>
                    <a:gd name="T9" fmla="*/ 0 60000 65536"/>
                    <a:gd name="T10" fmla="*/ 0 60000 65536"/>
                    <a:gd name="T11" fmla="*/ 0 60000 65536"/>
                    <a:gd name="T12" fmla="*/ 0 w 56"/>
                    <a:gd name="T13" fmla="*/ 0 h 124"/>
                    <a:gd name="T14" fmla="*/ 56 w 56"/>
                    <a:gd name="T15" fmla="*/ 124 h 124"/>
                  </a:gdLst>
                  <a:ahLst/>
                  <a:cxnLst>
                    <a:cxn ang="T8">
                      <a:pos x="T0" y="T1"/>
                    </a:cxn>
                    <a:cxn ang="T9">
                      <a:pos x="T2" y="T3"/>
                    </a:cxn>
                    <a:cxn ang="T10">
                      <a:pos x="T4" y="T5"/>
                    </a:cxn>
                    <a:cxn ang="T11">
                      <a:pos x="T6" y="T7"/>
                    </a:cxn>
                  </a:cxnLst>
                  <a:rect l="T12" t="T13" r="T14" b="T15"/>
                  <a:pathLst>
                    <a:path w="56" h="124">
                      <a:moveTo>
                        <a:pt x="16" y="0"/>
                      </a:moveTo>
                      <a:cubicBezTo>
                        <a:pt x="13" y="27"/>
                        <a:pt x="0" y="84"/>
                        <a:pt x="20" y="104"/>
                      </a:cubicBezTo>
                      <a:cubicBezTo>
                        <a:pt x="27" y="111"/>
                        <a:pt x="36" y="115"/>
                        <a:pt x="44" y="120"/>
                      </a:cubicBezTo>
                      <a:cubicBezTo>
                        <a:pt x="48" y="122"/>
                        <a:pt x="56" y="124"/>
                        <a:pt x="56" y="124"/>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6" name="Freeform 172"/>
                <p:cNvSpPr>
                  <a:spLocks/>
                </p:cNvSpPr>
                <p:nvPr/>
              </p:nvSpPr>
              <p:spPr bwMode="auto">
                <a:xfrm>
                  <a:off x="1564" y="2180"/>
                  <a:ext cx="300" cy="660"/>
                </a:xfrm>
                <a:custGeom>
                  <a:avLst/>
                  <a:gdLst>
                    <a:gd name="T0" fmla="*/ 0 w 300"/>
                    <a:gd name="T1" fmla="*/ 0 h 660"/>
                    <a:gd name="T2" fmla="*/ 132 w 300"/>
                    <a:gd name="T3" fmla="*/ 76 h 660"/>
                    <a:gd name="T4" fmla="*/ 164 w 300"/>
                    <a:gd name="T5" fmla="*/ 144 h 660"/>
                    <a:gd name="T6" fmla="*/ 232 w 300"/>
                    <a:gd name="T7" fmla="*/ 212 h 660"/>
                    <a:gd name="T8" fmla="*/ 256 w 300"/>
                    <a:gd name="T9" fmla="*/ 236 h 660"/>
                    <a:gd name="T10" fmla="*/ 296 w 300"/>
                    <a:gd name="T11" fmla="*/ 352 h 660"/>
                    <a:gd name="T12" fmla="*/ 272 w 300"/>
                    <a:gd name="T13" fmla="*/ 448 h 660"/>
                    <a:gd name="T14" fmla="*/ 260 w 300"/>
                    <a:gd name="T15" fmla="*/ 488 h 660"/>
                    <a:gd name="T16" fmla="*/ 252 w 300"/>
                    <a:gd name="T17" fmla="*/ 512 h 660"/>
                    <a:gd name="T18" fmla="*/ 284 w 300"/>
                    <a:gd name="T19" fmla="*/ 616 h 660"/>
                    <a:gd name="T20" fmla="*/ 300 w 300"/>
                    <a:gd name="T21" fmla="*/ 660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660"/>
                    <a:gd name="T35" fmla="*/ 300 w 300"/>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660">
                      <a:moveTo>
                        <a:pt x="0" y="0"/>
                      </a:moveTo>
                      <a:cubicBezTo>
                        <a:pt x="31" y="47"/>
                        <a:pt x="81" y="63"/>
                        <a:pt x="132" y="76"/>
                      </a:cubicBezTo>
                      <a:cubicBezTo>
                        <a:pt x="122" y="107"/>
                        <a:pt x="139" y="128"/>
                        <a:pt x="164" y="144"/>
                      </a:cubicBezTo>
                      <a:cubicBezTo>
                        <a:pt x="182" y="171"/>
                        <a:pt x="209" y="189"/>
                        <a:pt x="232" y="212"/>
                      </a:cubicBezTo>
                      <a:cubicBezTo>
                        <a:pt x="240" y="220"/>
                        <a:pt x="256" y="236"/>
                        <a:pt x="256" y="236"/>
                      </a:cubicBezTo>
                      <a:cubicBezTo>
                        <a:pt x="269" y="275"/>
                        <a:pt x="283" y="313"/>
                        <a:pt x="296" y="352"/>
                      </a:cubicBezTo>
                      <a:cubicBezTo>
                        <a:pt x="288" y="384"/>
                        <a:pt x="282" y="416"/>
                        <a:pt x="272" y="448"/>
                      </a:cubicBezTo>
                      <a:cubicBezTo>
                        <a:pt x="268" y="461"/>
                        <a:pt x="264" y="475"/>
                        <a:pt x="260" y="488"/>
                      </a:cubicBezTo>
                      <a:cubicBezTo>
                        <a:pt x="258" y="496"/>
                        <a:pt x="252" y="512"/>
                        <a:pt x="252" y="512"/>
                      </a:cubicBezTo>
                      <a:cubicBezTo>
                        <a:pt x="255" y="549"/>
                        <a:pt x="250" y="593"/>
                        <a:pt x="284" y="616"/>
                      </a:cubicBezTo>
                      <a:cubicBezTo>
                        <a:pt x="289" y="632"/>
                        <a:pt x="300" y="643"/>
                        <a:pt x="300" y="660"/>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7" name="Freeform 173"/>
                <p:cNvSpPr>
                  <a:spLocks/>
                </p:cNvSpPr>
                <p:nvPr/>
              </p:nvSpPr>
              <p:spPr bwMode="auto">
                <a:xfrm>
                  <a:off x="2760" y="3420"/>
                  <a:ext cx="584" cy="383"/>
                </a:xfrm>
                <a:custGeom>
                  <a:avLst/>
                  <a:gdLst>
                    <a:gd name="T0" fmla="*/ 584 w 584"/>
                    <a:gd name="T1" fmla="*/ 296 h 383"/>
                    <a:gd name="T2" fmla="*/ 548 w 584"/>
                    <a:gd name="T3" fmla="*/ 320 h 383"/>
                    <a:gd name="T4" fmla="*/ 524 w 584"/>
                    <a:gd name="T5" fmla="*/ 344 h 383"/>
                    <a:gd name="T6" fmla="*/ 452 w 584"/>
                    <a:gd name="T7" fmla="*/ 364 h 383"/>
                    <a:gd name="T8" fmla="*/ 416 w 584"/>
                    <a:gd name="T9" fmla="*/ 344 h 383"/>
                    <a:gd name="T10" fmla="*/ 380 w 584"/>
                    <a:gd name="T11" fmla="*/ 308 h 383"/>
                    <a:gd name="T12" fmla="*/ 340 w 584"/>
                    <a:gd name="T13" fmla="*/ 260 h 383"/>
                    <a:gd name="T14" fmla="*/ 264 w 584"/>
                    <a:gd name="T15" fmla="*/ 152 h 383"/>
                    <a:gd name="T16" fmla="*/ 204 w 584"/>
                    <a:gd name="T17" fmla="*/ 100 h 383"/>
                    <a:gd name="T18" fmla="*/ 156 w 584"/>
                    <a:gd name="T19" fmla="*/ 64 h 383"/>
                    <a:gd name="T20" fmla="*/ 28 w 584"/>
                    <a:gd name="T21" fmla="*/ 0 h 383"/>
                    <a:gd name="T22" fmla="*/ 8 w 584"/>
                    <a:gd name="T23" fmla="*/ 32 h 383"/>
                    <a:gd name="T24" fmla="*/ 0 w 584"/>
                    <a:gd name="T25" fmla="*/ 44 h 383"/>
                    <a:gd name="T26" fmla="*/ 20 w 584"/>
                    <a:gd name="T27" fmla="*/ 28 h 3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83"/>
                    <a:gd name="T44" fmla="*/ 584 w 584"/>
                    <a:gd name="T45" fmla="*/ 383 h 3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83">
                      <a:moveTo>
                        <a:pt x="584" y="296"/>
                      </a:moveTo>
                      <a:cubicBezTo>
                        <a:pt x="572" y="304"/>
                        <a:pt x="558" y="310"/>
                        <a:pt x="548" y="320"/>
                      </a:cubicBezTo>
                      <a:cubicBezTo>
                        <a:pt x="540" y="328"/>
                        <a:pt x="524" y="344"/>
                        <a:pt x="524" y="344"/>
                      </a:cubicBezTo>
                      <a:cubicBezTo>
                        <a:pt x="511" y="383"/>
                        <a:pt x="506" y="368"/>
                        <a:pt x="452" y="364"/>
                      </a:cubicBezTo>
                      <a:cubicBezTo>
                        <a:pt x="437" y="359"/>
                        <a:pt x="431" y="349"/>
                        <a:pt x="416" y="344"/>
                      </a:cubicBezTo>
                      <a:cubicBezTo>
                        <a:pt x="405" y="329"/>
                        <a:pt x="392" y="322"/>
                        <a:pt x="380" y="308"/>
                      </a:cubicBezTo>
                      <a:cubicBezTo>
                        <a:pt x="366" y="292"/>
                        <a:pt x="357" y="272"/>
                        <a:pt x="340" y="260"/>
                      </a:cubicBezTo>
                      <a:cubicBezTo>
                        <a:pt x="315" y="223"/>
                        <a:pt x="289" y="189"/>
                        <a:pt x="264" y="152"/>
                      </a:cubicBezTo>
                      <a:cubicBezTo>
                        <a:pt x="250" y="131"/>
                        <a:pt x="223" y="116"/>
                        <a:pt x="204" y="100"/>
                      </a:cubicBezTo>
                      <a:cubicBezTo>
                        <a:pt x="190" y="88"/>
                        <a:pt x="174" y="70"/>
                        <a:pt x="156" y="64"/>
                      </a:cubicBezTo>
                      <a:cubicBezTo>
                        <a:pt x="111" y="49"/>
                        <a:pt x="66" y="29"/>
                        <a:pt x="28" y="0"/>
                      </a:cubicBezTo>
                      <a:cubicBezTo>
                        <a:pt x="9" y="13"/>
                        <a:pt x="18" y="3"/>
                        <a:pt x="8" y="32"/>
                      </a:cubicBezTo>
                      <a:cubicBezTo>
                        <a:pt x="6" y="37"/>
                        <a:pt x="0" y="44"/>
                        <a:pt x="0" y="44"/>
                      </a:cubicBezTo>
                      <a:lnTo>
                        <a:pt x="20" y="28"/>
                      </a:ln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48" name="Freeform 174"/>
                <p:cNvSpPr>
                  <a:spLocks/>
                </p:cNvSpPr>
                <p:nvPr/>
              </p:nvSpPr>
              <p:spPr bwMode="auto">
                <a:xfrm>
                  <a:off x="2964" y="3784"/>
                  <a:ext cx="252" cy="56"/>
                </a:xfrm>
                <a:custGeom>
                  <a:avLst/>
                  <a:gdLst>
                    <a:gd name="T0" fmla="*/ 252 w 252"/>
                    <a:gd name="T1" fmla="*/ 0 h 56"/>
                    <a:gd name="T2" fmla="*/ 212 w 252"/>
                    <a:gd name="T3" fmla="*/ 36 h 56"/>
                    <a:gd name="T4" fmla="*/ 132 w 252"/>
                    <a:gd name="T5" fmla="*/ 32 h 56"/>
                    <a:gd name="T6" fmla="*/ 0 w 252"/>
                    <a:gd name="T7" fmla="*/ 56 h 56"/>
                    <a:gd name="T8" fmla="*/ 0 60000 65536"/>
                    <a:gd name="T9" fmla="*/ 0 60000 65536"/>
                    <a:gd name="T10" fmla="*/ 0 60000 65536"/>
                    <a:gd name="T11" fmla="*/ 0 60000 65536"/>
                    <a:gd name="T12" fmla="*/ 0 w 252"/>
                    <a:gd name="T13" fmla="*/ 0 h 56"/>
                    <a:gd name="T14" fmla="*/ 252 w 252"/>
                    <a:gd name="T15" fmla="*/ 56 h 56"/>
                  </a:gdLst>
                  <a:ahLst/>
                  <a:cxnLst>
                    <a:cxn ang="T8">
                      <a:pos x="T0" y="T1"/>
                    </a:cxn>
                    <a:cxn ang="T9">
                      <a:pos x="T2" y="T3"/>
                    </a:cxn>
                    <a:cxn ang="T10">
                      <a:pos x="T4" y="T5"/>
                    </a:cxn>
                    <a:cxn ang="T11">
                      <a:pos x="T6" y="T7"/>
                    </a:cxn>
                  </a:cxnLst>
                  <a:rect l="T12" t="T13" r="T14" b="T15"/>
                  <a:pathLst>
                    <a:path w="252" h="56">
                      <a:moveTo>
                        <a:pt x="252" y="0"/>
                      </a:moveTo>
                      <a:cubicBezTo>
                        <a:pt x="237" y="22"/>
                        <a:pt x="236" y="28"/>
                        <a:pt x="212" y="36"/>
                      </a:cubicBezTo>
                      <a:cubicBezTo>
                        <a:pt x="184" y="27"/>
                        <a:pt x="161" y="29"/>
                        <a:pt x="132" y="32"/>
                      </a:cubicBezTo>
                      <a:cubicBezTo>
                        <a:pt x="67" y="54"/>
                        <a:pt x="86" y="56"/>
                        <a:pt x="0" y="56"/>
                      </a:cubicBezTo>
                    </a:path>
                  </a:pathLst>
                </a:custGeom>
                <a:noFill/>
                <a:ln w="57150">
                  <a:solidFill>
                    <a:srgbClr val="8989E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523" name="Oval 175"/>
              <p:cNvSpPr>
                <a:spLocks noChangeArrowheads="1"/>
              </p:cNvSpPr>
              <p:nvPr/>
            </p:nvSpPr>
            <p:spPr bwMode="auto">
              <a:xfrm>
                <a:off x="3004" y="672"/>
                <a:ext cx="124" cy="124"/>
              </a:xfrm>
              <a:prstGeom prst="ellipse">
                <a:avLst/>
              </a:prstGeom>
              <a:solidFill>
                <a:srgbClr val="3333CC"/>
              </a:solidFill>
              <a:ln w="12700">
                <a:solidFill>
                  <a:srgbClr val="8989E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sp>
            <p:nvSpPr>
              <p:cNvPr id="20524" name="Oval 176"/>
              <p:cNvSpPr>
                <a:spLocks noChangeArrowheads="1"/>
              </p:cNvSpPr>
              <p:nvPr/>
            </p:nvSpPr>
            <p:spPr bwMode="auto">
              <a:xfrm>
                <a:off x="2880" y="720"/>
                <a:ext cx="84" cy="84"/>
              </a:xfrm>
              <a:prstGeom prst="ellipse">
                <a:avLst/>
              </a:prstGeom>
              <a:solidFill>
                <a:srgbClr val="3333CC"/>
              </a:solidFill>
              <a:ln w="12700">
                <a:solidFill>
                  <a:srgbClr val="8989E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sp>
            <p:nvSpPr>
              <p:cNvPr id="20525" name="Oval 177"/>
              <p:cNvSpPr>
                <a:spLocks noChangeArrowheads="1"/>
              </p:cNvSpPr>
              <p:nvPr/>
            </p:nvSpPr>
            <p:spPr bwMode="auto">
              <a:xfrm>
                <a:off x="3904" y="2211"/>
                <a:ext cx="77" cy="77"/>
              </a:xfrm>
              <a:prstGeom prst="ellipse">
                <a:avLst/>
              </a:prstGeom>
              <a:solidFill>
                <a:srgbClr val="3333CC"/>
              </a:solidFill>
              <a:ln w="12700">
                <a:solidFill>
                  <a:srgbClr val="8989E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grpSp>
            <p:nvGrpSpPr>
              <p:cNvPr id="20526" name="Group 178"/>
              <p:cNvGrpSpPr>
                <a:grpSpLocks/>
              </p:cNvGrpSpPr>
              <p:nvPr/>
            </p:nvGrpSpPr>
            <p:grpSpPr bwMode="auto">
              <a:xfrm>
                <a:off x="2920" y="756"/>
                <a:ext cx="2596" cy="3084"/>
                <a:chOff x="750" y="756"/>
                <a:chExt cx="2596" cy="3084"/>
              </a:xfrm>
            </p:grpSpPr>
            <p:sp>
              <p:nvSpPr>
                <p:cNvPr id="20527" name="Freeform 179"/>
                <p:cNvSpPr>
                  <a:spLocks/>
                </p:cNvSpPr>
                <p:nvPr/>
              </p:nvSpPr>
              <p:spPr bwMode="auto">
                <a:xfrm>
                  <a:off x="982" y="1856"/>
                  <a:ext cx="164" cy="60"/>
                </a:xfrm>
                <a:custGeom>
                  <a:avLst/>
                  <a:gdLst>
                    <a:gd name="T0" fmla="*/ 164 w 164"/>
                    <a:gd name="T1" fmla="*/ 4 h 60"/>
                    <a:gd name="T2" fmla="*/ 128 w 164"/>
                    <a:gd name="T3" fmla="*/ 24 h 60"/>
                    <a:gd name="T4" fmla="*/ 36 w 164"/>
                    <a:gd name="T5" fmla="*/ 0 h 60"/>
                    <a:gd name="T6" fmla="*/ 0 w 164"/>
                    <a:gd name="T7" fmla="*/ 24 h 60"/>
                    <a:gd name="T8" fmla="*/ 32 w 164"/>
                    <a:gd name="T9" fmla="*/ 60 h 60"/>
                    <a:gd name="T10" fmla="*/ 0 60000 65536"/>
                    <a:gd name="T11" fmla="*/ 0 60000 65536"/>
                    <a:gd name="T12" fmla="*/ 0 60000 65536"/>
                    <a:gd name="T13" fmla="*/ 0 60000 65536"/>
                    <a:gd name="T14" fmla="*/ 0 60000 65536"/>
                    <a:gd name="T15" fmla="*/ 0 w 164"/>
                    <a:gd name="T16" fmla="*/ 0 h 60"/>
                    <a:gd name="T17" fmla="*/ 164 w 164"/>
                    <a:gd name="T18" fmla="*/ 60 h 60"/>
                  </a:gdLst>
                  <a:ahLst/>
                  <a:cxnLst>
                    <a:cxn ang="T10">
                      <a:pos x="T0" y="T1"/>
                    </a:cxn>
                    <a:cxn ang="T11">
                      <a:pos x="T2" y="T3"/>
                    </a:cxn>
                    <a:cxn ang="T12">
                      <a:pos x="T4" y="T5"/>
                    </a:cxn>
                    <a:cxn ang="T13">
                      <a:pos x="T6" y="T7"/>
                    </a:cxn>
                    <a:cxn ang="T14">
                      <a:pos x="T8" y="T9"/>
                    </a:cxn>
                  </a:cxnLst>
                  <a:rect l="T15" t="T16" r="T17" b="T18"/>
                  <a:pathLst>
                    <a:path w="164" h="60">
                      <a:moveTo>
                        <a:pt x="164" y="4"/>
                      </a:moveTo>
                      <a:cubicBezTo>
                        <a:pt x="152" y="12"/>
                        <a:pt x="140" y="16"/>
                        <a:pt x="128" y="24"/>
                      </a:cubicBezTo>
                      <a:cubicBezTo>
                        <a:pt x="93" y="12"/>
                        <a:pt x="75" y="4"/>
                        <a:pt x="36" y="0"/>
                      </a:cubicBezTo>
                      <a:cubicBezTo>
                        <a:pt x="16" y="4"/>
                        <a:pt x="7" y="4"/>
                        <a:pt x="0" y="24"/>
                      </a:cubicBezTo>
                      <a:cubicBezTo>
                        <a:pt x="6" y="42"/>
                        <a:pt x="24" y="44"/>
                        <a:pt x="32" y="60"/>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8" name="Freeform 180"/>
                <p:cNvSpPr>
                  <a:spLocks/>
                </p:cNvSpPr>
                <p:nvPr/>
              </p:nvSpPr>
              <p:spPr bwMode="auto">
                <a:xfrm>
                  <a:off x="750" y="756"/>
                  <a:ext cx="96" cy="60"/>
                </a:xfrm>
                <a:custGeom>
                  <a:avLst/>
                  <a:gdLst>
                    <a:gd name="T0" fmla="*/ 0 w 96"/>
                    <a:gd name="T1" fmla="*/ 0 h 60"/>
                    <a:gd name="T2" fmla="*/ 52 w 96"/>
                    <a:gd name="T3" fmla="*/ 52 h 60"/>
                    <a:gd name="T4" fmla="*/ 76 w 96"/>
                    <a:gd name="T5" fmla="*/ 60 h 60"/>
                    <a:gd name="T6" fmla="*/ 96 w 96"/>
                    <a:gd name="T7" fmla="*/ 56 h 60"/>
                    <a:gd name="T8" fmla="*/ 0 60000 65536"/>
                    <a:gd name="T9" fmla="*/ 0 60000 65536"/>
                    <a:gd name="T10" fmla="*/ 0 60000 65536"/>
                    <a:gd name="T11" fmla="*/ 0 60000 65536"/>
                    <a:gd name="T12" fmla="*/ 0 w 96"/>
                    <a:gd name="T13" fmla="*/ 0 h 60"/>
                    <a:gd name="T14" fmla="*/ 96 w 96"/>
                    <a:gd name="T15" fmla="*/ 60 h 60"/>
                  </a:gdLst>
                  <a:ahLst/>
                  <a:cxnLst>
                    <a:cxn ang="T8">
                      <a:pos x="T0" y="T1"/>
                    </a:cxn>
                    <a:cxn ang="T9">
                      <a:pos x="T2" y="T3"/>
                    </a:cxn>
                    <a:cxn ang="T10">
                      <a:pos x="T4" y="T5"/>
                    </a:cxn>
                    <a:cxn ang="T11">
                      <a:pos x="T6" y="T7"/>
                    </a:cxn>
                  </a:cxnLst>
                  <a:rect l="T12" t="T13" r="T14" b="T15"/>
                  <a:pathLst>
                    <a:path w="96" h="60">
                      <a:moveTo>
                        <a:pt x="0" y="0"/>
                      </a:moveTo>
                      <a:cubicBezTo>
                        <a:pt x="6" y="19"/>
                        <a:pt x="31" y="45"/>
                        <a:pt x="52" y="52"/>
                      </a:cubicBezTo>
                      <a:cubicBezTo>
                        <a:pt x="60" y="55"/>
                        <a:pt x="76" y="60"/>
                        <a:pt x="76" y="60"/>
                      </a:cubicBezTo>
                      <a:cubicBezTo>
                        <a:pt x="83" y="59"/>
                        <a:pt x="96" y="56"/>
                        <a:pt x="96" y="56"/>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29" name="Freeform 181"/>
                <p:cNvSpPr>
                  <a:spLocks/>
                </p:cNvSpPr>
                <p:nvPr/>
              </p:nvSpPr>
              <p:spPr bwMode="auto">
                <a:xfrm>
                  <a:off x="904" y="1052"/>
                  <a:ext cx="114" cy="520"/>
                </a:xfrm>
                <a:custGeom>
                  <a:avLst/>
                  <a:gdLst>
                    <a:gd name="T0" fmla="*/ 34 w 114"/>
                    <a:gd name="T1" fmla="*/ 0 h 520"/>
                    <a:gd name="T2" fmla="*/ 66 w 114"/>
                    <a:gd name="T3" fmla="*/ 32 h 520"/>
                    <a:gd name="T4" fmla="*/ 74 w 114"/>
                    <a:gd name="T5" fmla="*/ 56 h 520"/>
                    <a:gd name="T6" fmla="*/ 70 w 114"/>
                    <a:gd name="T7" fmla="*/ 88 h 520"/>
                    <a:gd name="T8" fmla="*/ 54 w 114"/>
                    <a:gd name="T9" fmla="*/ 112 h 520"/>
                    <a:gd name="T10" fmla="*/ 26 w 114"/>
                    <a:gd name="T11" fmla="*/ 232 h 520"/>
                    <a:gd name="T12" fmla="*/ 66 w 114"/>
                    <a:gd name="T13" fmla="*/ 420 h 520"/>
                    <a:gd name="T14" fmla="*/ 74 w 114"/>
                    <a:gd name="T15" fmla="*/ 432 h 520"/>
                    <a:gd name="T16" fmla="*/ 86 w 114"/>
                    <a:gd name="T17" fmla="*/ 436 h 520"/>
                    <a:gd name="T18" fmla="*/ 114 w 114"/>
                    <a:gd name="T19" fmla="*/ 520 h 5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520"/>
                    <a:gd name="T32" fmla="*/ 114 w 114"/>
                    <a:gd name="T33" fmla="*/ 520 h 5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520">
                      <a:moveTo>
                        <a:pt x="34" y="0"/>
                      </a:moveTo>
                      <a:cubicBezTo>
                        <a:pt x="44" y="10"/>
                        <a:pt x="60" y="18"/>
                        <a:pt x="66" y="32"/>
                      </a:cubicBezTo>
                      <a:cubicBezTo>
                        <a:pt x="69" y="40"/>
                        <a:pt x="74" y="56"/>
                        <a:pt x="74" y="56"/>
                      </a:cubicBezTo>
                      <a:cubicBezTo>
                        <a:pt x="73" y="67"/>
                        <a:pt x="74" y="78"/>
                        <a:pt x="70" y="88"/>
                      </a:cubicBezTo>
                      <a:cubicBezTo>
                        <a:pt x="67" y="97"/>
                        <a:pt x="54" y="112"/>
                        <a:pt x="54" y="112"/>
                      </a:cubicBezTo>
                      <a:cubicBezTo>
                        <a:pt x="61" y="155"/>
                        <a:pt x="50" y="196"/>
                        <a:pt x="26" y="232"/>
                      </a:cubicBezTo>
                      <a:cubicBezTo>
                        <a:pt x="23" y="308"/>
                        <a:pt x="0" y="376"/>
                        <a:pt x="66" y="420"/>
                      </a:cubicBezTo>
                      <a:cubicBezTo>
                        <a:pt x="69" y="424"/>
                        <a:pt x="70" y="429"/>
                        <a:pt x="74" y="432"/>
                      </a:cubicBezTo>
                      <a:cubicBezTo>
                        <a:pt x="77" y="435"/>
                        <a:pt x="83" y="433"/>
                        <a:pt x="86" y="436"/>
                      </a:cubicBezTo>
                      <a:cubicBezTo>
                        <a:pt x="113" y="463"/>
                        <a:pt x="114" y="484"/>
                        <a:pt x="114" y="520"/>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0" name="Freeform 182"/>
                <p:cNvSpPr>
                  <a:spLocks/>
                </p:cNvSpPr>
                <p:nvPr/>
              </p:nvSpPr>
              <p:spPr bwMode="auto">
                <a:xfrm>
                  <a:off x="1214" y="1604"/>
                  <a:ext cx="44" cy="144"/>
                </a:xfrm>
                <a:custGeom>
                  <a:avLst/>
                  <a:gdLst>
                    <a:gd name="T0" fmla="*/ 20 w 44"/>
                    <a:gd name="T1" fmla="*/ 0 h 144"/>
                    <a:gd name="T2" fmla="*/ 28 w 44"/>
                    <a:gd name="T3" fmla="*/ 112 h 144"/>
                    <a:gd name="T4" fmla="*/ 44 w 44"/>
                    <a:gd name="T5" fmla="*/ 144 h 144"/>
                    <a:gd name="T6" fmla="*/ 0 60000 65536"/>
                    <a:gd name="T7" fmla="*/ 0 60000 65536"/>
                    <a:gd name="T8" fmla="*/ 0 60000 65536"/>
                    <a:gd name="T9" fmla="*/ 0 w 44"/>
                    <a:gd name="T10" fmla="*/ 0 h 144"/>
                    <a:gd name="T11" fmla="*/ 44 w 44"/>
                    <a:gd name="T12" fmla="*/ 144 h 144"/>
                  </a:gdLst>
                  <a:ahLst/>
                  <a:cxnLst>
                    <a:cxn ang="T6">
                      <a:pos x="T0" y="T1"/>
                    </a:cxn>
                    <a:cxn ang="T7">
                      <a:pos x="T2" y="T3"/>
                    </a:cxn>
                    <a:cxn ang="T8">
                      <a:pos x="T4" y="T5"/>
                    </a:cxn>
                  </a:cxnLst>
                  <a:rect l="T9" t="T10" r="T11" b="T12"/>
                  <a:pathLst>
                    <a:path w="44" h="144">
                      <a:moveTo>
                        <a:pt x="20" y="0"/>
                      </a:moveTo>
                      <a:cubicBezTo>
                        <a:pt x="18" y="25"/>
                        <a:pt x="0" y="93"/>
                        <a:pt x="28" y="112"/>
                      </a:cubicBezTo>
                      <a:cubicBezTo>
                        <a:pt x="35" y="123"/>
                        <a:pt x="38" y="133"/>
                        <a:pt x="44" y="144"/>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531" name="Group 183"/>
                <p:cNvGrpSpPr>
                  <a:grpSpLocks/>
                </p:cNvGrpSpPr>
                <p:nvPr/>
              </p:nvGrpSpPr>
              <p:grpSpPr bwMode="auto">
                <a:xfrm>
                  <a:off x="1141" y="2192"/>
                  <a:ext cx="125" cy="104"/>
                  <a:chOff x="1143" y="2200"/>
                  <a:chExt cx="125" cy="104"/>
                </a:xfrm>
              </p:grpSpPr>
              <p:sp>
                <p:nvSpPr>
                  <p:cNvPr id="20537" name="Freeform 184"/>
                  <p:cNvSpPr>
                    <a:spLocks/>
                  </p:cNvSpPr>
                  <p:nvPr/>
                </p:nvSpPr>
                <p:spPr bwMode="auto">
                  <a:xfrm>
                    <a:off x="1143" y="2200"/>
                    <a:ext cx="125" cy="49"/>
                  </a:xfrm>
                  <a:custGeom>
                    <a:avLst/>
                    <a:gdLst>
                      <a:gd name="T0" fmla="*/ 125 w 125"/>
                      <a:gd name="T1" fmla="*/ 12 h 49"/>
                      <a:gd name="T2" fmla="*/ 89 w 125"/>
                      <a:gd name="T3" fmla="*/ 40 h 49"/>
                      <a:gd name="T4" fmla="*/ 65 w 125"/>
                      <a:gd name="T5" fmla="*/ 48 h 49"/>
                      <a:gd name="T6" fmla="*/ 37 w 125"/>
                      <a:gd name="T7" fmla="*/ 44 h 49"/>
                      <a:gd name="T8" fmla="*/ 13 w 125"/>
                      <a:gd name="T9" fmla="*/ 8 h 49"/>
                      <a:gd name="T10" fmla="*/ 1 w 125"/>
                      <a:gd name="T11" fmla="*/ 0 h 49"/>
                      <a:gd name="T12" fmla="*/ 0 60000 65536"/>
                      <a:gd name="T13" fmla="*/ 0 60000 65536"/>
                      <a:gd name="T14" fmla="*/ 0 60000 65536"/>
                      <a:gd name="T15" fmla="*/ 0 60000 65536"/>
                      <a:gd name="T16" fmla="*/ 0 60000 65536"/>
                      <a:gd name="T17" fmla="*/ 0 60000 65536"/>
                      <a:gd name="T18" fmla="*/ 0 w 125"/>
                      <a:gd name="T19" fmla="*/ 0 h 49"/>
                      <a:gd name="T20" fmla="*/ 125 w 12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25" h="49">
                        <a:moveTo>
                          <a:pt x="125" y="12"/>
                        </a:moveTo>
                        <a:cubicBezTo>
                          <a:pt x="106" y="31"/>
                          <a:pt x="118" y="21"/>
                          <a:pt x="89" y="40"/>
                        </a:cubicBezTo>
                        <a:cubicBezTo>
                          <a:pt x="82" y="45"/>
                          <a:pt x="65" y="48"/>
                          <a:pt x="65" y="48"/>
                        </a:cubicBezTo>
                        <a:cubicBezTo>
                          <a:pt x="56" y="47"/>
                          <a:pt x="45" y="49"/>
                          <a:pt x="37" y="44"/>
                        </a:cubicBezTo>
                        <a:cubicBezTo>
                          <a:pt x="25" y="36"/>
                          <a:pt x="27" y="13"/>
                          <a:pt x="13" y="8"/>
                        </a:cubicBezTo>
                        <a:cubicBezTo>
                          <a:pt x="0" y="4"/>
                          <a:pt x="1" y="8"/>
                          <a:pt x="1" y="0"/>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8" name="Freeform 185"/>
                  <p:cNvSpPr>
                    <a:spLocks/>
                  </p:cNvSpPr>
                  <p:nvPr/>
                </p:nvSpPr>
                <p:spPr bwMode="auto">
                  <a:xfrm>
                    <a:off x="1144" y="2252"/>
                    <a:ext cx="68" cy="52"/>
                  </a:xfrm>
                  <a:custGeom>
                    <a:avLst/>
                    <a:gdLst>
                      <a:gd name="T0" fmla="*/ 68 w 68"/>
                      <a:gd name="T1" fmla="*/ 0 h 52"/>
                      <a:gd name="T2" fmla="*/ 0 w 68"/>
                      <a:gd name="T3" fmla="*/ 48 h 52"/>
                      <a:gd name="T4" fmla="*/ 0 60000 65536"/>
                      <a:gd name="T5" fmla="*/ 0 60000 65536"/>
                      <a:gd name="T6" fmla="*/ 0 w 68"/>
                      <a:gd name="T7" fmla="*/ 0 h 52"/>
                      <a:gd name="T8" fmla="*/ 68 w 68"/>
                      <a:gd name="T9" fmla="*/ 52 h 52"/>
                    </a:gdLst>
                    <a:ahLst/>
                    <a:cxnLst>
                      <a:cxn ang="T4">
                        <a:pos x="T0" y="T1"/>
                      </a:cxn>
                      <a:cxn ang="T5">
                        <a:pos x="T2" y="T3"/>
                      </a:cxn>
                    </a:cxnLst>
                    <a:rect l="T6" t="T7" r="T8" b="T9"/>
                    <a:pathLst>
                      <a:path w="68" h="52">
                        <a:moveTo>
                          <a:pt x="68" y="0"/>
                        </a:moveTo>
                        <a:cubicBezTo>
                          <a:pt x="61" y="52"/>
                          <a:pt x="57" y="48"/>
                          <a:pt x="0" y="48"/>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532" name="Freeform 186"/>
                <p:cNvSpPr>
                  <a:spLocks/>
                </p:cNvSpPr>
                <p:nvPr/>
              </p:nvSpPr>
              <p:spPr bwMode="auto">
                <a:xfrm>
                  <a:off x="1126" y="1888"/>
                  <a:ext cx="420" cy="484"/>
                </a:xfrm>
                <a:custGeom>
                  <a:avLst/>
                  <a:gdLst>
                    <a:gd name="T0" fmla="*/ 0 w 420"/>
                    <a:gd name="T1" fmla="*/ 0 h 484"/>
                    <a:gd name="T2" fmla="*/ 124 w 420"/>
                    <a:gd name="T3" fmla="*/ 128 h 484"/>
                    <a:gd name="T4" fmla="*/ 168 w 420"/>
                    <a:gd name="T5" fmla="*/ 172 h 484"/>
                    <a:gd name="T6" fmla="*/ 176 w 420"/>
                    <a:gd name="T7" fmla="*/ 196 h 484"/>
                    <a:gd name="T8" fmla="*/ 180 w 420"/>
                    <a:gd name="T9" fmla="*/ 208 h 484"/>
                    <a:gd name="T10" fmla="*/ 160 w 420"/>
                    <a:gd name="T11" fmla="*/ 328 h 484"/>
                    <a:gd name="T12" fmla="*/ 280 w 420"/>
                    <a:gd name="T13" fmla="*/ 404 h 484"/>
                    <a:gd name="T14" fmla="*/ 332 w 420"/>
                    <a:gd name="T15" fmla="*/ 420 h 484"/>
                    <a:gd name="T16" fmla="*/ 368 w 420"/>
                    <a:gd name="T17" fmla="*/ 440 h 484"/>
                    <a:gd name="T18" fmla="*/ 404 w 420"/>
                    <a:gd name="T19" fmla="*/ 468 h 484"/>
                    <a:gd name="T20" fmla="*/ 420 w 420"/>
                    <a:gd name="T21" fmla="*/ 484 h 484"/>
                    <a:gd name="T22" fmla="*/ 408 w 420"/>
                    <a:gd name="T23" fmla="*/ 456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0"/>
                    <a:gd name="T37" fmla="*/ 0 h 484"/>
                    <a:gd name="T38" fmla="*/ 420 w 420"/>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0" h="484">
                      <a:moveTo>
                        <a:pt x="0" y="0"/>
                      </a:moveTo>
                      <a:cubicBezTo>
                        <a:pt x="24" y="73"/>
                        <a:pt x="64" y="88"/>
                        <a:pt x="124" y="128"/>
                      </a:cubicBezTo>
                      <a:cubicBezTo>
                        <a:pt x="138" y="138"/>
                        <a:pt x="161" y="156"/>
                        <a:pt x="168" y="172"/>
                      </a:cubicBezTo>
                      <a:cubicBezTo>
                        <a:pt x="171" y="180"/>
                        <a:pt x="173" y="188"/>
                        <a:pt x="176" y="196"/>
                      </a:cubicBezTo>
                      <a:cubicBezTo>
                        <a:pt x="177" y="200"/>
                        <a:pt x="180" y="208"/>
                        <a:pt x="180" y="208"/>
                      </a:cubicBezTo>
                      <a:cubicBezTo>
                        <a:pt x="182" y="239"/>
                        <a:pt x="202" y="314"/>
                        <a:pt x="160" y="328"/>
                      </a:cubicBezTo>
                      <a:cubicBezTo>
                        <a:pt x="202" y="342"/>
                        <a:pt x="243" y="379"/>
                        <a:pt x="280" y="404"/>
                      </a:cubicBezTo>
                      <a:cubicBezTo>
                        <a:pt x="295" y="414"/>
                        <a:pt x="316" y="411"/>
                        <a:pt x="332" y="420"/>
                      </a:cubicBezTo>
                      <a:cubicBezTo>
                        <a:pt x="373" y="443"/>
                        <a:pt x="341" y="431"/>
                        <a:pt x="368" y="440"/>
                      </a:cubicBezTo>
                      <a:cubicBezTo>
                        <a:pt x="379" y="451"/>
                        <a:pt x="404" y="468"/>
                        <a:pt x="404" y="468"/>
                      </a:cubicBezTo>
                      <a:cubicBezTo>
                        <a:pt x="414" y="482"/>
                        <a:pt x="408" y="478"/>
                        <a:pt x="420" y="484"/>
                      </a:cubicBezTo>
                      <a:lnTo>
                        <a:pt x="408" y="456"/>
                      </a:ln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3" name="Freeform 187"/>
                <p:cNvSpPr>
                  <a:spLocks/>
                </p:cNvSpPr>
                <p:nvPr/>
              </p:nvSpPr>
              <p:spPr bwMode="auto">
                <a:xfrm>
                  <a:off x="1486" y="2464"/>
                  <a:ext cx="56" cy="124"/>
                </a:xfrm>
                <a:custGeom>
                  <a:avLst/>
                  <a:gdLst>
                    <a:gd name="T0" fmla="*/ 16 w 56"/>
                    <a:gd name="T1" fmla="*/ 0 h 124"/>
                    <a:gd name="T2" fmla="*/ 20 w 56"/>
                    <a:gd name="T3" fmla="*/ 104 h 124"/>
                    <a:gd name="T4" fmla="*/ 44 w 56"/>
                    <a:gd name="T5" fmla="*/ 120 h 124"/>
                    <a:gd name="T6" fmla="*/ 56 w 56"/>
                    <a:gd name="T7" fmla="*/ 124 h 124"/>
                    <a:gd name="T8" fmla="*/ 0 60000 65536"/>
                    <a:gd name="T9" fmla="*/ 0 60000 65536"/>
                    <a:gd name="T10" fmla="*/ 0 60000 65536"/>
                    <a:gd name="T11" fmla="*/ 0 60000 65536"/>
                    <a:gd name="T12" fmla="*/ 0 w 56"/>
                    <a:gd name="T13" fmla="*/ 0 h 124"/>
                    <a:gd name="T14" fmla="*/ 56 w 56"/>
                    <a:gd name="T15" fmla="*/ 124 h 124"/>
                  </a:gdLst>
                  <a:ahLst/>
                  <a:cxnLst>
                    <a:cxn ang="T8">
                      <a:pos x="T0" y="T1"/>
                    </a:cxn>
                    <a:cxn ang="T9">
                      <a:pos x="T2" y="T3"/>
                    </a:cxn>
                    <a:cxn ang="T10">
                      <a:pos x="T4" y="T5"/>
                    </a:cxn>
                    <a:cxn ang="T11">
                      <a:pos x="T6" y="T7"/>
                    </a:cxn>
                  </a:cxnLst>
                  <a:rect l="T12" t="T13" r="T14" b="T15"/>
                  <a:pathLst>
                    <a:path w="56" h="124">
                      <a:moveTo>
                        <a:pt x="16" y="0"/>
                      </a:moveTo>
                      <a:cubicBezTo>
                        <a:pt x="13" y="27"/>
                        <a:pt x="0" y="84"/>
                        <a:pt x="20" y="104"/>
                      </a:cubicBezTo>
                      <a:cubicBezTo>
                        <a:pt x="27" y="111"/>
                        <a:pt x="36" y="115"/>
                        <a:pt x="44" y="120"/>
                      </a:cubicBezTo>
                      <a:cubicBezTo>
                        <a:pt x="48" y="122"/>
                        <a:pt x="56" y="124"/>
                        <a:pt x="56" y="124"/>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4" name="Freeform 188"/>
                <p:cNvSpPr>
                  <a:spLocks/>
                </p:cNvSpPr>
                <p:nvPr/>
              </p:nvSpPr>
              <p:spPr bwMode="auto">
                <a:xfrm>
                  <a:off x="1566" y="2180"/>
                  <a:ext cx="300" cy="660"/>
                </a:xfrm>
                <a:custGeom>
                  <a:avLst/>
                  <a:gdLst>
                    <a:gd name="T0" fmla="*/ 0 w 300"/>
                    <a:gd name="T1" fmla="*/ 0 h 660"/>
                    <a:gd name="T2" fmla="*/ 132 w 300"/>
                    <a:gd name="T3" fmla="*/ 76 h 660"/>
                    <a:gd name="T4" fmla="*/ 164 w 300"/>
                    <a:gd name="T5" fmla="*/ 144 h 660"/>
                    <a:gd name="T6" fmla="*/ 232 w 300"/>
                    <a:gd name="T7" fmla="*/ 212 h 660"/>
                    <a:gd name="T8" fmla="*/ 256 w 300"/>
                    <a:gd name="T9" fmla="*/ 236 h 660"/>
                    <a:gd name="T10" fmla="*/ 296 w 300"/>
                    <a:gd name="T11" fmla="*/ 352 h 660"/>
                    <a:gd name="T12" fmla="*/ 272 w 300"/>
                    <a:gd name="T13" fmla="*/ 448 h 660"/>
                    <a:gd name="T14" fmla="*/ 260 w 300"/>
                    <a:gd name="T15" fmla="*/ 488 h 660"/>
                    <a:gd name="T16" fmla="*/ 252 w 300"/>
                    <a:gd name="T17" fmla="*/ 512 h 660"/>
                    <a:gd name="T18" fmla="*/ 284 w 300"/>
                    <a:gd name="T19" fmla="*/ 616 h 660"/>
                    <a:gd name="T20" fmla="*/ 300 w 300"/>
                    <a:gd name="T21" fmla="*/ 660 h 6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0"/>
                    <a:gd name="T34" fmla="*/ 0 h 660"/>
                    <a:gd name="T35" fmla="*/ 300 w 300"/>
                    <a:gd name="T36" fmla="*/ 660 h 6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0" h="660">
                      <a:moveTo>
                        <a:pt x="0" y="0"/>
                      </a:moveTo>
                      <a:cubicBezTo>
                        <a:pt x="31" y="47"/>
                        <a:pt x="81" y="63"/>
                        <a:pt x="132" y="76"/>
                      </a:cubicBezTo>
                      <a:cubicBezTo>
                        <a:pt x="122" y="107"/>
                        <a:pt x="139" y="128"/>
                        <a:pt x="164" y="144"/>
                      </a:cubicBezTo>
                      <a:cubicBezTo>
                        <a:pt x="182" y="171"/>
                        <a:pt x="209" y="189"/>
                        <a:pt x="232" y="212"/>
                      </a:cubicBezTo>
                      <a:cubicBezTo>
                        <a:pt x="240" y="220"/>
                        <a:pt x="256" y="236"/>
                        <a:pt x="256" y="236"/>
                      </a:cubicBezTo>
                      <a:cubicBezTo>
                        <a:pt x="269" y="275"/>
                        <a:pt x="283" y="313"/>
                        <a:pt x="296" y="352"/>
                      </a:cubicBezTo>
                      <a:cubicBezTo>
                        <a:pt x="288" y="384"/>
                        <a:pt x="282" y="416"/>
                        <a:pt x="272" y="448"/>
                      </a:cubicBezTo>
                      <a:cubicBezTo>
                        <a:pt x="268" y="461"/>
                        <a:pt x="264" y="475"/>
                        <a:pt x="260" y="488"/>
                      </a:cubicBezTo>
                      <a:cubicBezTo>
                        <a:pt x="258" y="496"/>
                        <a:pt x="252" y="512"/>
                        <a:pt x="252" y="512"/>
                      </a:cubicBezTo>
                      <a:cubicBezTo>
                        <a:pt x="255" y="549"/>
                        <a:pt x="250" y="593"/>
                        <a:pt x="284" y="616"/>
                      </a:cubicBezTo>
                      <a:cubicBezTo>
                        <a:pt x="289" y="632"/>
                        <a:pt x="300" y="643"/>
                        <a:pt x="300" y="660"/>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5" name="Freeform 189"/>
                <p:cNvSpPr>
                  <a:spLocks/>
                </p:cNvSpPr>
                <p:nvPr/>
              </p:nvSpPr>
              <p:spPr bwMode="auto">
                <a:xfrm>
                  <a:off x="2762" y="3420"/>
                  <a:ext cx="584" cy="383"/>
                </a:xfrm>
                <a:custGeom>
                  <a:avLst/>
                  <a:gdLst>
                    <a:gd name="T0" fmla="*/ 584 w 584"/>
                    <a:gd name="T1" fmla="*/ 296 h 383"/>
                    <a:gd name="T2" fmla="*/ 548 w 584"/>
                    <a:gd name="T3" fmla="*/ 320 h 383"/>
                    <a:gd name="T4" fmla="*/ 524 w 584"/>
                    <a:gd name="T5" fmla="*/ 344 h 383"/>
                    <a:gd name="T6" fmla="*/ 452 w 584"/>
                    <a:gd name="T7" fmla="*/ 364 h 383"/>
                    <a:gd name="T8" fmla="*/ 416 w 584"/>
                    <a:gd name="T9" fmla="*/ 344 h 383"/>
                    <a:gd name="T10" fmla="*/ 380 w 584"/>
                    <a:gd name="T11" fmla="*/ 308 h 383"/>
                    <a:gd name="T12" fmla="*/ 340 w 584"/>
                    <a:gd name="T13" fmla="*/ 260 h 383"/>
                    <a:gd name="T14" fmla="*/ 264 w 584"/>
                    <a:gd name="T15" fmla="*/ 152 h 383"/>
                    <a:gd name="T16" fmla="*/ 204 w 584"/>
                    <a:gd name="T17" fmla="*/ 100 h 383"/>
                    <a:gd name="T18" fmla="*/ 156 w 584"/>
                    <a:gd name="T19" fmla="*/ 64 h 383"/>
                    <a:gd name="T20" fmla="*/ 28 w 584"/>
                    <a:gd name="T21" fmla="*/ 0 h 383"/>
                    <a:gd name="T22" fmla="*/ 8 w 584"/>
                    <a:gd name="T23" fmla="*/ 32 h 383"/>
                    <a:gd name="T24" fmla="*/ 0 w 584"/>
                    <a:gd name="T25" fmla="*/ 44 h 383"/>
                    <a:gd name="T26" fmla="*/ 20 w 584"/>
                    <a:gd name="T27" fmla="*/ 28 h 3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83"/>
                    <a:gd name="T44" fmla="*/ 584 w 584"/>
                    <a:gd name="T45" fmla="*/ 383 h 3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83">
                      <a:moveTo>
                        <a:pt x="584" y="296"/>
                      </a:moveTo>
                      <a:cubicBezTo>
                        <a:pt x="572" y="304"/>
                        <a:pt x="558" y="310"/>
                        <a:pt x="548" y="320"/>
                      </a:cubicBezTo>
                      <a:cubicBezTo>
                        <a:pt x="540" y="328"/>
                        <a:pt x="524" y="344"/>
                        <a:pt x="524" y="344"/>
                      </a:cubicBezTo>
                      <a:cubicBezTo>
                        <a:pt x="511" y="383"/>
                        <a:pt x="506" y="368"/>
                        <a:pt x="452" y="364"/>
                      </a:cubicBezTo>
                      <a:cubicBezTo>
                        <a:pt x="437" y="359"/>
                        <a:pt x="431" y="349"/>
                        <a:pt x="416" y="344"/>
                      </a:cubicBezTo>
                      <a:cubicBezTo>
                        <a:pt x="405" y="329"/>
                        <a:pt x="392" y="322"/>
                        <a:pt x="380" y="308"/>
                      </a:cubicBezTo>
                      <a:cubicBezTo>
                        <a:pt x="366" y="292"/>
                        <a:pt x="357" y="272"/>
                        <a:pt x="340" y="260"/>
                      </a:cubicBezTo>
                      <a:cubicBezTo>
                        <a:pt x="315" y="223"/>
                        <a:pt x="289" y="189"/>
                        <a:pt x="264" y="152"/>
                      </a:cubicBezTo>
                      <a:cubicBezTo>
                        <a:pt x="250" y="131"/>
                        <a:pt x="223" y="116"/>
                        <a:pt x="204" y="100"/>
                      </a:cubicBezTo>
                      <a:cubicBezTo>
                        <a:pt x="190" y="88"/>
                        <a:pt x="174" y="70"/>
                        <a:pt x="156" y="64"/>
                      </a:cubicBezTo>
                      <a:cubicBezTo>
                        <a:pt x="111" y="49"/>
                        <a:pt x="66" y="29"/>
                        <a:pt x="28" y="0"/>
                      </a:cubicBezTo>
                      <a:cubicBezTo>
                        <a:pt x="9" y="13"/>
                        <a:pt x="18" y="3"/>
                        <a:pt x="8" y="32"/>
                      </a:cubicBezTo>
                      <a:cubicBezTo>
                        <a:pt x="6" y="37"/>
                        <a:pt x="0" y="44"/>
                        <a:pt x="0" y="44"/>
                      </a:cubicBezTo>
                      <a:lnTo>
                        <a:pt x="20" y="28"/>
                      </a:ln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36" name="Freeform 190"/>
                <p:cNvSpPr>
                  <a:spLocks/>
                </p:cNvSpPr>
                <p:nvPr/>
              </p:nvSpPr>
              <p:spPr bwMode="auto">
                <a:xfrm>
                  <a:off x="2966" y="3784"/>
                  <a:ext cx="252" cy="56"/>
                </a:xfrm>
                <a:custGeom>
                  <a:avLst/>
                  <a:gdLst>
                    <a:gd name="T0" fmla="*/ 252 w 252"/>
                    <a:gd name="T1" fmla="*/ 0 h 56"/>
                    <a:gd name="T2" fmla="*/ 212 w 252"/>
                    <a:gd name="T3" fmla="*/ 36 h 56"/>
                    <a:gd name="T4" fmla="*/ 132 w 252"/>
                    <a:gd name="T5" fmla="*/ 32 h 56"/>
                    <a:gd name="T6" fmla="*/ 0 w 252"/>
                    <a:gd name="T7" fmla="*/ 56 h 56"/>
                    <a:gd name="T8" fmla="*/ 0 60000 65536"/>
                    <a:gd name="T9" fmla="*/ 0 60000 65536"/>
                    <a:gd name="T10" fmla="*/ 0 60000 65536"/>
                    <a:gd name="T11" fmla="*/ 0 60000 65536"/>
                    <a:gd name="T12" fmla="*/ 0 w 252"/>
                    <a:gd name="T13" fmla="*/ 0 h 56"/>
                    <a:gd name="T14" fmla="*/ 252 w 252"/>
                    <a:gd name="T15" fmla="*/ 56 h 56"/>
                  </a:gdLst>
                  <a:ahLst/>
                  <a:cxnLst>
                    <a:cxn ang="T8">
                      <a:pos x="T0" y="T1"/>
                    </a:cxn>
                    <a:cxn ang="T9">
                      <a:pos x="T2" y="T3"/>
                    </a:cxn>
                    <a:cxn ang="T10">
                      <a:pos x="T4" y="T5"/>
                    </a:cxn>
                    <a:cxn ang="T11">
                      <a:pos x="T6" y="T7"/>
                    </a:cxn>
                  </a:cxnLst>
                  <a:rect l="T12" t="T13" r="T14" b="T15"/>
                  <a:pathLst>
                    <a:path w="252" h="56">
                      <a:moveTo>
                        <a:pt x="252" y="0"/>
                      </a:moveTo>
                      <a:cubicBezTo>
                        <a:pt x="237" y="22"/>
                        <a:pt x="236" y="28"/>
                        <a:pt x="212" y="36"/>
                      </a:cubicBezTo>
                      <a:cubicBezTo>
                        <a:pt x="184" y="27"/>
                        <a:pt x="161" y="29"/>
                        <a:pt x="132" y="32"/>
                      </a:cubicBezTo>
                      <a:cubicBezTo>
                        <a:pt x="67" y="54"/>
                        <a:pt x="86" y="56"/>
                        <a:pt x="0" y="56"/>
                      </a:cubicBezTo>
                    </a:path>
                  </a:pathLst>
                </a:custGeom>
                <a:noFill/>
                <a:ln w="25400">
                  <a:solidFill>
                    <a:srgbClr val="3333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993919" name="Rectangle 191"/>
            <p:cNvSpPr>
              <a:spLocks noChangeArrowheads="1"/>
            </p:cNvSpPr>
            <p:nvPr/>
          </p:nvSpPr>
          <p:spPr bwMode="auto">
            <a:xfrm>
              <a:off x="350" y="1359"/>
              <a:ext cx="515" cy="250"/>
            </a:xfrm>
            <a:prstGeom prst="rect">
              <a:avLst/>
            </a:prstGeom>
            <a:noFill/>
            <a:ln w="9525">
              <a:noFill/>
              <a:miter lim="800000"/>
              <a:headEnd/>
              <a:tailEnd/>
            </a:ln>
            <a:effectLst/>
          </p:spPr>
          <p:txBody>
            <a:bodyPr>
              <a:spAutoFit/>
            </a:bodyPr>
            <a:lstStyle/>
            <a:p>
              <a:pPr algn="ctr" eaLnBrk="1" hangingPunct="1">
                <a:lnSpc>
                  <a:spcPct val="90000"/>
                </a:lnSpc>
                <a:defRPr/>
              </a:pPr>
              <a:r>
                <a:rPr lang="en-US" sz="2200" b="1" dirty="0">
                  <a:solidFill>
                    <a:srgbClr val="FFFF66"/>
                  </a:solidFill>
                  <a:effectLst>
                    <a:outerShdw blurRad="38100" dist="38100" dir="2700000" algn="tl">
                      <a:srgbClr val="000000"/>
                    </a:outerShdw>
                  </a:effectLst>
                  <a:latin typeface="+mj-lt"/>
                  <a:cs typeface="Arial" charset="0"/>
                </a:rPr>
                <a:t>CVP</a:t>
              </a:r>
            </a:p>
          </p:txBody>
        </p:sp>
      </p:grpSp>
      <p:grpSp>
        <p:nvGrpSpPr>
          <p:cNvPr id="20" name="Group 99"/>
          <p:cNvGrpSpPr>
            <a:grpSpLocks/>
          </p:cNvGrpSpPr>
          <p:nvPr/>
        </p:nvGrpSpPr>
        <p:grpSpPr bwMode="auto">
          <a:xfrm>
            <a:off x="1066800" y="2127250"/>
            <a:ext cx="2641600" cy="3587750"/>
            <a:chOff x="816" y="1325"/>
            <a:chExt cx="1664" cy="2260"/>
          </a:xfrm>
        </p:grpSpPr>
        <p:grpSp>
          <p:nvGrpSpPr>
            <p:cNvPr id="20500" name="Group 100"/>
            <p:cNvGrpSpPr>
              <a:grpSpLocks/>
            </p:cNvGrpSpPr>
            <p:nvPr/>
          </p:nvGrpSpPr>
          <p:grpSpPr bwMode="auto">
            <a:xfrm>
              <a:off x="816" y="1872"/>
              <a:ext cx="1632" cy="1668"/>
              <a:chOff x="816" y="1872"/>
              <a:chExt cx="1632" cy="1668"/>
            </a:xfrm>
          </p:grpSpPr>
          <p:grpSp>
            <p:nvGrpSpPr>
              <p:cNvPr id="20506" name="Group 101"/>
              <p:cNvGrpSpPr>
                <a:grpSpLocks/>
              </p:cNvGrpSpPr>
              <p:nvPr/>
            </p:nvGrpSpPr>
            <p:grpSpPr bwMode="auto">
              <a:xfrm>
                <a:off x="816" y="1872"/>
                <a:ext cx="1632" cy="1668"/>
                <a:chOff x="876" y="1716"/>
                <a:chExt cx="1632" cy="1668"/>
              </a:xfrm>
            </p:grpSpPr>
            <p:sp>
              <p:nvSpPr>
                <p:cNvPr id="20508" name="Freeform 102"/>
                <p:cNvSpPr>
                  <a:spLocks/>
                </p:cNvSpPr>
                <p:nvPr/>
              </p:nvSpPr>
              <p:spPr bwMode="auto">
                <a:xfrm>
                  <a:off x="1105" y="1928"/>
                  <a:ext cx="912" cy="1128"/>
                </a:xfrm>
                <a:custGeom>
                  <a:avLst/>
                  <a:gdLst>
                    <a:gd name="T0" fmla="*/ 0 w 912"/>
                    <a:gd name="T1" fmla="*/ 0 h 1128"/>
                    <a:gd name="T2" fmla="*/ 44 w 912"/>
                    <a:gd name="T3" fmla="*/ 24 h 1128"/>
                    <a:gd name="T4" fmla="*/ 80 w 912"/>
                    <a:gd name="T5" fmla="*/ 60 h 1128"/>
                    <a:gd name="T6" fmla="*/ 124 w 912"/>
                    <a:gd name="T7" fmla="*/ 120 h 1128"/>
                    <a:gd name="T8" fmla="*/ 146 w 912"/>
                    <a:gd name="T9" fmla="*/ 163 h 1128"/>
                    <a:gd name="T10" fmla="*/ 152 w 912"/>
                    <a:gd name="T11" fmla="*/ 208 h 1128"/>
                    <a:gd name="T12" fmla="*/ 164 w 912"/>
                    <a:gd name="T13" fmla="*/ 252 h 1128"/>
                    <a:gd name="T14" fmla="*/ 220 w 912"/>
                    <a:gd name="T15" fmla="*/ 328 h 1128"/>
                    <a:gd name="T16" fmla="*/ 252 w 912"/>
                    <a:gd name="T17" fmla="*/ 372 h 1128"/>
                    <a:gd name="T18" fmla="*/ 272 w 912"/>
                    <a:gd name="T19" fmla="*/ 392 h 1128"/>
                    <a:gd name="T20" fmla="*/ 316 w 912"/>
                    <a:gd name="T21" fmla="*/ 412 h 1128"/>
                    <a:gd name="T22" fmla="*/ 348 w 912"/>
                    <a:gd name="T23" fmla="*/ 468 h 1128"/>
                    <a:gd name="T24" fmla="*/ 384 w 912"/>
                    <a:gd name="T25" fmla="*/ 488 h 1128"/>
                    <a:gd name="T26" fmla="*/ 420 w 912"/>
                    <a:gd name="T27" fmla="*/ 552 h 1128"/>
                    <a:gd name="T28" fmla="*/ 480 w 912"/>
                    <a:gd name="T29" fmla="*/ 584 h 1128"/>
                    <a:gd name="T30" fmla="*/ 484 w 912"/>
                    <a:gd name="T31" fmla="*/ 608 h 1128"/>
                    <a:gd name="T32" fmla="*/ 480 w 912"/>
                    <a:gd name="T33" fmla="*/ 640 h 1128"/>
                    <a:gd name="T34" fmla="*/ 488 w 912"/>
                    <a:gd name="T35" fmla="*/ 664 h 1128"/>
                    <a:gd name="T36" fmla="*/ 524 w 912"/>
                    <a:gd name="T37" fmla="*/ 736 h 1128"/>
                    <a:gd name="T38" fmla="*/ 548 w 912"/>
                    <a:gd name="T39" fmla="*/ 756 h 1128"/>
                    <a:gd name="T40" fmla="*/ 580 w 912"/>
                    <a:gd name="T41" fmla="*/ 832 h 1128"/>
                    <a:gd name="T42" fmla="*/ 608 w 912"/>
                    <a:gd name="T43" fmla="*/ 852 h 1128"/>
                    <a:gd name="T44" fmla="*/ 616 w 912"/>
                    <a:gd name="T45" fmla="*/ 912 h 1128"/>
                    <a:gd name="T46" fmla="*/ 695 w 912"/>
                    <a:gd name="T47" fmla="*/ 931 h 1128"/>
                    <a:gd name="T48" fmla="*/ 746 w 912"/>
                    <a:gd name="T49" fmla="*/ 928 h 1128"/>
                    <a:gd name="T50" fmla="*/ 752 w 912"/>
                    <a:gd name="T51" fmla="*/ 949 h 1128"/>
                    <a:gd name="T52" fmla="*/ 713 w 912"/>
                    <a:gd name="T53" fmla="*/ 961 h 1128"/>
                    <a:gd name="T54" fmla="*/ 704 w 912"/>
                    <a:gd name="T55" fmla="*/ 1032 h 1128"/>
                    <a:gd name="T56" fmla="*/ 800 w 912"/>
                    <a:gd name="T57" fmla="*/ 1036 h 1128"/>
                    <a:gd name="T58" fmla="*/ 852 w 912"/>
                    <a:gd name="T59" fmla="*/ 1084 h 1128"/>
                    <a:gd name="T60" fmla="*/ 869 w 912"/>
                    <a:gd name="T61" fmla="*/ 1075 h 1128"/>
                    <a:gd name="T62" fmla="*/ 892 w 912"/>
                    <a:gd name="T63" fmla="*/ 1092 h 1128"/>
                    <a:gd name="T64" fmla="*/ 912 w 912"/>
                    <a:gd name="T65" fmla="*/ 1128 h 1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2"/>
                    <a:gd name="T100" fmla="*/ 0 h 1128"/>
                    <a:gd name="T101" fmla="*/ 912 w 912"/>
                    <a:gd name="T102" fmla="*/ 1128 h 1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2" h="1128">
                      <a:moveTo>
                        <a:pt x="0" y="0"/>
                      </a:moveTo>
                      <a:lnTo>
                        <a:pt x="44" y="24"/>
                      </a:lnTo>
                      <a:lnTo>
                        <a:pt x="80" y="60"/>
                      </a:lnTo>
                      <a:lnTo>
                        <a:pt x="124" y="120"/>
                      </a:lnTo>
                      <a:lnTo>
                        <a:pt x="146" y="163"/>
                      </a:lnTo>
                      <a:lnTo>
                        <a:pt x="152" y="208"/>
                      </a:lnTo>
                      <a:lnTo>
                        <a:pt x="164" y="252"/>
                      </a:lnTo>
                      <a:lnTo>
                        <a:pt x="220" y="328"/>
                      </a:lnTo>
                      <a:lnTo>
                        <a:pt x="252" y="372"/>
                      </a:lnTo>
                      <a:lnTo>
                        <a:pt x="272" y="392"/>
                      </a:lnTo>
                      <a:lnTo>
                        <a:pt x="316" y="412"/>
                      </a:lnTo>
                      <a:lnTo>
                        <a:pt x="348" y="468"/>
                      </a:lnTo>
                      <a:lnTo>
                        <a:pt x="384" y="488"/>
                      </a:lnTo>
                      <a:lnTo>
                        <a:pt x="420" y="552"/>
                      </a:lnTo>
                      <a:lnTo>
                        <a:pt x="480" y="584"/>
                      </a:lnTo>
                      <a:lnTo>
                        <a:pt x="484" y="608"/>
                      </a:lnTo>
                      <a:lnTo>
                        <a:pt x="480" y="640"/>
                      </a:lnTo>
                      <a:lnTo>
                        <a:pt x="488" y="664"/>
                      </a:lnTo>
                      <a:lnTo>
                        <a:pt x="524" y="736"/>
                      </a:lnTo>
                      <a:lnTo>
                        <a:pt x="548" y="756"/>
                      </a:lnTo>
                      <a:lnTo>
                        <a:pt x="580" y="832"/>
                      </a:lnTo>
                      <a:lnTo>
                        <a:pt x="608" y="852"/>
                      </a:lnTo>
                      <a:lnTo>
                        <a:pt x="616" y="912"/>
                      </a:lnTo>
                      <a:lnTo>
                        <a:pt x="695" y="931"/>
                      </a:lnTo>
                      <a:lnTo>
                        <a:pt x="746" y="928"/>
                      </a:lnTo>
                      <a:lnTo>
                        <a:pt x="752" y="949"/>
                      </a:lnTo>
                      <a:lnTo>
                        <a:pt x="713" y="961"/>
                      </a:lnTo>
                      <a:lnTo>
                        <a:pt x="704" y="1032"/>
                      </a:lnTo>
                      <a:lnTo>
                        <a:pt x="800" y="1036"/>
                      </a:lnTo>
                      <a:lnTo>
                        <a:pt x="852" y="1084"/>
                      </a:lnTo>
                      <a:lnTo>
                        <a:pt x="869" y="1075"/>
                      </a:lnTo>
                      <a:lnTo>
                        <a:pt x="892" y="1092"/>
                      </a:lnTo>
                      <a:lnTo>
                        <a:pt x="912" y="1128"/>
                      </a:lnTo>
                    </a:path>
                  </a:pathLst>
                </a:custGeom>
                <a:noFill/>
                <a:ln w="635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09" name="Freeform 103"/>
                <p:cNvSpPr>
                  <a:spLocks/>
                </p:cNvSpPr>
                <p:nvPr/>
              </p:nvSpPr>
              <p:spPr bwMode="auto">
                <a:xfrm>
                  <a:off x="876" y="1716"/>
                  <a:ext cx="195" cy="57"/>
                </a:xfrm>
                <a:custGeom>
                  <a:avLst/>
                  <a:gdLst>
                    <a:gd name="T0" fmla="*/ 0 w 195"/>
                    <a:gd name="T1" fmla="*/ 57 h 57"/>
                    <a:gd name="T2" fmla="*/ 64 w 195"/>
                    <a:gd name="T3" fmla="*/ 32 h 57"/>
                    <a:gd name="T4" fmla="*/ 112 w 195"/>
                    <a:gd name="T5" fmla="*/ 4 h 57"/>
                    <a:gd name="T6" fmla="*/ 144 w 195"/>
                    <a:gd name="T7" fmla="*/ 0 h 57"/>
                    <a:gd name="T8" fmla="*/ 195 w 195"/>
                    <a:gd name="T9" fmla="*/ 3 h 57"/>
                    <a:gd name="T10" fmla="*/ 0 60000 65536"/>
                    <a:gd name="T11" fmla="*/ 0 60000 65536"/>
                    <a:gd name="T12" fmla="*/ 0 60000 65536"/>
                    <a:gd name="T13" fmla="*/ 0 60000 65536"/>
                    <a:gd name="T14" fmla="*/ 0 60000 65536"/>
                    <a:gd name="T15" fmla="*/ 0 w 195"/>
                    <a:gd name="T16" fmla="*/ 0 h 57"/>
                    <a:gd name="T17" fmla="*/ 195 w 195"/>
                    <a:gd name="T18" fmla="*/ 57 h 57"/>
                  </a:gdLst>
                  <a:ahLst/>
                  <a:cxnLst>
                    <a:cxn ang="T10">
                      <a:pos x="T0" y="T1"/>
                    </a:cxn>
                    <a:cxn ang="T11">
                      <a:pos x="T2" y="T3"/>
                    </a:cxn>
                    <a:cxn ang="T12">
                      <a:pos x="T4" y="T5"/>
                    </a:cxn>
                    <a:cxn ang="T13">
                      <a:pos x="T6" y="T7"/>
                    </a:cxn>
                    <a:cxn ang="T14">
                      <a:pos x="T8" y="T9"/>
                    </a:cxn>
                  </a:cxnLst>
                  <a:rect l="T15" t="T16" r="T17" b="T18"/>
                  <a:pathLst>
                    <a:path w="195" h="57">
                      <a:moveTo>
                        <a:pt x="0" y="57"/>
                      </a:moveTo>
                      <a:lnTo>
                        <a:pt x="64" y="32"/>
                      </a:lnTo>
                      <a:lnTo>
                        <a:pt x="112" y="4"/>
                      </a:lnTo>
                      <a:lnTo>
                        <a:pt x="144" y="0"/>
                      </a:lnTo>
                      <a:lnTo>
                        <a:pt x="195" y="3"/>
                      </a:lnTo>
                    </a:path>
                  </a:pathLst>
                </a:custGeom>
                <a:noFill/>
                <a:ln w="635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0" name="Freeform 104"/>
                <p:cNvSpPr>
                  <a:spLocks/>
                </p:cNvSpPr>
                <p:nvPr/>
              </p:nvSpPr>
              <p:spPr bwMode="auto">
                <a:xfrm>
                  <a:off x="990" y="1890"/>
                  <a:ext cx="126" cy="186"/>
                </a:xfrm>
                <a:custGeom>
                  <a:avLst/>
                  <a:gdLst>
                    <a:gd name="T0" fmla="*/ 126 w 126"/>
                    <a:gd name="T1" fmla="*/ 0 h 186"/>
                    <a:gd name="T2" fmla="*/ 87 w 126"/>
                    <a:gd name="T3" fmla="*/ 18 h 186"/>
                    <a:gd name="T4" fmla="*/ 117 w 126"/>
                    <a:gd name="T5" fmla="*/ 39 h 186"/>
                    <a:gd name="T6" fmla="*/ 81 w 126"/>
                    <a:gd name="T7" fmla="*/ 45 h 186"/>
                    <a:gd name="T8" fmla="*/ 66 w 126"/>
                    <a:gd name="T9" fmla="*/ 99 h 186"/>
                    <a:gd name="T10" fmla="*/ 42 w 126"/>
                    <a:gd name="T11" fmla="*/ 87 h 186"/>
                    <a:gd name="T12" fmla="*/ 15 w 126"/>
                    <a:gd name="T13" fmla="*/ 96 h 186"/>
                    <a:gd name="T14" fmla="*/ 0 w 126"/>
                    <a:gd name="T15" fmla="*/ 123 h 186"/>
                    <a:gd name="T16" fmla="*/ 6 w 126"/>
                    <a:gd name="T17" fmla="*/ 147 h 186"/>
                    <a:gd name="T18" fmla="*/ 33 w 126"/>
                    <a:gd name="T19" fmla="*/ 186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86"/>
                    <a:gd name="T32" fmla="*/ 126 w 126"/>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86">
                      <a:moveTo>
                        <a:pt x="126" y="0"/>
                      </a:moveTo>
                      <a:lnTo>
                        <a:pt x="87" y="18"/>
                      </a:lnTo>
                      <a:lnTo>
                        <a:pt x="117" y="39"/>
                      </a:lnTo>
                      <a:lnTo>
                        <a:pt x="81" y="45"/>
                      </a:lnTo>
                      <a:lnTo>
                        <a:pt x="66" y="99"/>
                      </a:lnTo>
                      <a:lnTo>
                        <a:pt x="42" y="87"/>
                      </a:lnTo>
                      <a:lnTo>
                        <a:pt x="15" y="96"/>
                      </a:lnTo>
                      <a:lnTo>
                        <a:pt x="0" y="123"/>
                      </a:lnTo>
                      <a:lnTo>
                        <a:pt x="6" y="147"/>
                      </a:lnTo>
                      <a:lnTo>
                        <a:pt x="33" y="186"/>
                      </a:lnTo>
                    </a:path>
                  </a:pathLst>
                </a:custGeom>
                <a:noFill/>
                <a:ln w="635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1" name="Freeform 105"/>
                <p:cNvSpPr>
                  <a:spLocks/>
                </p:cNvSpPr>
                <p:nvPr/>
              </p:nvSpPr>
              <p:spPr bwMode="auto">
                <a:xfrm>
                  <a:off x="1386" y="2661"/>
                  <a:ext cx="240" cy="387"/>
                </a:xfrm>
                <a:custGeom>
                  <a:avLst/>
                  <a:gdLst>
                    <a:gd name="T0" fmla="*/ 240 w 240"/>
                    <a:gd name="T1" fmla="*/ 0 h 387"/>
                    <a:gd name="T2" fmla="*/ 219 w 240"/>
                    <a:gd name="T3" fmla="*/ 42 h 387"/>
                    <a:gd name="T4" fmla="*/ 204 w 240"/>
                    <a:gd name="T5" fmla="*/ 57 h 387"/>
                    <a:gd name="T6" fmla="*/ 174 w 240"/>
                    <a:gd name="T7" fmla="*/ 57 h 387"/>
                    <a:gd name="T8" fmla="*/ 147 w 240"/>
                    <a:gd name="T9" fmla="*/ 36 h 387"/>
                    <a:gd name="T10" fmla="*/ 126 w 240"/>
                    <a:gd name="T11" fmla="*/ 42 h 387"/>
                    <a:gd name="T12" fmla="*/ 105 w 240"/>
                    <a:gd name="T13" fmla="*/ 63 h 387"/>
                    <a:gd name="T14" fmla="*/ 87 w 240"/>
                    <a:gd name="T15" fmla="*/ 87 h 387"/>
                    <a:gd name="T16" fmla="*/ 87 w 240"/>
                    <a:gd name="T17" fmla="*/ 114 h 387"/>
                    <a:gd name="T18" fmla="*/ 66 w 240"/>
                    <a:gd name="T19" fmla="*/ 123 h 387"/>
                    <a:gd name="T20" fmla="*/ 54 w 240"/>
                    <a:gd name="T21" fmla="*/ 138 h 387"/>
                    <a:gd name="T22" fmla="*/ 39 w 240"/>
                    <a:gd name="T23" fmla="*/ 159 h 387"/>
                    <a:gd name="T24" fmla="*/ 15 w 240"/>
                    <a:gd name="T25" fmla="*/ 162 h 387"/>
                    <a:gd name="T26" fmla="*/ 3 w 240"/>
                    <a:gd name="T27" fmla="*/ 192 h 387"/>
                    <a:gd name="T28" fmla="*/ 24 w 240"/>
                    <a:gd name="T29" fmla="*/ 219 h 387"/>
                    <a:gd name="T30" fmla="*/ 18 w 240"/>
                    <a:gd name="T31" fmla="*/ 237 h 387"/>
                    <a:gd name="T32" fmla="*/ 42 w 240"/>
                    <a:gd name="T33" fmla="*/ 249 h 387"/>
                    <a:gd name="T34" fmla="*/ 45 w 240"/>
                    <a:gd name="T35" fmla="*/ 279 h 387"/>
                    <a:gd name="T36" fmla="*/ 60 w 240"/>
                    <a:gd name="T37" fmla="*/ 291 h 387"/>
                    <a:gd name="T38" fmla="*/ 69 w 240"/>
                    <a:gd name="T39" fmla="*/ 312 h 387"/>
                    <a:gd name="T40" fmla="*/ 63 w 240"/>
                    <a:gd name="T41" fmla="*/ 333 h 387"/>
                    <a:gd name="T42" fmla="*/ 60 w 240"/>
                    <a:gd name="T43" fmla="*/ 351 h 387"/>
                    <a:gd name="T44" fmla="*/ 33 w 240"/>
                    <a:gd name="T45" fmla="*/ 387 h 3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0"/>
                    <a:gd name="T70" fmla="*/ 0 h 387"/>
                    <a:gd name="T71" fmla="*/ 240 w 240"/>
                    <a:gd name="T72" fmla="*/ 387 h 3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0" h="387">
                      <a:moveTo>
                        <a:pt x="240" y="0"/>
                      </a:moveTo>
                      <a:lnTo>
                        <a:pt x="219" y="42"/>
                      </a:lnTo>
                      <a:lnTo>
                        <a:pt x="204" y="57"/>
                      </a:lnTo>
                      <a:lnTo>
                        <a:pt x="174" y="57"/>
                      </a:lnTo>
                      <a:lnTo>
                        <a:pt x="147" y="36"/>
                      </a:lnTo>
                      <a:lnTo>
                        <a:pt x="126" y="42"/>
                      </a:lnTo>
                      <a:lnTo>
                        <a:pt x="105" y="63"/>
                      </a:lnTo>
                      <a:lnTo>
                        <a:pt x="87" y="87"/>
                      </a:lnTo>
                      <a:lnTo>
                        <a:pt x="87" y="114"/>
                      </a:lnTo>
                      <a:lnTo>
                        <a:pt x="66" y="123"/>
                      </a:lnTo>
                      <a:lnTo>
                        <a:pt x="54" y="138"/>
                      </a:lnTo>
                      <a:lnTo>
                        <a:pt x="39" y="159"/>
                      </a:lnTo>
                      <a:lnTo>
                        <a:pt x="15" y="162"/>
                      </a:lnTo>
                      <a:cubicBezTo>
                        <a:pt x="0" y="181"/>
                        <a:pt x="3" y="171"/>
                        <a:pt x="3" y="192"/>
                      </a:cubicBezTo>
                      <a:lnTo>
                        <a:pt x="24" y="219"/>
                      </a:lnTo>
                      <a:lnTo>
                        <a:pt x="18" y="237"/>
                      </a:lnTo>
                      <a:lnTo>
                        <a:pt x="42" y="249"/>
                      </a:lnTo>
                      <a:lnTo>
                        <a:pt x="45" y="279"/>
                      </a:lnTo>
                      <a:lnTo>
                        <a:pt x="60" y="291"/>
                      </a:lnTo>
                      <a:lnTo>
                        <a:pt x="69" y="312"/>
                      </a:lnTo>
                      <a:lnTo>
                        <a:pt x="63" y="333"/>
                      </a:lnTo>
                      <a:lnTo>
                        <a:pt x="60" y="351"/>
                      </a:lnTo>
                      <a:lnTo>
                        <a:pt x="33" y="387"/>
                      </a:lnTo>
                    </a:path>
                  </a:pathLst>
                </a:custGeom>
                <a:noFill/>
                <a:ln w="635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2" name="Freeform 106"/>
                <p:cNvSpPr>
                  <a:spLocks/>
                </p:cNvSpPr>
                <p:nvPr/>
              </p:nvSpPr>
              <p:spPr bwMode="auto">
                <a:xfrm>
                  <a:off x="1989" y="3051"/>
                  <a:ext cx="516" cy="306"/>
                </a:xfrm>
                <a:custGeom>
                  <a:avLst/>
                  <a:gdLst>
                    <a:gd name="T0" fmla="*/ 42 w 516"/>
                    <a:gd name="T1" fmla="*/ 99 h 306"/>
                    <a:gd name="T2" fmla="*/ 12 w 516"/>
                    <a:gd name="T3" fmla="*/ 81 h 306"/>
                    <a:gd name="T4" fmla="*/ 3 w 516"/>
                    <a:gd name="T5" fmla="*/ 57 h 306"/>
                    <a:gd name="T6" fmla="*/ 0 w 516"/>
                    <a:gd name="T7" fmla="*/ 39 h 306"/>
                    <a:gd name="T8" fmla="*/ 18 w 516"/>
                    <a:gd name="T9" fmla="*/ 21 h 306"/>
                    <a:gd name="T10" fmla="*/ 33 w 516"/>
                    <a:gd name="T11" fmla="*/ 9 h 306"/>
                    <a:gd name="T12" fmla="*/ 57 w 516"/>
                    <a:gd name="T13" fmla="*/ 0 h 306"/>
                    <a:gd name="T14" fmla="*/ 75 w 516"/>
                    <a:gd name="T15" fmla="*/ 12 h 306"/>
                    <a:gd name="T16" fmla="*/ 96 w 516"/>
                    <a:gd name="T17" fmla="*/ 27 h 306"/>
                    <a:gd name="T18" fmla="*/ 120 w 516"/>
                    <a:gd name="T19" fmla="*/ 39 h 306"/>
                    <a:gd name="T20" fmla="*/ 150 w 516"/>
                    <a:gd name="T21" fmla="*/ 63 h 306"/>
                    <a:gd name="T22" fmla="*/ 192 w 516"/>
                    <a:gd name="T23" fmla="*/ 81 h 306"/>
                    <a:gd name="T24" fmla="*/ 222 w 516"/>
                    <a:gd name="T25" fmla="*/ 111 h 306"/>
                    <a:gd name="T26" fmla="*/ 291 w 516"/>
                    <a:gd name="T27" fmla="*/ 111 h 306"/>
                    <a:gd name="T28" fmla="*/ 306 w 516"/>
                    <a:gd name="T29" fmla="*/ 129 h 306"/>
                    <a:gd name="T30" fmla="*/ 441 w 516"/>
                    <a:gd name="T31" fmla="*/ 129 h 306"/>
                    <a:gd name="T32" fmla="*/ 468 w 516"/>
                    <a:gd name="T33" fmla="*/ 144 h 306"/>
                    <a:gd name="T34" fmla="*/ 486 w 516"/>
                    <a:gd name="T35" fmla="*/ 168 h 306"/>
                    <a:gd name="T36" fmla="*/ 516 w 516"/>
                    <a:gd name="T37" fmla="*/ 183 h 306"/>
                    <a:gd name="T38" fmla="*/ 495 w 516"/>
                    <a:gd name="T39" fmla="*/ 195 h 306"/>
                    <a:gd name="T40" fmla="*/ 489 w 516"/>
                    <a:gd name="T41" fmla="*/ 213 h 306"/>
                    <a:gd name="T42" fmla="*/ 492 w 516"/>
                    <a:gd name="T43" fmla="*/ 255 h 306"/>
                    <a:gd name="T44" fmla="*/ 501 w 516"/>
                    <a:gd name="T45" fmla="*/ 279 h 306"/>
                    <a:gd name="T46" fmla="*/ 504 w 516"/>
                    <a:gd name="T47" fmla="*/ 306 h 3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16"/>
                    <a:gd name="T73" fmla="*/ 0 h 306"/>
                    <a:gd name="T74" fmla="*/ 516 w 516"/>
                    <a:gd name="T75" fmla="*/ 306 h 3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16" h="306">
                      <a:moveTo>
                        <a:pt x="42" y="99"/>
                      </a:moveTo>
                      <a:lnTo>
                        <a:pt x="12" y="81"/>
                      </a:lnTo>
                      <a:lnTo>
                        <a:pt x="3" y="57"/>
                      </a:lnTo>
                      <a:lnTo>
                        <a:pt x="0" y="39"/>
                      </a:lnTo>
                      <a:lnTo>
                        <a:pt x="18" y="21"/>
                      </a:lnTo>
                      <a:lnTo>
                        <a:pt x="33" y="9"/>
                      </a:lnTo>
                      <a:lnTo>
                        <a:pt x="57" y="0"/>
                      </a:lnTo>
                      <a:lnTo>
                        <a:pt x="75" y="12"/>
                      </a:lnTo>
                      <a:lnTo>
                        <a:pt x="96" y="27"/>
                      </a:lnTo>
                      <a:lnTo>
                        <a:pt x="120" y="39"/>
                      </a:lnTo>
                      <a:lnTo>
                        <a:pt x="150" y="63"/>
                      </a:lnTo>
                      <a:lnTo>
                        <a:pt x="192" y="81"/>
                      </a:lnTo>
                      <a:lnTo>
                        <a:pt x="222" y="111"/>
                      </a:lnTo>
                      <a:lnTo>
                        <a:pt x="291" y="111"/>
                      </a:lnTo>
                      <a:lnTo>
                        <a:pt x="306" y="129"/>
                      </a:lnTo>
                      <a:lnTo>
                        <a:pt x="441" y="129"/>
                      </a:lnTo>
                      <a:lnTo>
                        <a:pt x="468" y="144"/>
                      </a:lnTo>
                      <a:lnTo>
                        <a:pt x="486" y="168"/>
                      </a:lnTo>
                      <a:lnTo>
                        <a:pt x="516" y="183"/>
                      </a:lnTo>
                      <a:lnTo>
                        <a:pt x="495" y="195"/>
                      </a:lnTo>
                      <a:lnTo>
                        <a:pt x="489" y="213"/>
                      </a:lnTo>
                      <a:lnTo>
                        <a:pt x="492" y="255"/>
                      </a:lnTo>
                      <a:lnTo>
                        <a:pt x="501" y="279"/>
                      </a:lnTo>
                      <a:lnTo>
                        <a:pt x="504" y="306"/>
                      </a:lnTo>
                    </a:path>
                  </a:pathLst>
                </a:custGeom>
                <a:noFill/>
                <a:ln w="6350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513" name="Group 107"/>
                <p:cNvGrpSpPr>
                  <a:grpSpLocks/>
                </p:cNvGrpSpPr>
                <p:nvPr/>
              </p:nvGrpSpPr>
              <p:grpSpPr bwMode="auto">
                <a:xfrm>
                  <a:off x="876" y="1716"/>
                  <a:ext cx="1632" cy="1668"/>
                  <a:chOff x="876" y="1716"/>
                  <a:chExt cx="1632" cy="1668"/>
                </a:xfrm>
              </p:grpSpPr>
              <p:sp>
                <p:nvSpPr>
                  <p:cNvPr id="20514" name="Freeform 108"/>
                  <p:cNvSpPr>
                    <a:spLocks/>
                  </p:cNvSpPr>
                  <p:nvPr/>
                </p:nvSpPr>
                <p:spPr bwMode="auto">
                  <a:xfrm>
                    <a:off x="1105" y="1928"/>
                    <a:ext cx="912" cy="1128"/>
                  </a:xfrm>
                  <a:custGeom>
                    <a:avLst/>
                    <a:gdLst>
                      <a:gd name="T0" fmla="*/ 0 w 912"/>
                      <a:gd name="T1" fmla="*/ 0 h 1128"/>
                      <a:gd name="T2" fmla="*/ 44 w 912"/>
                      <a:gd name="T3" fmla="*/ 24 h 1128"/>
                      <a:gd name="T4" fmla="*/ 80 w 912"/>
                      <a:gd name="T5" fmla="*/ 60 h 1128"/>
                      <a:gd name="T6" fmla="*/ 124 w 912"/>
                      <a:gd name="T7" fmla="*/ 120 h 1128"/>
                      <a:gd name="T8" fmla="*/ 146 w 912"/>
                      <a:gd name="T9" fmla="*/ 163 h 1128"/>
                      <a:gd name="T10" fmla="*/ 152 w 912"/>
                      <a:gd name="T11" fmla="*/ 208 h 1128"/>
                      <a:gd name="T12" fmla="*/ 164 w 912"/>
                      <a:gd name="T13" fmla="*/ 252 h 1128"/>
                      <a:gd name="T14" fmla="*/ 220 w 912"/>
                      <a:gd name="T15" fmla="*/ 328 h 1128"/>
                      <a:gd name="T16" fmla="*/ 252 w 912"/>
                      <a:gd name="T17" fmla="*/ 372 h 1128"/>
                      <a:gd name="T18" fmla="*/ 272 w 912"/>
                      <a:gd name="T19" fmla="*/ 392 h 1128"/>
                      <a:gd name="T20" fmla="*/ 316 w 912"/>
                      <a:gd name="T21" fmla="*/ 412 h 1128"/>
                      <a:gd name="T22" fmla="*/ 348 w 912"/>
                      <a:gd name="T23" fmla="*/ 468 h 1128"/>
                      <a:gd name="T24" fmla="*/ 384 w 912"/>
                      <a:gd name="T25" fmla="*/ 488 h 1128"/>
                      <a:gd name="T26" fmla="*/ 420 w 912"/>
                      <a:gd name="T27" fmla="*/ 552 h 1128"/>
                      <a:gd name="T28" fmla="*/ 480 w 912"/>
                      <a:gd name="T29" fmla="*/ 584 h 1128"/>
                      <a:gd name="T30" fmla="*/ 484 w 912"/>
                      <a:gd name="T31" fmla="*/ 608 h 1128"/>
                      <a:gd name="T32" fmla="*/ 480 w 912"/>
                      <a:gd name="T33" fmla="*/ 640 h 1128"/>
                      <a:gd name="T34" fmla="*/ 488 w 912"/>
                      <a:gd name="T35" fmla="*/ 664 h 1128"/>
                      <a:gd name="T36" fmla="*/ 524 w 912"/>
                      <a:gd name="T37" fmla="*/ 736 h 1128"/>
                      <a:gd name="T38" fmla="*/ 548 w 912"/>
                      <a:gd name="T39" fmla="*/ 756 h 1128"/>
                      <a:gd name="T40" fmla="*/ 580 w 912"/>
                      <a:gd name="T41" fmla="*/ 832 h 1128"/>
                      <a:gd name="T42" fmla="*/ 608 w 912"/>
                      <a:gd name="T43" fmla="*/ 852 h 1128"/>
                      <a:gd name="T44" fmla="*/ 616 w 912"/>
                      <a:gd name="T45" fmla="*/ 912 h 1128"/>
                      <a:gd name="T46" fmla="*/ 695 w 912"/>
                      <a:gd name="T47" fmla="*/ 931 h 1128"/>
                      <a:gd name="T48" fmla="*/ 746 w 912"/>
                      <a:gd name="T49" fmla="*/ 928 h 1128"/>
                      <a:gd name="T50" fmla="*/ 752 w 912"/>
                      <a:gd name="T51" fmla="*/ 949 h 1128"/>
                      <a:gd name="T52" fmla="*/ 713 w 912"/>
                      <a:gd name="T53" fmla="*/ 961 h 1128"/>
                      <a:gd name="T54" fmla="*/ 704 w 912"/>
                      <a:gd name="T55" fmla="*/ 1032 h 1128"/>
                      <a:gd name="T56" fmla="*/ 800 w 912"/>
                      <a:gd name="T57" fmla="*/ 1036 h 1128"/>
                      <a:gd name="T58" fmla="*/ 852 w 912"/>
                      <a:gd name="T59" fmla="*/ 1084 h 1128"/>
                      <a:gd name="T60" fmla="*/ 869 w 912"/>
                      <a:gd name="T61" fmla="*/ 1075 h 1128"/>
                      <a:gd name="T62" fmla="*/ 892 w 912"/>
                      <a:gd name="T63" fmla="*/ 1092 h 1128"/>
                      <a:gd name="T64" fmla="*/ 912 w 912"/>
                      <a:gd name="T65" fmla="*/ 1128 h 1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12"/>
                      <a:gd name="T100" fmla="*/ 0 h 1128"/>
                      <a:gd name="T101" fmla="*/ 912 w 912"/>
                      <a:gd name="T102" fmla="*/ 1128 h 11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12" h="1128">
                        <a:moveTo>
                          <a:pt x="0" y="0"/>
                        </a:moveTo>
                        <a:lnTo>
                          <a:pt x="44" y="24"/>
                        </a:lnTo>
                        <a:lnTo>
                          <a:pt x="80" y="60"/>
                        </a:lnTo>
                        <a:lnTo>
                          <a:pt x="124" y="120"/>
                        </a:lnTo>
                        <a:lnTo>
                          <a:pt x="146" y="163"/>
                        </a:lnTo>
                        <a:lnTo>
                          <a:pt x="152" y="208"/>
                        </a:lnTo>
                        <a:lnTo>
                          <a:pt x="164" y="252"/>
                        </a:lnTo>
                        <a:lnTo>
                          <a:pt x="220" y="328"/>
                        </a:lnTo>
                        <a:lnTo>
                          <a:pt x="252" y="372"/>
                        </a:lnTo>
                        <a:lnTo>
                          <a:pt x="272" y="392"/>
                        </a:lnTo>
                        <a:lnTo>
                          <a:pt x="316" y="412"/>
                        </a:lnTo>
                        <a:lnTo>
                          <a:pt x="348" y="468"/>
                        </a:lnTo>
                        <a:lnTo>
                          <a:pt x="384" y="488"/>
                        </a:lnTo>
                        <a:lnTo>
                          <a:pt x="420" y="552"/>
                        </a:lnTo>
                        <a:lnTo>
                          <a:pt x="480" y="584"/>
                        </a:lnTo>
                        <a:lnTo>
                          <a:pt x="484" y="608"/>
                        </a:lnTo>
                        <a:lnTo>
                          <a:pt x="480" y="640"/>
                        </a:lnTo>
                        <a:lnTo>
                          <a:pt x="488" y="664"/>
                        </a:lnTo>
                        <a:lnTo>
                          <a:pt x="524" y="736"/>
                        </a:lnTo>
                        <a:lnTo>
                          <a:pt x="548" y="756"/>
                        </a:lnTo>
                        <a:lnTo>
                          <a:pt x="580" y="832"/>
                        </a:lnTo>
                        <a:lnTo>
                          <a:pt x="608" y="852"/>
                        </a:lnTo>
                        <a:lnTo>
                          <a:pt x="616" y="912"/>
                        </a:lnTo>
                        <a:lnTo>
                          <a:pt x="695" y="931"/>
                        </a:lnTo>
                        <a:lnTo>
                          <a:pt x="746" y="928"/>
                        </a:lnTo>
                        <a:lnTo>
                          <a:pt x="752" y="949"/>
                        </a:lnTo>
                        <a:lnTo>
                          <a:pt x="713" y="961"/>
                        </a:lnTo>
                        <a:lnTo>
                          <a:pt x="704" y="1032"/>
                        </a:lnTo>
                        <a:lnTo>
                          <a:pt x="800" y="1036"/>
                        </a:lnTo>
                        <a:lnTo>
                          <a:pt x="852" y="1084"/>
                        </a:lnTo>
                        <a:lnTo>
                          <a:pt x="869" y="1075"/>
                        </a:lnTo>
                        <a:lnTo>
                          <a:pt x="892" y="1092"/>
                        </a:lnTo>
                        <a:lnTo>
                          <a:pt x="912" y="1128"/>
                        </a:lnTo>
                      </a:path>
                    </a:pathLst>
                  </a:custGeom>
                  <a:noFill/>
                  <a:ln w="254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5" name="Freeform 109"/>
                  <p:cNvSpPr>
                    <a:spLocks/>
                  </p:cNvSpPr>
                  <p:nvPr/>
                </p:nvSpPr>
                <p:spPr bwMode="auto">
                  <a:xfrm>
                    <a:off x="876" y="1716"/>
                    <a:ext cx="195" cy="57"/>
                  </a:xfrm>
                  <a:custGeom>
                    <a:avLst/>
                    <a:gdLst>
                      <a:gd name="T0" fmla="*/ 0 w 195"/>
                      <a:gd name="T1" fmla="*/ 57 h 57"/>
                      <a:gd name="T2" fmla="*/ 64 w 195"/>
                      <a:gd name="T3" fmla="*/ 32 h 57"/>
                      <a:gd name="T4" fmla="*/ 112 w 195"/>
                      <a:gd name="T5" fmla="*/ 4 h 57"/>
                      <a:gd name="T6" fmla="*/ 144 w 195"/>
                      <a:gd name="T7" fmla="*/ 0 h 57"/>
                      <a:gd name="T8" fmla="*/ 195 w 195"/>
                      <a:gd name="T9" fmla="*/ 3 h 57"/>
                      <a:gd name="T10" fmla="*/ 0 60000 65536"/>
                      <a:gd name="T11" fmla="*/ 0 60000 65536"/>
                      <a:gd name="T12" fmla="*/ 0 60000 65536"/>
                      <a:gd name="T13" fmla="*/ 0 60000 65536"/>
                      <a:gd name="T14" fmla="*/ 0 60000 65536"/>
                      <a:gd name="T15" fmla="*/ 0 w 195"/>
                      <a:gd name="T16" fmla="*/ 0 h 57"/>
                      <a:gd name="T17" fmla="*/ 195 w 195"/>
                      <a:gd name="T18" fmla="*/ 57 h 57"/>
                    </a:gdLst>
                    <a:ahLst/>
                    <a:cxnLst>
                      <a:cxn ang="T10">
                        <a:pos x="T0" y="T1"/>
                      </a:cxn>
                      <a:cxn ang="T11">
                        <a:pos x="T2" y="T3"/>
                      </a:cxn>
                      <a:cxn ang="T12">
                        <a:pos x="T4" y="T5"/>
                      </a:cxn>
                      <a:cxn ang="T13">
                        <a:pos x="T6" y="T7"/>
                      </a:cxn>
                      <a:cxn ang="T14">
                        <a:pos x="T8" y="T9"/>
                      </a:cxn>
                    </a:cxnLst>
                    <a:rect l="T15" t="T16" r="T17" b="T18"/>
                    <a:pathLst>
                      <a:path w="195" h="57">
                        <a:moveTo>
                          <a:pt x="0" y="57"/>
                        </a:moveTo>
                        <a:lnTo>
                          <a:pt x="64" y="32"/>
                        </a:lnTo>
                        <a:lnTo>
                          <a:pt x="112" y="4"/>
                        </a:lnTo>
                        <a:lnTo>
                          <a:pt x="144" y="0"/>
                        </a:lnTo>
                        <a:lnTo>
                          <a:pt x="195" y="3"/>
                        </a:lnTo>
                      </a:path>
                    </a:pathLst>
                  </a:custGeom>
                  <a:noFill/>
                  <a:ln w="254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6" name="Freeform 110"/>
                  <p:cNvSpPr>
                    <a:spLocks/>
                  </p:cNvSpPr>
                  <p:nvPr/>
                </p:nvSpPr>
                <p:spPr bwMode="auto">
                  <a:xfrm>
                    <a:off x="990" y="1890"/>
                    <a:ext cx="126" cy="186"/>
                  </a:xfrm>
                  <a:custGeom>
                    <a:avLst/>
                    <a:gdLst>
                      <a:gd name="T0" fmla="*/ 126 w 126"/>
                      <a:gd name="T1" fmla="*/ 0 h 186"/>
                      <a:gd name="T2" fmla="*/ 87 w 126"/>
                      <a:gd name="T3" fmla="*/ 18 h 186"/>
                      <a:gd name="T4" fmla="*/ 117 w 126"/>
                      <a:gd name="T5" fmla="*/ 39 h 186"/>
                      <a:gd name="T6" fmla="*/ 81 w 126"/>
                      <a:gd name="T7" fmla="*/ 45 h 186"/>
                      <a:gd name="T8" fmla="*/ 66 w 126"/>
                      <a:gd name="T9" fmla="*/ 99 h 186"/>
                      <a:gd name="T10" fmla="*/ 42 w 126"/>
                      <a:gd name="T11" fmla="*/ 87 h 186"/>
                      <a:gd name="T12" fmla="*/ 15 w 126"/>
                      <a:gd name="T13" fmla="*/ 96 h 186"/>
                      <a:gd name="T14" fmla="*/ 0 w 126"/>
                      <a:gd name="T15" fmla="*/ 123 h 186"/>
                      <a:gd name="T16" fmla="*/ 6 w 126"/>
                      <a:gd name="T17" fmla="*/ 147 h 186"/>
                      <a:gd name="T18" fmla="*/ 33 w 126"/>
                      <a:gd name="T19" fmla="*/ 186 h 1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186"/>
                      <a:gd name="T32" fmla="*/ 126 w 126"/>
                      <a:gd name="T33" fmla="*/ 186 h 1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186">
                        <a:moveTo>
                          <a:pt x="126" y="0"/>
                        </a:moveTo>
                        <a:lnTo>
                          <a:pt x="87" y="18"/>
                        </a:lnTo>
                        <a:lnTo>
                          <a:pt x="117" y="39"/>
                        </a:lnTo>
                        <a:lnTo>
                          <a:pt x="81" y="45"/>
                        </a:lnTo>
                        <a:lnTo>
                          <a:pt x="66" y="99"/>
                        </a:lnTo>
                        <a:lnTo>
                          <a:pt x="42" y="87"/>
                        </a:lnTo>
                        <a:lnTo>
                          <a:pt x="15" y="96"/>
                        </a:lnTo>
                        <a:lnTo>
                          <a:pt x="0" y="123"/>
                        </a:lnTo>
                        <a:lnTo>
                          <a:pt x="6" y="147"/>
                        </a:lnTo>
                        <a:lnTo>
                          <a:pt x="33" y="186"/>
                        </a:lnTo>
                      </a:path>
                    </a:pathLst>
                  </a:custGeom>
                  <a:noFill/>
                  <a:ln w="254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7" name="Freeform 111"/>
                  <p:cNvSpPr>
                    <a:spLocks/>
                  </p:cNvSpPr>
                  <p:nvPr/>
                </p:nvSpPr>
                <p:spPr bwMode="auto">
                  <a:xfrm>
                    <a:off x="1386" y="2661"/>
                    <a:ext cx="240" cy="387"/>
                  </a:xfrm>
                  <a:custGeom>
                    <a:avLst/>
                    <a:gdLst>
                      <a:gd name="T0" fmla="*/ 240 w 240"/>
                      <a:gd name="T1" fmla="*/ 0 h 387"/>
                      <a:gd name="T2" fmla="*/ 219 w 240"/>
                      <a:gd name="T3" fmla="*/ 42 h 387"/>
                      <a:gd name="T4" fmla="*/ 204 w 240"/>
                      <a:gd name="T5" fmla="*/ 57 h 387"/>
                      <a:gd name="T6" fmla="*/ 174 w 240"/>
                      <a:gd name="T7" fmla="*/ 57 h 387"/>
                      <a:gd name="T8" fmla="*/ 147 w 240"/>
                      <a:gd name="T9" fmla="*/ 36 h 387"/>
                      <a:gd name="T10" fmla="*/ 126 w 240"/>
                      <a:gd name="T11" fmla="*/ 42 h 387"/>
                      <a:gd name="T12" fmla="*/ 105 w 240"/>
                      <a:gd name="T13" fmla="*/ 63 h 387"/>
                      <a:gd name="T14" fmla="*/ 87 w 240"/>
                      <a:gd name="T15" fmla="*/ 87 h 387"/>
                      <a:gd name="T16" fmla="*/ 87 w 240"/>
                      <a:gd name="T17" fmla="*/ 114 h 387"/>
                      <a:gd name="T18" fmla="*/ 66 w 240"/>
                      <a:gd name="T19" fmla="*/ 123 h 387"/>
                      <a:gd name="T20" fmla="*/ 54 w 240"/>
                      <a:gd name="T21" fmla="*/ 138 h 387"/>
                      <a:gd name="T22" fmla="*/ 39 w 240"/>
                      <a:gd name="T23" fmla="*/ 159 h 387"/>
                      <a:gd name="T24" fmla="*/ 15 w 240"/>
                      <a:gd name="T25" fmla="*/ 162 h 387"/>
                      <a:gd name="T26" fmla="*/ 3 w 240"/>
                      <a:gd name="T27" fmla="*/ 192 h 387"/>
                      <a:gd name="T28" fmla="*/ 24 w 240"/>
                      <a:gd name="T29" fmla="*/ 219 h 387"/>
                      <a:gd name="T30" fmla="*/ 18 w 240"/>
                      <a:gd name="T31" fmla="*/ 237 h 387"/>
                      <a:gd name="T32" fmla="*/ 42 w 240"/>
                      <a:gd name="T33" fmla="*/ 249 h 387"/>
                      <a:gd name="T34" fmla="*/ 45 w 240"/>
                      <a:gd name="T35" fmla="*/ 279 h 387"/>
                      <a:gd name="T36" fmla="*/ 60 w 240"/>
                      <a:gd name="T37" fmla="*/ 291 h 387"/>
                      <a:gd name="T38" fmla="*/ 69 w 240"/>
                      <a:gd name="T39" fmla="*/ 312 h 387"/>
                      <a:gd name="T40" fmla="*/ 63 w 240"/>
                      <a:gd name="T41" fmla="*/ 333 h 387"/>
                      <a:gd name="T42" fmla="*/ 60 w 240"/>
                      <a:gd name="T43" fmla="*/ 351 h 387"/>
                      <a:gd name="T44" fmla="*/ 33 w 240"/>
                      <a:gd name="T45" fmla="*/ 387 h 3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0"/>
                      <a:gd name="T70" fmla="*/ 0 h 387"/>
                      <a:gd name="T71" fmla="*/ 240 w 240"/>
                      <a:gd name="T72" fmla="*/ 387 h 3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0" h="387">
                        <a:moveTo>
                          <a:pt x="240" y="0"/>
                        </a:moveTo>
                        <a:lnTo>
                          <a:pt x="219" y="42"/>
                        </a:lnTo>
                        <a:lnTo>
                          <a:pt x="204" y="57"/>
                        </a:lnTo>
                        <a:lnTo>
                          <a:pt x="174" y="57"/>
                        </a:lnTo>
                        <a:lnTo>
                          <a:pt x="147" y="36"/>
                        </a:lnTo>
                        <a:lnTo>
                          <a:pt x="126" y="42"/>
                        </a:lnTo>
                        <a:lnTo>
                          <a:pt x="105" y="63"/>
                        </a:lnTo>
                        <a:lnTo>
                          <a:pt x="87" y="87"/>
                        </a:lnTo>
                        <a:lnTo>
                          <a:pt x="87" y="114"/>
                        </a:lnTo>
                        <a:lnTo>
                          <a:pt x="66" y="123"/>
                        </a:lnTo>
                        <a:lnTo>
                          <a:pt x="54" y="138"/>
                        </a:lnTo>
                        <a:lnTo>
                          <a:pt x="39" y="159"/>
                        </a:lnTo>
                        <a:lnTo>
                          <a:pt x="15" y="162"/>
                        </a:lnTo>
                        <a:cubicBezTo>
                          <a:pt x="0" y="181"/>
                          <a:pt x="3" y="171"/>
                          <a:pt x="3" y="192"/>
                        </a:cubicBezTo>
                        <a:lnTo>
                          <a:pt x="24" y="219"/>
                        </a:lnTo>
                        <a:lnTo>
                          <a:pt x="18" y="237"/>
                        </a:lnTo>
                        <a:lnTo>
                          <a:pt x="42" y="249"/>
                        </a:lnTo>
                        <a:lnTo>
                          <a:pt x="45" y="279"/>
                        </a:lnTo>
                        <a:lnTo>
                          <a:pt x="60" y="291"/>
                        </a:lnTo>
                        <a:lnTo>
                          <a:pt x="69" y="312"/>
                        </a:lnTo>
                        <a:lnTo>
                          <a:pt x="63" y="333"/>
                        </a:lnTo>
                        <a:lnTo>
                          <a:pt x="60" y="351"/>
                        </a:lnTo>
                        <a:lnTo>
                          <a:pt x="33" y="387"/>
                        </a:lnTo>
                      </a:path>
                    </a:pathLst>
                  </a:custGeom>
                  <a:noFill/>
                  <a:ln w="254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518" name="Freeform 112"/>
                  <p:cNvSpPr>
                    <a:spLocks/>
                  </p:cNvSpPr>
                  <p:nvPr/>
                </p:nvSpPr>
                <p:spPr bwMode="auto">
                  <a:xfrm>
                    <a:off x="1989" y="3051"/>
                    <a:ext cx="519" cy="333"/>
                  </a:xfrm>
                  <a:custGeom>
                    <a:avLst/>
                    <a:gdLst>
                      <a:gd name="T0" fmla="*/ 42 w 519"/>
                      <a:gd name="T1" fmla="*/ 99 h 333"/>
                      <a:gd name="T2" fmla="*/ 12 w 519"/>
                      <a:gd name="T3" fmla="*/ 81 h 333"/>
                      <a:gd name="T4" fmla="*/ 3 w 519"/>
                      <a:gd name="T5" fmla="*/ 57 h 333"/>
                      <a:gd name="T6" fmla="*/ 0 w 519"/>
                      <a:gd name="T7" fmla="*/ 39 h 333"/>
                      <a:gd name="T8" fmla="*/ 18 w 519"/>
                      <a:gd name="T9" fmla="*/ 21 h 333"/>
                      <a:gd name="T10" fmla="*/ 33 w 519"/>
                      <a:gd name="T11" fmla="*/ 9 h 333"/>
                      <a:gd name="T12" fmla="*/ 57 w 519"/>
                      <a:gd name="T13" fmla="*/ 0 h 333"/>
                      <a:gd name="T14" fmla="*/ 75 w 519"/>
                      <a:gd name="T15" fmla="*/ 12 h 333"/>
                      <a:gd name="T16" fmla="*/ 96 w 519"/>
                      <a:gd name="T17" fmla="*/ 27 h 333"/>
                      <a:gd name="T18" fmla="*/ 120 w 519"/>
                      <a:gd name="T19" fmla="*/ 39 h 333"/>
                      <a:gd name="T20" fmla="*/ 150 w 519"/>
                      <a:gd name="T21" fmla="*/ 63 h 333"/>
                      <a:gd name="T22" fmla="*/ 192 w 519"/>
                      <a:gd name="T23" fmla="*/ 81 h 333"/>
                      <a:gd name="T24" fmla="*/ 222 w 519"/>
                      <a:gd name="T25" fmla="*/ 111 h 333"/>
                      <a:gd name="T26" fmla="*/ 291 w 519"/>
                      <a:gd name="T27" fmla="*/ 111 h 333"/>
                      <a:gd name="T28" fmla="*/ 306 w 519"/>
                      <a:gd name="T29" fmla="*/ 129 h 333"/>
                      <a:gd name="T30" fmla="*/ 441 w 519"/>
                      <a:gd name="T31" fmla="*/ 129 h 333"/>
                      <a:gd name="T32" fmla="*/ 468 w 519"/>
                      <a:gd name="T33" fmla="*/ 144 h 333"/>
                      <a:gd name="T34" fmla="*/ 486 w 519"/>
                      <a:gd name="T35" fmla="*/ 168 h 333"/>
                      <a:gd name="T36" fmla="*/ 516 w 519"/>
                      <a:gd name="T37" fmla="*/ 183 h 333"/>
                      <a:gd name="T38" fmla="*/ 495 w 519"/>
                      <a:gd name="T39" fmla="*/ 195 h 333"/>
                      <a:gd name="T40" fmla="*/ 489 w 519"/>
                      <a:gd name="T41" fmla="*/ 213 h 333"/>
                      <a:gd name="T42" fmla="*/ 492 w 519"/>
                      <a:gd name="T43" fmla="*/ 255 h 333"/>
                      <a:gd name="T44" fmla="*/ 501 w 519"/>
                      <a:gd name="T45" fmla="*/ 279 h 333"/>
                      <a:gd name="T46" fmla="*/ 504 w 519"/>
                      <a:gd name="T47" fmla="*/ 306 h 333"/>
                      <a:gd name="T48" fmla="*/ 519 w 519"/>
                      <a:gd name="T49" fmla="*/ 333 h 3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9"/>
                      <a:gd name="T76" fmla="*/ 0 h 333"/>
                      <a:gd name="T77" fmla="*/ 519 w 519"/>
                      <a:gd name="T78" fmla="*/ 333 h 3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9" h="333">
                        <a:moveTo>
                          <a:pt x="42" y="99"/>
                        </a:moveTo>
                        <a:lnTo>
                          <a:pt x="12" y="81"/>
                        </a:lnTo>
                        <a:lnTo>
                          <a:pt x="3" y="57"/>
                        </a:lnTo>
                        <a:lnTo>
                          <a:pt x="0" y="39"/>
                        </a:lnTo>
                        <a:lnTo>
                          <a:pt x="18" y="21"/>
                        </a:lnTo>
                        <a:lnTo>
                          <a:pt x="33" y="9"/>
                        </a:lnTo>
                        <a:lnTo>
                          <a:pt x="57" y="0"/>
                        </a:lnTo>
                        <a:lnTo>
                          <a:pt x="75" y="12"/>
                        </a:lnTo>
                        <a:lnTo>
                          <a:pt x="96" y="27"/>
                        </a:lnTo>
                        <a:lnTo>
                          <a:pt x="120" y="39"/>
                        </a:lnTo>
                        <a:lnTo>
                          <a:pt x="150" y="63"/>
                        </a:lnTo>
                        <a:lnTo>
                          <a:pt x="192" y="81"/>
                        </a:lnTo>
                        <a:lnTo>
                          <a:pt x="222" y="111"/>
                        </a:lnTo>
                        <a:lnTo>
                          <a:pt x="291" y="111"/>
                        </a:lnTo>
                        <a:lnTo>
                          <a:pt x="306" y="129"/>
                        </a:lnTo>
                        <a:lnTo>
                          <a:pt x="441" y="129"/>
                        </a:lnTo>
                        <a:lnTo>
                          <a:pt x="468" y="144"/>
                        </a:lnTo>
                        <a:lnTo>
                          <a:pt x="486" y="168"/>
                        </a:lnTo>
                        <a:lnTo>
                          <a:pt x="516" y="183"/>
                        </a:lnTo>
                        <a:lnTo>
                          <a:pt x="495" y="195"/>
                        </a:lnTo>
                        <a:lnTo>
                          <a:pt x="489" y="213"/>
                        </a:lnTo>
                        <a:lnTo>
                          <a:pt x="492" y="255"/>
                        </a:lnTo>
                        <a:lnTo>
                          <a:pt x="501" y="279"/>
                        </a:lnTo>
                        <a:lnTo>
                          <a:pt x="504" y="306"/>
                        </a:lnTo>
                        <a:lnTo>
                          <a:pt x="519" y="333"/>
                        </a:lnTo>
                      </a:path>
                    </a:pathLst>
                  </a:custGeom>
                  <a:noFill/>
                  <a:ln w="25400">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1993841" name="Rectangle 113"/>
              <p:cNvSpPr>
                <a:spLocks noChangeArrowheads="1"/>
              </p:cNvSpPr>
              <p:nvPr/>
            </p:nvSpPr>
            <p:spPr bwMode="auto">
              <a:xfrm>
                <a:off x="1152" y="2961"/>
                <a:ext cx="736" cy="250"/>
              </a:xfrm>
              <a:prstGeom prst="rect">
                <a:avLst/>
              </a:prstGeom>
              <a:noFill/>
              <a:ln w="9525">
                <a:noFill/>
                <a:miter lim="800000"/>
                <a:headEnd/>
                <a:tailEnd/>
              </a:ln>
              <a:effectLst/>
            </p:spPr>
            <p:txBody>
              <a:bodyPr>
                <a:spAutoFit/>
              </a:bodyPr>
              <a:lstStyle/>
              <a:p>
                <a:pPr algn="ctr" eaLnBrk="1" hangingPunct="1">
                  <a:lnSpc>
                    <a:spcPct val="90000"/>
                  </a:lnSpc>
                  <a:defRPr/>
                </a:pPr>
                <a:r>
                  <a:rPr lang="en-US" sz="2200" b="1" dirty="0">
                    <a:solidFill>
                      <a:srgbClr val="FFFF66"/>
                    </a:solidFill>
                    <a:effectLst>
                      <a:outerShdw blurRad="38100" dist="38100" dir="2700000" algn="tl">
                        <a:srgbClr val="000000"/>
                      </a:outerShdw>
                    </a:effectLst>
                    <a:latin typeface="+mj-lt"/>
                    <a:cs typeface="Arial" charset="0"/>
                  </a:rPr>
                  <a:t>SWP</a:t>
                </a:r>
              </a:p>
            </p:txBody>
          </p:sp>
        </p:grpSp>
        <p:grpSp>
          <p:nvGrpSpPr>
            <p:cNvPr id="20501" name="Group 114"/>
            <p:cNvGrpSpPr>
              <a:grpSpLocks/>
            </p:cNvGrpSpPr>
            <p:nvPr/>
          </p:nvGrpSpPr>
          <p:grpSpPr bwMode="auto">
            <a:xfrm>
              <a:off x="992" y="1325"/>
              <a:ext cx="1488" cy="2260"/>
              <a:chOff x="1152" y="1161"/>
              <a:chExt cx="1488" cy="2260"/>
            </a:xfrm>
          </p:grpSpPr>
          <p:sp>
            <p:nvSpPr>
              <p:cNvPr id="20502" name="Oval 115"/>
              <p:cNvSpPr>
                <a:spLocks noChangeArrowheads="1"/>
              </p:cNvSpPr>
              <p:nvPr/>
            </p:nvSpPr>
            <p:spPr bwMode="auto">
              <a:xfrm>
                <a:off x="1152" y="1161"/>
                <a:ext cx="124" cy="124"/>
              </a:xfrm>
              <a:prstGeom prst="ellipse">
                <a:avLst/>
              </a:prstGeom>
              <a:solidFill>
                <a:srgbClr val="006600"/>
              </a:solidFill>
              <a:ln w="12700">
                <a:solidFill>
                  <a:srgbClr val="66FF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sp>
            <p:nvSpPr>
              <p:cNvPr id="20503" name="Oval 116"/>
              <p:cNvSpPr>
                <a:spLocks noChangeArrowheads="1"/>
              </p:cNvSpPr>
              <p:nvPr/>
            </p:nvSpPr>
            <p:spPr bwMode="auto">
              <a:xfrm>
                <a:off x="1232" y="2160"/>
                <a:ext cx="124" cy="124"/>
              </a:xfrm>
              <a:prstGeom prst="ellipse">
                <a:avLst/>
              </a:prstGeom>
              <a:solidFill>
                <a:srgbClr val="006600"/>
              </a:solidFill>
              <a:ln w="12700">
                <a:solidFill>
                  <a:srgbClr val="66FF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sp>
            <p:nvSpPr>
              <p:cNvPr id="20504" name="Oval 117"/>
              <p:cNvSpPr>
                <a:spLocks noChangeArrowheads="1"/>
              </p:cNvSpPr>
              <p:nvPr/>
            </p:nvSpPr>
            <p:spPr bwMode="auto">
              <a:xfrm>
                <a:off x="2106" y="3135"/>
                <a:ext cx="84" cy="84"/>
              </a:xfrm>
              <a:prstGeom prst="ellipse">
                <a:avLst/>
              </a:prstGeom>
              <a:solidFill>
                <a:srgbClr val="006600"/>
              </a:solidFill>
              <a:ln w="12700">
                <a:solidFill>
                  <a:srgbClr val="66FF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sp>
            <p:nvSpPr>
              <p:cNvPr id="20505" name="Oval 118"/>
              <p:cNvSpPr>
                <a:spLocks noChangeArrowheads="1"/>
              </p:cNvSpPr>
              <p:nvPr/>
            </p:nvSpPr>
            <p:spPr bwMode="auto">
              <a:xfrm>
                <a:off x="2563" y="3344"/>
                <a:ext cx="77" cy="77"/>
              </a:xfrm>
              <a:prstGeom prst="ellipse">
                <a:avLst/>
              </a:prstGeom>
              <a:solidFill>
                <a:srgbClr val="006600"/>
              </a:solidFill>
              <a:ln w="12700">
                <a:solidFill>
                  <a:srgbClr val="66FF33"/>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000">
                  <a:latin typeface="Arial" panose="020B0604020202020204" pitchFamily="34" charset="0"/>
                </a:endParaRPr>
              </a:p>
            </p:txBody>
          </p:sp>
        </p:grpSp>
      </p:grpSp>
      <p:sp>
        <p:nvSpPr>
          <p:cNvPr id="100" name="Rectangle 16"/>
          <p:cNvSpPr>
            <a:spLocks noChangeArrowheads="1"/>
          </p:cNvSpPr>
          <p:nvPr/>
        </p:nvSpPr>
        <p:spPr bwMode="invGray">
          <a:xfrm>
            <a:off x="5715000" y="1828800"/>
            <a:ext cx="3276600" cy="838200"/>
          </a:xfrm>
          <a:prstGeom prst="rect">
            <a:avLst/>
          </a:prstGeom>
          <a:gradFill rotWithShape="0">
            <a:gsLst>
              <a:gs pos="0">
                <a:srgbClr val="003399">
                  <a:gamma/>
                  <a:shade val="15294"/>
                  <a:invGamma/>
                </a:srgbClr>
              </a:gs>
              <a:gs pos="100000">
                <a:srgbClr val="003399"/>
              </a:gs>
            </a:gsLst>
            <a:lin ang="5400000" scaled="1"/>
          </a:gradFill>
          <a:ln w="19050">
            <a:solidFill>
              <a:schemeClr val="bg1"/>
            </a:solidFill>
            <a:miter lim="800000"/>
            <a:headEnd/>
            <a:tailEnd/>
          </a:ln>
          <a:effectLst/>
        </p:spPr>
        <p:txBody>
          <a:bodyPr anchor="ctr" anchorCtr="1"/>
          <a:lstStyle/>
          <a:p>
            <a:pPr algn="ctr" eaLnBrk="1" hangingPunct="1">
              <a:defRPr/>
            </a:pPr>
            <a:r>
              <a:rPr lang="en-US" sz="1800" b="1" dirty="0">
                <a:solidFill>
                  <a:srgbClr val="00FFFF"/>
                </a:solidFill>
                <a:latin typeface="+mn-lt"/>
                <a:cs typeface="Arial" charset="0"/>
              </a:rPr>
              <a:t>Los Angeles Aqueduct</a:t>
            </a:r>
            <a:endParaRPr lang="en-US" sz="1800" b="1" dirty="0">
              <a:solidFill>
                <a:srgbClr val="FFFF66"/>
              </a:solidFill>
              <a:latin typeface="+mn-lt"/>
              <a:cs typeface="Arial" charset="0"/>
            </a:endParaRPr>
          </a:p>
          <a:p>
            <a:pPr algn="ctr" eaLnBrk="1" hangingPunct="1">
              <a:defRPr/>
            </a:pPr>
            <a:r>
              <a:rPr lang="en-US" sz="1800" b="1" dirty="0">
                <a:solidFill>
                  <a:srgbClr val="FFC000"/>
                </a:solidFill>
                <a:effectLst>
                  <a:outerShdw blurRad="38100" dist="38100" dir="2700000" algn="tl">
                    <a:srgbClr val="000000"/>
                  </a:outerShdw>
                </a:effectLst>
                <a:latin typeface="+mn-lt"/>
                <a:cs typeface="Arial" charset="0"/>
              </a:rPr>
              <a:t>Los Angeles DWP</a:t>
            </a:r>
          </a:p>
          <a:p>
            <a:pPr algn="ctr" eaLnBrk="1" hangingPunct="1">
              <a:defRPr/>
            </a:pPr>
            <a:r>
              <a:rPr lang="en-US" sz="1800" b="1" dirty="0">
                <a:solidFill>
                  <a:schemeClr val="bg1"/>
                </a:solidFill>
                <a:effectLst>
                  <a:outerShdw blurRad="38100" dist="38100" dir="2700000" algn="tl">
                    <a:srgbClr val="000000"/>
                  </a:outerShdw>
                </a:effectLst>
                <a:latin typeface="+mn-lt"/>
                <a:cs typeface="Arial" charset="0"/>
              </a:rPr>
              <a:t>1913</a:t>
            </a:r>
          </a:p>
        </p:txBody>
      </p:sp>
      <p:sp>
        <p:nvSpPr>
          <p:cNvPr id="101" name="Rectangle 16"/>
          <p:cNvSpPr>
            <a:spLocks noChangeArrowheads="1"/>
          </p:cNvSpPr>
          <p:nvPr/>
        </p:nvSpPr>
        <p:spPr bwMode="invGray">
          <a:xfrm>
            <a:off x="5715000" y="2819400"/>
            <a:ext cx="3276600" cy="838200"/>
          </a:xfrm>
          <a:prstGeom prst="rect">
            <a:avLst/>
          </a:prstGeom>
          <a:gradFill rotWithShape="0">
            <a:gsLst>
              <a:gs pos="0">
                <a:srgbClr val="003399">
                  <a:gamma/>
                  <a:shade val="15294"/>
                  <a:invGamma/>
                </a:srgbClr>
              </a:gs>
              <a:gs pos="100000">
                <a:srgbClr val="003399"/>
              </a:gs>
            </a:gsLst>
            <a:lin ang="5400000" scaled="1"/>
          </a:gradFill>
          <a:ln w="19050">
            <a:solidFill>
              <a:schemeClr val="bg1"/>
            </a:solidFill>
            <a:miter lim="800000"/>
            <a:headEnd/>
            <a:tailEnd/>
          </a:ln>
          <a:effectLst/>
        </p:spPr>
        <p:txBody>
          <a:bodyPr anchor="ctr" anchorCtr="1"/>
          <a:lstStyle/>
          <a:p>
            <a:pPr algn="ctr" eaLnBrk="1" hangingPunct="1">
              <a:defRPr/>
            </a:pPr>
            <a:r>
              <a:rPr lang="en-US" sz="1800" b="1" dirty="0">
                <a:solidFill>
                  <a:srgbClr val="00FFFF"/>
                </a:solidFill>
                <a:latin typeface="+mn-lt"/>
                <a:cs typeface="Arial" charset="0"/>
              </a:rPr>
              <a:t>Mokelumne River Aqueduct </a:t>
            </a:r>
          </a:p>
          <a:p>
            <a:pPr algn="ctr" eaLnBrk="1" hangingPunct="1">
              <a:defRPr/>
            </a:pPr>
            <a:r>
              <a:rPr lang="en-US" sz="1800" b="1" dirty="0">
                <a:solidFill>
                  <a:srgbClr val="FFC000"/>
                </a:solidFill>
                <a:effectLst>
                  <a:outerShdw blurRad="38100" dist="38100" dir="2700000" algn="tl">
                    <a:srgbClr val="000000"/>
                  </a:outerShdw>
                </a:effectLst>
                <a:latin typeface="+mn-lt"/>
                <a:cs typeface="Arial" charset="0"/>
              </a:rPr>
              <a:t>East Bay MUD</a:t>
            </a:r>
          </a:p>
          <a:p>
            <a:pPr algn="ctr" eaLnBrk="1" hangingPunct="1">
              <a:defRPr/>
            </a:pPr>
            <a:r>
              <a:rPr lang="en-US" sz="1800" b="1" dirty="0">
                <a:solidFill>
                  <a:schemeClr val="bg1"/>
                </a:solidFill>
                <a:effectLst>
                  <a:outerShdw blurRad="38100" dist="38100" dir="2700000" algn="tl">
                    <a:srgbClr val="000000"/>
                  </a:outerShdw>
                </a:effectLst>
                <a:latin typeface="+mn-lt"/>
                <a:cs typeface="Arial" charset="0"/>
              </a:rPr>
              <a:t>1929</a:t>
            </a:r>
          </a:p>
        </p:txBody>
      </p:sp>
      <p:sp>
        <p:nvSpPr>
          <p:cNvPr id="102" name="Rectangle 16"/>
          <p:cNvSpPr>
            <a:spLocks noChangeArrowheads="1"/>
          </p:cNvSpPr>
          <p:nvPr/>
        </p:nvSpPr>
        <p:spPr bwMode="invGray">
          <a:xfrm>
            <a:off x="5715000" y="4800600"/>
            <a:ext cx="3276600" cy="838200"/>
          </a:xfrm>
          <a:prstGeom prst="rect">
            <a:avLst/>
          </a:prstGeom>
          <a:gradFill rotWithShape="0">
            <a:gsLst>
              <a:gs pos="0">
                <a:srgbClr val="003399">
                  <a:gamma/>
                  <a:shade val="15294"/>
                  <a:invGamma/>
                </a:srgbClr>
              </a:gs>
              <a:gs pos="100000">
                <a:srgbClr val="003399"/>
              </a:gs>
            </a:gsLst>
            <a:lin ang="5400000" scaled="1"/>
          </a:gradFill>
          <a:ln w="19050">
            <a:solidFill>
              <a:schemeClr val="bg1"/>
            </a:solidFill>
            <a:miter lim="800000"/>
            <a:headEnd/>
            <a:tailEnd/>
          </a:ln>
          <a:effectLst/>
        </p:spPr>
        <p:txBody>
          <a:bodyPr anchor="ctr" anchorCtr="1"/>
          <a:lstStyle/>
          <a:p>
            <a:pPr algn="ctr" eaLnBrk="1" hangingPunct="1">
              <a:defRPr/>
            </a:pPr>
            <a:r>
              <a:rPr lang="en-US" sz="1800" b="1" dirty="0">
                <a:solidFill>
                  <a:srgbClr val="00FFFF"/>
                </a:solidFill>
                <a:latin typeface="+mn-lt"/>
                <a:cs typeface="Arial" charset="0"/>
              </a:rPr>
              <a:t>Colorado River Aqueduct</a:t>
            </a:r>
            <a:endParaRPr lang="en-US" sz="1800" b="1" dirty="0">
              <a:solidFill>
                <a:srgbClr val="FFFF66"/>
              </a:solidFill>
              <a:latin typeface="+mn-lt"/>
              <a:cs typeface="Arial" charset="0"/>
            </a:endParaRPr>
          </a:p>
          <a:p>
            <a:pPr algn="ctr" eaLnBrk="1" hangingPunct="1">
              <a:defRPr/>
            </a:pPr>
            <a:r>
              <a:rPr lang="en-US" sz="1800" b="1" dirty="0">
                <a:solidFill>
                  <a:srgbClr val="FFC000"/>
                </a:solidFill>
                <a:effectLst>
                  <a:outerShdw blurRad="38100" dist="38100" dir="2700000" algn="tl">
                    <a:srgbClr val="000000"/>
                  </a:outerShdw>
                </a:effectLst>
                <a:latin typeface="+mn-lt"/>
                <a:cs typeface="Arial" charset="0"/>
              </a:rPr>
              <a:t>MWD of So. Cal.</a:t>
            </a:r>
          </a:p>
          <a:p>
            <a:pPr algn="ctr" eaLnBrk="1" hangingPunct="1">
              <a:defRPr/>
            </a:pPr>
            <a:r>
              <a:rPr lang="en-US" sz="1800" b="1" dirty="0">
                <a:solidFill>
                  <a:schemeClr val="bg1"/>
                </a:solidFill>
                <a:effectLst>
                  <a:outerShdw blurRad="38100" dist="38100" dir="2700000" algn="tl">
                    <a:srgbClr val="000000"/>
                  </a:outerShdw>
                </a:effectLst>
                <a:latin typeface="+mn-lt"/>
                <a:cs typeface="Arial" charset="0"/>
              </a:rPr>
              <a:t>1941</a:t>
            </a:r>
          </a:p>
        </p:txBody>
      </p:sp>
      <p:sp>
        <p:nvSpPr>
          <p:cNvPr id="103" name="Rectangle 16"/>
          <p:cNvSpPr>
            <a:spLocks noChangeArrowheads="1"/>
          </p:cNvSpPr>
          <p:nvPr/>
        </p:nvSpPr>
        <p:spPr bwMode="invGray">
          <a:xfrm>
            <a:off x="5715000" y="5791200"/>
            <a:ext cx="3276600" cy="838200"/>
          </a:xfrm>
          <a:prstGeom prst="rect">
            <a:avLst/>
          </a:prstGeom>
          <a:gradFill rotWithShape="0">
            <a:gsLst>
              <a:gs pos="0">
                <a:srgbClr val="003399">
                  <a:gamma/>
                  <a:shade val="15294"/>
                  <a:invGamma/>
                </a:srgbClr>
              </a:gs>
              <a:gs pos="100000">
                <a:srgbClr val="003399"/>
              </a:gs>
            </a:gsLst>
            <a:lin ang="5400000" scaled="1"/>
          </a:gradFill>
          <a:ln w="19050">
            <a:solidFill>
              <a:schemeClr val="bg1"/>
            </a:solidFill>
            <a:miter lim="800000"/>
            <a:headEnd/>
            <a:tailEnd/>
          </a:ln>
          <a:effectLst/>
        </p:spPr>
        <p:txBody>
          <a:bodyPr anchor="ctr" anchorCtr="1"/>
          <a:lstStyle/>
          <a:p>
            <a:pPr algn="ctr" eaLnBrk="1" hangingPunct="1">
              <a:defRPr/>
            </a:pPr>
            <a:r>
              <a:rPr lang="en-US" sz="1800" b="1" dirty="0">
                <a:solidFill>
                  <a:srgbClr val="00FFFF"/>
                </a:solidFill>
                <a:latin typeface="+mn-lt"/>
                <a:cs typeface="Arial" charset="0"/>
              </a:rPr>
              <a:t>State Water Project</a:t>
            </a:r>
            <a:endParaRPr lang="en-US" sz="1800" b="1" dirty="0">
              <a:solidFill>
                <a:srgbClr val="FFFF66"/>
              </a:solidFill>
              <a:latin typeface="+mn-lt"/>
              <a:cs typeface="Arial" charset="0"/>
            </a:endParaRPr>
          </a:p>
          <a:p>
            <a:pPr algn="ctr" eaLnBrk="1" hangingPunct="1">
              <a:defRPr/>
            </a:pPr>
            <a:r>
              <a:rPr lang="en-US" sz="1800" b="1" dirty="0">
                <a:solidFill>
                  <a:srgbClr val="FFC000"/>
                </a:solidFill>
                <a:effectLst>
                  <a:outerShdw blurRad="38100" dist="38100" dir="2700000" algn="tl">
                    <a:srgbClr val="000000"/>
                  </a:outerShdw>
                </a:effectLst>
                <a:latin typeface="+mn-lt"/>
                <a:cs typeface="Arial" charset="0"/>
              </a:rPr>
              <a:t>California DWR</a:t>
            </a:r>
          </a:p>
          <a:p>
            <a:pPr algn="ctr" eaLnBrk="1" hangingPunct="1">
              <a:defRPr/>
            </a:pPr>
            <a:r>
              <a:rPr lang="en-US" sz="1800" b="1" dirty="0">
                <a:solidFill>
                  <a:schemeClr val="bg1"/>
                </a:solidFill>
                <a:effectLst>
                  <a:outerShdw blurRad="38100" dist="38100" dir="2700000" algn="tl">
                    <a:srgbClr val="000000"/>
                  </a:outerShdw>
                </a:effectLst>
                <a:latin typeface="+mn-lt"/>
                <a:cs typeface="Arial" charset="0"/>
              </a:rPr>
              <a:t>1960 - Burns Porter Act</a:t>
            </a:r>
          </a:p>
        </p:txBody>
      </p:sp>
      <p:sp>
        <p:nvSpPr>
          <p:cNvPr id="105" name="Rectangle 16"/>
          <p:cNvSpPr>
            <a:spLocks noChangeArrowheads="1"/>
          </p:cNvSpPr>
          <p:nvPr/>
        </p:nvSpPr>
        <p:spPr bwMode="invGray">
          <a:xfrm>
            <a:off x="5715000" y="3810000"/>
            <a:ext cx="3276600" cy="838200"/>
          </a:xfrm>
          <a:prstGeom prst="rect">
            <a:avLst/>
          </a:prstGeom>
          <a:gradFill rotWithShape="0">
            <a:gsLst>
              <a:gs pos="0">
                <a:srgbClr val="003399">
                  <a:gamma/>
                  <a:shade val="15294"/>
                  <a:invGamma/>
                </a:srgbClr>
              </a:gs>
              <a:gs pos="100000">
                <a:srgbClr val="003399"/>
              </a:gs>
            </a:gsLst>
            <a:lin ang="5400000" scaled="1"/>
          </a:gradFill>
          <a:ln w="19050">
            <a:solidFill>
              <a:schemeClr val="bg1"/>
            </a:solidFill>
            <a:miter lim="800000"/>
            <a:headEnd/>
            <a:tailEnd/>
          </a:ln>
          <a:effectLst/>
        </p:spPr>
        <p:txBody>
          <a:bodyPr anchor="ctr" anchorCtr="1"/>
          <a:lstStyle/>
          <a:p>
            <a:pPr algn="ctr" eaLnBrk="1" hangingPunct="1">
              <a:defRPr/>
            </a:pPr>
            <a:r>
              <a:rPr lang="en-US" sz="1800" b="1" dirty="0">
                <a:solidFill>
                  <a:srgbClr val="00FFFF"/>
                </a:solidFill>
                <a:latin typeface="+mn-lt"/>
                <a:cs typeface="Arial" charset="0"/>
              </a:rPr>
              <a:t>Central Valley project</a:t>
            </a:r>
            <a:endParaRPr lang="en-US" sz="1800" b="1" dirty="0">
              <a:solidFill>
                <a:srgbClr val="FFFF66"/>
              </a:solidFill>
              <a:latin typeface="+mn-lt"/>
              <a:cs typeface="Arial" charset="0"/>
            </a:endParaRPr>
          </a:p>
          <a:p>
            <a:pPr algn="ctr" eaLnBrk="1" hangingPunct="1">
              <a:defRPr/>
            </a:pPr>
            <a:r>
              <a:rPr lang="en-US" sz="1800" b="1" dirty="0">
                <a:solidFill>
                  <a:srgbClr val="FFC000"/>
                </a:solidFill>
                <a:effectLst>
                  <a:outerShdw blurRad="38100" dist="38100" dir="2700000" algn="tl">
                    <a:srgbClr val="000000"/>
                  </a:outerShdw>
                </a:effectLst>
                <a:latin typeface="+mn-lt"/>
                <a:cs typeface="Arial" charset="0"/>
              </a:rPr>
              <a:t>U.S. Bureau of Reclamation</a:t>
            </a:r>
          </a:p>
          <a:p>
            <a:pPr algn="ctr" eaLnBrk="1" hangingPunct="1">
              <a:defRPr/>
            </a:pPr>
            <a:r>
              <a:rPr lang="en-US" sz="1800" b="1" dirty="0">
                <a:solidFill>
                  <a:schemeClr val="bg1"/>
                </a:solidFill>
                <a:effectLst>
                  <a:outerShdw blurRad="38100" dist="38100" dir="2700000" algn="tl">
                    <a:srgbClr val="000000"/>
                  </a:outerShdw>
                </a:effectLst>
                <a:latin typeface="+mn-lt"/>
                <a:cs typeface="Arial" charset="0"/>
              </a:rPr>
              <a:t>1940 (C.C. Canal first)</a:t>
            </a:r>
          </a:p>
        </p:txBody>
      </p:sp>
      <p:sp>
        <p:nvSpPr>
          <p:cNvPr id="2" name="TextBox 1">
            <a:extLst>
              <a:ext uri="{FF2B5EF4-FFF2-40B4-BE49-F238E27FC236}">
                <a16:creationId xmlns:a16="http://schemas.microsoft.com/office/drawing/2014/main" id="{52006E64-8E11-4914-A20D-E020556ECBFD}"/>
              </a:ext>
            </a:extLst>
          </p:cNvPr>
          <p:cNvSpPr txBox="1"/>
          <p:nvPr/>
        </p:nvSpPr>
        <p:spPr>
          <a:xfrm>
            <a:off x="1006475" y="108525"/>
            <a:ext cx="7131050" cy="646331"/>
          </a:xfrm>
          <a:prstGeom prst="rect">
            <a:avLst/>
          </a:prstGeom>
          <a:noFill/>
        </p:spPr>
        <p:txBody>
          <a:bodyPr wrap="square" rtlCol="0">
            <a:spAutoFit/>
          </a:bodyPr>
          <a:lstStyle/>
          <a:p>
            <a:pPr algn="ctr"/>
            <a:r>
              <a:rPr lang="en-US" sz="3600" b="1" dirty="0">
                <a:solidFill>
                  <a:srgbClr val="003192"/>
                </a:solidFill>
                <a:effectLst>
                  <a:outerShdw blurRad="38100" dist="38100" dir="2700000" algn="tl">
                    <a:srgbClr val="000000">
                      <a:alpha val="43137"/>
                    </a:srgbClr>
                  </a:outerShdw>
                </a:effectLst>
              </a:rPr>
              <a:t>California Water Development</a:t>
            </a: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93744"/>
                                        </p:tgtEl>
                                        <p:attrNameLst>
                                          <p:attrName>style.visibility</p:attrName>
                                        </p:attrNameLst>
                                      </p:cBhvr>
                                      <p:to>
                                        <p:strVal val="visible"/>
                                      </p:to>
                                    </p:set>
                                    <p:animEffect transition="in" filter="wipe(up)">
                                      <p:cBhvr>
                                        <p:cTn id="11" dur="500"/>
                                        <p:tgtEl>
                                          <p:spTgt spid="19937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00"/>
                                        </p:tgtEl>
                                        <p:attrNameLst>
                                          <p:attrName>style.visibility</p:attrName>
                                        </p:attrNameLst>
                                      </p:cBhvr>
                                      <p:to>
                                        <p:strVal val="visible"/>
                                      </p:to>
                                    </p:set>
                                    <p:animEffect transition="in" filter="wipe(up)">
                                      <p:cBhvr>
                                        <p:cTn id="20" dur="500"/>
                                        <p:tgtEl>
                                          <p:spTgt spid="1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right)">
                                      <p:cBhvr>
                                        <p:cTn id="25" dur="500"/>
                                        <p:tgtEl>
                                          <p:spTgt spid="8"/>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wipe(up)">
                                      <p:cBhvr>
                                        <p:cTn id="29" dur="500"/>
                                        <p:tgtEl>
                                          <p:spTgt spid="10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nodeType="afterGroup">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105"/>
                                        </p:tgtEl>
                                        <p:attrNameLst>
                                          <p:attrName>style.visibility</p:attrName>
                                        </p:attrNameLst>
                                      </p:cBhvr>
                                      <p:to>
                                        <p:strVal val="visible"/>
                                      </p:to>
                                    </p:set>
                                    <p:animEffect transition="in" filter="wipe(up)">
                                      <p:cBhvr>
                                        <p:cTn id="38" dur="500"/>
                                        <p:tgtEl>
                                          <p:spTgt spid="10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right)">
                                      <p:cBhvr>
                                        <p:cTn id="43" dur="500"/>
                                        <p:tgtEl>
                                          <p:spTgt spid="4"/>
                                        </p:tgtEl>
                                      </p:cBhvr>
                                    </p:animEffect>
                                  </p:childTnLst>
                                </p:cTn>
                              </p:par>
                            </p:childTnLst>
                          </p:cTn>
                        </p:par>
                        <p:par>
                          <p:cTn id="44" fill="hold" nodeType="afterGroup">
                            <p:stCondLst>
                              <p:cond delay="500"/>
                            </p:stCondLst>
                            <p:childTnLst>
                              <p:par>
                                <p:cTn id="45" presetID="22" presetClass="entr" presetSubtype="1" fill="hold" grpId="0"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up)">
                                      <p:cBhvr>
                                        <p:cTn id="47" dur="500"/>
                                        <p:tgtEl>
                                          <p:spTgt spid="10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up)">
                                      <p:cBhvr>
                                        <p:cTn id="52" dur="500"/>
                                        <p:tgtEl>
                                          <p:spTgt spid="20"/>
                                        </p:tgtEl>
                                      </p:cBhvr>
                                    </p:animEffect>
                                  </p:childTnLst>
                                </p:cTn>
                              </p:par>
                            </p:childTnLst>
                          </p:cTn>
                        </p:par>
                        <p:par>
                          <p:cTn id="53" fill="hold" nodeType="afterGroup">
                            <p:stCondLst>
                              <p:cond delay="500"/>
                            </p:stCondLst>
                            <p:childTnLst>
                              <p:par>
                                <p:cTn id="54" presetID="22" presetClass="entr" presetSubtype="1" fill="hold" grpId="0" nodeType="after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wipe(up)">
                                      <p:cBhvr>
                                        <p:cTn id="5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3744" grpId="0" animBg="1"/>
      <p:bldP spid="100" grpId="0" animBg="1"/>
      <p:bldP spid="101" grpId="0" animBg="1"/>
      <p:bldP spid="102" grpId="0" animBg="1"/>
      <p:bldP spid="103" grpId="0" animBg="1"/>
      <p:bldP spid="1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5000">
              <a:srgbClr val="D3EEFC"/>
            </a:gs>
            <a:gs pos="90000">
              <a:srgbClr val="D1EDFC"/>
            </a:gs>
            <a:gs pos="37000">
              <a:srgbClr val="F9FAFD"/>
            </a:gs>
            <a:gs pos="6700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id="{69D99F31-497A-4289-9E3B-3B3474765666}"/>
              </a:ext>
            </a:extLst>
          </p:cNvPr>
          <p:cNvPicPr>
            <a:picLocks noChangeAspect="1"/>
          </p:cNvPicPr>
          <p:nvPr/>
        </p:nvPicPr>
        <p:blipFill>
          <a:blip r:embed="rId3"/>
          <a:stretch>
            <a:fillRect/>
          </a:stretch>
        </p:blipFill>
        <p:spPr>
          <a:xfrm>
            <a:off x="685800" y="-1144"/>
            <a:ext cx="7772400" cy="6859144"/>
          </a:xfrm>
          <a:prstGeom prst="rect">
            <a:avLst/>
          </a:prstGeom>
        </p:spPr>
      </p:pic>
    </p:spTree>
    <p:extLst>
      <p:ext uri="{BB962C8B-B14F-4D97-AF65-F5344CB8AC3E}">
        <p14:creationId xmlns:p14="http://schemas.microsoft.com/office/powerpoint/2010/main" val="3974010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5000">
              <a:schemeClr val="accent1">
                <a:lumMod val="45000"/>
                <a:lumOff val="55000"/>
              </a:schemeClr>
            </a:gs>
            <a:gs pos="95000">
              <a:schemeClr val="bg1"/>
            </a:gs>
            <a:gs pos="23000">
              <a:schemeClr val="bg1"/>
            </a:gs>
            <a:gs pos="0">
              <a:schemeClr val="accent1">
                <a:lumMod val="45000"/>
                <a:lumOff val="55000"/>
              </a:schemeClr>
            </a:gs>
            <a:gs pos="100000">
              <a:srgbClr val="B1C6E1"/>
            </a:gs>
            <a:gs pos="0">
              <a:schemeClr val="accent1">
                <a:lumMod val="20000"/>
                <a:lumOff val="80000"/>
              </a:schemeClr>
            </a:gs>
            <a:gs pos="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DC59F-A127-4425-A316-8E20EE0FA04A}"/>
              </a:ext>
            </a:extLst>
          </p:cNvPr>
          <p:cNvSpPr>
            <a:spLocks noGrp="1"/>
          </p:cNvSpPr>
          <p:nvPr>
            <p:ph type="title"/>
          </p:nvPr>
        </p:nvSpPr>
        <p:spPr>
          <a:xfrm>
            <a:off x="1066799" y="254760"/>
            <a:ext cx="7010400" cy="1143000"/>
          </a:xfrm>
        </p:spPr>
        <p:txBody>
          <a:bodyPr>
            <a:normAutofit/>
          </a:bodyPr>
          <a:lstStyle/>
          <a:p>
            <a:r>
              <a:rPr lang="en-US" sz="4800" b="1" dirty="0">
                <a:solidFill>
                  <a:srgbClr val="003192"/>
                </a:solidFill>
              </a:rPr>
              <a:t>During the last drought . . . </a:t>
            </a:r>
            <a:r>
              <a:rPr lang="en-US" sz="4800" dirty="0">
                <a:solidFill>
                  <a:srgbClr val="003192"/>
                </a:solidFill>
              </a:rPr>
              <a:t> </a:t>
            </a:r>
          </a:p>
        </p:txBody>
      </p:sp>
      <p:pic>
        <p:nvPicPr>
          <p:cNvPr id="4" name="Picture 3">
            <a:extLst>
              <a:ext uri="{FF2B5EF4-FFF2-40B4-BE49-F238E27FC236}">
                <a16:creationId xmlns:a16="http://schemas.microsoft.com/office/drawing/2014/main" id="{CA46A770-A778-4526-A204-52813479D85B}"/>
              </a:ext>
            </a:extLst>
          </p:cNvPr>
          <p:cNvPicPr>
            <a:picLocks noChangeAspect="1"/>
          </p:cNvPicPr>
          <p:nvPr/>
        </p:nvPicPr>
        <p:blipFill>
          <a:blip r:embed="rId3"/>
          <a:stretch>
            <a:fillRect/>
          </a:stretch>
        </p:blipFill>
        <p:spPr>
          <a:xfrm>
            <a:off x="0" y="1474589"/>
            <a:ext cx="9144000" cy="5060831"/>
          </a:xfrm>
          <a:prstGeom prst="rect">
            <a:avLst/>
          </a:prstGeom>
        </p:spPr>
      </p:pic>
    </p:spTree>
    <p:extLst>
      <p:ext uri="{BB962C8B-B14F-4D97-AF65-F5344CB8AC3E}">
        <p14:creationId xmlns:p14="http://schemas.microsoft.com/office/powerpoint/2010/main" val="3856940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E2321E03D2354E9190B577D56D54E7" ma:contentTypeVersion="2" ma:contentTypeDescription="Create a new document." ma:contentTypeScope="" ma:versionID="80c03c2860955ac14cd637859af16ff0">
  <xsd:schema xmlns:xsd="http://www.w3.org/2001/XMLSchema" xmlns:xs="http://www.w3.org/2001/XMLSchema" xmlns:p="http://schemas.microsoft.com/office/2006/metadata/properties" xmlns:ns1="http://schemas.microsoft.com/sharepoint/v3" xmlns:ns2="30355ef0-b855-4ebb-a92a-a6c79f7573fd" targetNamespace="http://schemas.microsoft.com/office/2006/metadata/properties" ma:root="true" ma:fieldsID="93666a9fa8e6f26f07a97bcd12991a47" ns1:_="" ns2:_="">
    <xsd:import namespace="http://schemas.microsoft.com/sharepoint/v3"/>
    <xsd:import namespace="30355ef0-b855-4ebb-a92a-a6c79f7573fd"/>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55ef0-b855-4ebb-a92a-a6c79f7573f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C778F79-5271-4B01-B08D-C0ED2E26DF65}"/>
</file>

<file path=customXml/itemProps2.xml><?xml version="1.0" encoding="utf-8"?>
<ds:datastoreItem xmlns:ds="http://schemas.openxmlformats.org/officeDocument/2006/customXml" ds:itemID="{9DA73CCA-2AB3-4012-8274-943755B1B710}"/>
</file>

<file path=customXml/itemProps3.xml><?xml version="1.0" encoding="utf-8"?>
<ds:datastoreItem xmlns:ds="http://schemas.openxmlformats.org/officeDocument/2006/customXml" ds:itemID="{09672FA9-1B20-4352-B194-FD495300D7B2}"/>
</file>

<file path=customXml/itemProps4.xml><?xml version="1.0" encoding="utf-8"?>
<ds:datastoreItem xmlns:ds="http://schemas.openxmlformats.org/officeDocument/2006/customXml" ds:itemID="{E3D5FD2A-B203-47AF-959F-91E3BE59ACBC}"/>
</file>

<file path=docProps/app.xml><?xml version="1.0" encoding="utf-8"?>
<Properties xmlns="http://schemas.openxmlformats.org/officeDocument/2006/extended-properties" xmlns:vt="http://schemas.openxmlformats.org/officeDocument/2006/docPropsVTypes">
  <TotalTime>1081</TotalTime>
  <Words>1969</Words>
  <Application>Microsoft Office PowerPoint</Application>
  <PresentationFormat>On-screen Show (4:3)</PresentationFormat>
  <Paragraphs>207</Paragraphs>
  <Slides>30</Slides>
  <Notes>30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Who We Are</vt:lpstr>
      <vt:lpstr>The Lifeblood of the State </vt:lpstr>
      <vt:lpstr>Context is half the battle!</vt:lpstr>
      <vt:lpstr>How water moves in California is the other half!</vt:lpstr>
      <vt:lpstr>Plus cool graphics!</vt:lpstr>
      <vt:lpstr>PowerPoint Presentation</vt:lpstr>
      <vt:lpstr>PowerPoint Presentation</vt:lpstr>
      <vt:lpstr>During the last drought . . .  </vt:lpstr>
      <vt:lpstr>PowerPoint Presentation</vt:lpstr>
      <vt:lpstr>Understanding Climate Change: 2017 </vt:lpstr>
      <vt:lpstr>Education: How We Do It</vt:lpstr>
      <vt:lpstr>www.watereducation.org </vt:lpstr>
      <vt:lpstr>AQUAFORNIA – Daily Top Water News </vt:lpstr>
      <vt:lpstr>PowerPoint Presentation</vt:lpstr>
      <vt:lpstr>AQUAPEDIA: Online Water Encyclopedia</vt:lpstr>
      <vt:lpstr>PowerPoint Presentation</vt:lpstr>
      <vt:lpstr>Western Water News</vt:lpstr>
      <vt:lpstr>PowerPoint Presentation</vt:lpstr>
      <vt:lpstr>Layperson’s Guides</vt:lpstr>
      <vt:lpstr>Written Word and Cool Graphics!</vt:lpstr>
      <vt:lpstr>Water Tours</vt:lpstr>
      <vt:lpstr>PowerPoint Presentation</vt:lpstr>
      <vt:lpstr>PowerPoint Presentation</vt:lpstr>
      <vt:lpstr> Project WET Workshops </vt:lpstr>
      <vt:lpstr>Colorado River Project</vt:lpstr>
      <vt:lpstr>Social Media</vt:lpstr>
      <vt:lpstr>Working with the Media</vt:lpstr>
      <vt:lpstr>Sign up for Western Water / Aquafornia</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Bowles</dc:creator>
  <cp:lastModifiedBy>Barrie, Matthew</cp:lastModifiedBy>
  <cp:revision>85</cp:revision>
  <cp:lastPrinted>2019-04-24T21:13:20Z</cp:lastPrinted>
  <dcterms:created xsi:type="dcterms:W3CDTF">2019-04-19T21:52:09Z</dcterms:created>
  <dcterms:modified xsi:type="dcterms:W3CDTF">2019-06-10T18:00:11Z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0x010100AAE2321E03D2354E9190B577D56D54E7</vt:lpwstr>
  </property>
</Properties>
</file>