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8" r:id="rId2"/>
    <p:sldId id="276" r:id="rId3"/>
    <p:sldId id="267" r:id="rId4"/>
    <p:sldId id="268" r:id="rId5"/>
    <p:sldId id="277" r:id="rId6"/>
    <p:sldId id="275" r:id="rId7"/>
    <p:sldId id="259" r:id="rId8"/>
    <p:sldId id="263" r:id="rId9"/>
    <p:sldId id="280" r:id="rId10"/>
    <p:sldId id="271" r:id="rId11"/>
    <p:sldId id="260" r:id="rId12"/>
    <p:sldId id="281" r:id="rId13"/>
    <p:sldId id="272" r:id="rId14"/>
    <p:sldId id="269" r:id="rId15"/>
    <p:sldId id="262" r:id="rId16"/>
    <p:sldId id="265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81" d="100"/>
          <a:sy n="81" d="100"/>
        </p:scale>
        <p:origin x="4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25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FC57E-B619-0F4C-9E74-94DC5891728B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C15B7-076A-5144-9733-B04B0004E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66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E6CF3-A843-4E9C-8112-F6D438F00989}" type="datetimeFigureOut">
              <a:rPr lang="en-US" smtClean="0"/>
              <a:t>6/2/2017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13583-2B86-44C0-80EB-6550FC519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6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FBC0384D-087B-4286-AF9A-CC177FA267BD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ＭＳ Ｐゴシック" pitchFamily="34" charset="-128"/>
              </a:rPr>
              <a:t>The California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82824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13583-2B86-44C0-80EB-6550FC5195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5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720E7-F2D8-4659-B4E2-DF39C5350D1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0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ChangeArrowheads="1"/>
          </p:cNvSpPr>
          <p:nvPr userDrawn="1"/>
        </p:nvSpPr>
        <p:spPr bwMode="auto">
          <a:xfrm>
            <a:off x="0" y="1981200"/>
            <a:ext cx="9144000" cy="2895600"/>
          </a:xfrm>
          <a:prstGeom prst="rect">
            <a:avLst/>
          </a:prstGeom>
          <a:solidFill>
            <a:srgbClr val="CF142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3" name="Rectangle 2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rgbClr val="746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9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rgbClr val="746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97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6/2/2017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lstate.edu/app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9211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Academic Planning Summit</a:t>
            </a:r>
            <a: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US" sz="36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Developing Self-Support Programs</a:t>
            </a:r>
            <a:endParaRPr lang="en-US" sz="4000" b="1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105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June 6, 2017</a:t>
            </a:r>
            <a:endParaRPr lang="en-US" sz="1800" dirty="0" smtClean="0"/>
          </a:p>
          <a:p>
            <a:pPr algn="ctr"/>
            <a:r>
              <a:rPr lang="en-US" sz="1800" dirty="0" smtClean="0"/>
              <a:t>CSU Chancellor’s Office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4010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Adding a Self-Support Counterpart to a Previously Approved </a:t>
            </a:r>
          </a:p>
          <a:p>
            <a:pPr marL="0" indent="0" algn="ctr">
              <a:buNone/>
            </a:pPr>
            <a:r>
              <a:rPr lang="en-US" sz="3200" b="1" dirty="0" smtClean="0"/>
              <a:t>State-Support Program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1616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23220"/>
            <a:ext cx="7543800" cy="124898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3600" dirty="0" smtClean="0"/>
              <a:t>Adding a Self-Support Counterpart to a Previously Approved State-Support Program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6496"/>
            <a:ext cx="7543800" cy="4656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EO 1099 5.2</a:t>
            </a:r>
          </a:p>
          <a:p>
            <a:pPr marL="0" indent="0">
              <a:buNone/>
            </a:pPr>
            <a:endParaRPr lang="en-US" b="1" u="sng" dirty="0" smtClean="0"/>
          </a:p>
          <a:p>
            <a:pPr lvl="1">
              <a:buFont typeface="Arial"/>
              <a:buChar char="•"/>
            </a:pPr>
            <a:r>
              <a:rPr lang="en-US" sz="2400" dirty="0"/>
              <a:t>s</a:t>
            </a:r>
            <a:r>
              <a:rPr lang="en-US" sz="2400" dirty="0" smtClean="0"/>
              <a:t>elf-support not supplanting existing state-support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specify qualification</a:t>
            </a:r>
            <a:r>
              <a:rPr lang="en-US" sz="2400" dirty="0"/>
              <a:t>(s</a:t>
            </a:r>
            <a:r>
              <a:rPr lang="en-US" sz="2400" dirty="0" smtClean="0"/>
              <a:t>) to operate</a:t>
            </a:r>
            <a:endParaRPr lang="en-US" sz="2400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</a:t>
            </a:r>
            <a:r>
              <a:rPr lang="en-US" sz="2400" dirty="0" smtClean="0">
                <a:solidFill>
                  <a:schemeClr val="tx1"/>
                </a:solidFill>
              </a:rPr>
              <a:t>rovide rationale </a:t>
            </a:r>
          </a:p>
          <a:p>
            <a:pPr lvl="1"/>
            <a:r>
              <a:rPr lang="en-US" sz="2400" dirty="0" smtClean="0"/>
              <a:t>detailed cost-recovery budget</a:t>
            </a:r>
          </a:p>
          <a:p>
            <a:pPr lvl="1"/>
            <a:r>
              <a:rPr lang="en-US" sz="2400" dirty="0" smtClean="0"/>
              <a:t>adequate faculty resources</a:t>
            </a:r>
          </a:p>
          <a:p>
            <a:pPr lvl="1"/>
            <a:r>
              <a:rPr lang="en-US" sz="2400" dirty="0" smtClean="0"/>
              <a:t>anticipated impact</a:t>
            </a: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1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89144"/>
            <a:ext cx="7543800" cy="783056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0334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tx1"/>
                </a:solidFill>
              </a:rPr>
              <a:t>EO 1099 4.2</a:t>
            </a:r>
          </a:p>
          <a:p>
            <a:pPr lvl="1"/>
            <a:r>
              <a:rPr lang="en-US" sz="2400" dirty="0"/>
              <a:t>academic standards and requirements for state-support on-campus educational programs are the same for comparable extended education </a:t>
            </a:r>
            <a:r>
              <a:rPr lang="en-US" sz="2400" dirty="0" smtClean="0"/>
              <a:t>instruction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h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57" y="2955695"/>
            <a:ext cx="6441129" cy="243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8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Sample Budget Template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endParaRPr lang="en-US" sz="4000" b="1" dirty="0"/>
          </a:p>
        </p:txBody>
      </p:sp>
      <p:pic>
        <p:nvPicPr>
          <p:cNvPr id="5" name="Picture 4" descr="t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07" y="1704847"/>
            <a:ext cx="8037537" cy="299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46" y="914182"/>
            <a:ext cx="7995978" cy="399194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98798" y="2221773"/>
            <a:ext cx="293087" cy="115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17669" y="2056311"/>
            <a:ext cx="426720" cy="119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1" y="1589314"/>
            <a:ext cx="2904308" cy="1828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Total cost to students = $16,500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44389" y="1881051"/>
            <a:ext cx="4904435" cy="139338"/>
          </a:xfrm>
          <a:prstGeom prst="rect">
            <a:avLst/>
          </a:prstGeom>
          <a:solidFill>
            <a:srgbClr val="FFFF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669481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Budget – 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96923"/>
            <a:ext cx="8382000" cy="476678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anticipated enrollment</a:t>
            </a:r>
            <a:br>
              <a:rPr lang="en-US" sz="3200" dirty="0" smtClean="0"/>
            </a:br>
            <a:r>
              <a:rPr lang="en-US" sz="3200" dirty="0" smtClean="0"/>
              <a:t>(including attrition) </a:t>
            </a:r>
          </a:p>
          <a:p>
            <a:r>
              <a:rPr lang="en-US" sz="3200" dirty="0" smtClean="0"/>
              <a:t>three-to-five year projection </a:t>
            </a:r>
            <a:br>
              <a:rPr lang="en-US" sz="3200" dirty="0" smtClean="0"/>
            </a:br>
            <a:r>
              <a:rPr lang="en-US" sz="3200" dirty="0" smtClean="0"/>
              <a:t>(demonstrates sustainability)</a:t>
            </a:r>
          </a:p>
          <a:p>
            <a:r>
              <a:rPr lang="en-US" sz="3200" dirty="0"/>
              <a:t>p</a:t>
            </a:r>
            <a:r>
              <a:rPr lang="en-US" sz="3200" dirty="0" smtClean="0"/>
              <a:t>rice per unit</a:t>
            </a:r>
          </a:p>
          <a:p>
            <a:r>
              <a:rPr lang="en-US" sz="3200" dirty="0"/>
              <a:t>o</a:t>
            </a:r>
            <a:r>
              <a:rPr lang="en-US" sz="3200" dirty="0" smtClean="0"/>
              <a:t>verall program cost to students</a:t>
            </a:r>
          </a:p>
          <a:p>
            <a:r>
              <a:rPr lang="en-US" sz="3200" dirty="0"/>
              <a:t>m</a:t>
            </a:r>
            <a:r>
              <a:rPr lang="en-US" sz="3200" dirty="0" smtClean="0"/>
              <a:t>aintain auditable records  </a:t>
            </a:r>
            <a:r>
              <a:rPr lang="en-US" sz="1600" dirty="0" smtClean="0"/>
              <a:t>(EO 1099 13.4.4)</a:t>
            </a:r>
          </a:p>
          <a:p>
            <a:pPr marL="0" indent="0" algn="r">
              <a:buNone/>
            </a:pPr>
            <a:endParaRPr lang="en-US" sz="3200" dirty="0"/>
          </a:p>
        </p:txBody>
      </p:sp>
      <p:pic>
        <p:nvPicPr>
          <p:cNvPr id="4" name="Picture 3" descr="th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1" y="721794"/>
            <a:ext cx="2649291" cy="241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44" y="5569948"/>
            <a:ext cx="8049556" cy="602251"/>
          </a:xfrm>
        </p:spPr>
        <p:txBody>
          <a:bodyPr>
            <a:normAutofit/>
          </a:bodyPr>
          <a:lstStyle/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67876"/>
            <a:ext cx="7543800" cy="4812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Where is the self-support </a:t>
            </a:r>
            <a:r>
              <a:rPr lang="en-US" sz="3600" b="1" dirty="0"/>
              <a:t>s</a:t>
            </a:r>
            <a:r>
              <a:rPr lang="en-US" sz="3600" b="1" dirty="0" smtClean="0"/>
              <a:t>ample </a:t>
            </a:r>
            <a:r>
              <a:rPr lang="en-US" sz="3600" b="1" dirty="0"/>
              <a:t>b</a:t>
            </a:r>
            <a:r>
              <a:rPr lang="en-US" sz="3600" b="1" dirty="0" smtClean="0"/>
              <a:t>udget template?</a:t>
            </a:r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r>
              <a:rPr lang="en-US" sz="3600" b="1" dirty="0"/>
              <a:t>http://</a:t>
            </a:r>
            <a:r>
              <a:rPr lang="en-US" sz="3600" b="1" dirty="0" err="1"/>
              <a:t>www.calstate.edu</a:t>
            </a:r>
            <a:r>
              <a:rPr lang="en-US" sz="3600" b="1" dirty="0"/>
              <a:t>/app/</a:t>
            </a:r>
            <a:r>
              <a:rPr lang="en-US" sz="3600" b="1" dirty="0" err="1"/>
              <a:t>program_dev.shtml</a:t>
            </a: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952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-ppt slide master2-cmyk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8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2041" y="1582610"/>
            <a:ext cx="558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Cal State LA’s Budget Model </a:t>
            </a:r>
          </a:p>
          <a:p>
            <a:pPr algn="ctr"/>
            <a:endParaRPr lang="en-US" sz="1200" i="1" dirty="0" smtClean="0"/>
          </a:p>
          <a:p>
            <a:r>
              <a:rPr lang="en-US" sz="2400" i="1" dirty="0" smtClean="0"/>
              <a:t> presented at </a:t>
            </a:r>
          </a:p>
          <a:p>
            <a:endParaRPr lang="en-US" sz="1200" dirty="0" smtClean="0"/>
          </a:p>
          <a:p>
            <a:r>
              <a:rPr lang="en-US" sz="3200" dirty="0" smtClean="0"/>
              <a:t>CSU Academic Planning Summit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90096" y="4734880"/>
            <a:ext cx="5290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Thomas Pokladowski, J.D.</a:t>
            </a:r>
          </a:p>
          <a:p>
            <a:r>
              <a:rPr lang="en-US" sz="2000" dirty="0" smtClean="0"/>
              <a:t>Assistant Dean</a:t>
            </a:r>
          </a:p>
          <a:p>
            <a:r>
              <a:rPr lang="en-US" sz="2000" dirty="0" smtClean="0"/>
              <a:t>College of Professional and Global Education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970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633"/>
            <a:ext cx="6145404" cy="79518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9793" y="744482"/>
            <a:ext cx="23744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Accounts for attrition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59793" y="1929268"/>
            <a:ext cx="237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Year 1 is 9 + 9 units</a:t>
            </a:r>
          </a:p>
          <a:p>
            <a:r>
              <a:rPr lang="en-US" sz="1600" dirty="0" smtClean="0"/>
              <a:t>Year 2 is 6 + 9 + 9 units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9791" y="2881921"/>
            <a:ext cx="237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Model allows for outside funding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59793" y="3834574"/>
            <a:ext cx="23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Anticipates mix of faculty levels and faculty coordination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9793" y="4850082"/>
            <a:ext cx="237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Ops includes supplies, travel, hospitality, accreditation</a:t>
            </a:r>
          </a:p>
        </p:txBody>
      </p:sp>
    </p:spTree>
    <p:extLst>
      <p:ext uri="{BB962C8B-B14F-4D97-AF65-F5344CB8AC3E}">
        <p14:creationId xmlns:p14="http://schemas.microsoft.com/office/powerpoint/2010/main" val="90300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EO 1099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7295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Where is EO 1099?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>
                <a:hlinkClick r:id="rId2"/>
              </a:rPr>
              <a:t>http://www.calstate.edu/app</a:t>
            </a:r>
            <a:r>
              <a:rPr lang="en-US" sz="3200" b="1" dirty="0" smtClean="0">
                <a:hlinkClick r:id="rId2"/>
              </a:rPr>
              <a:t>/</a:t>
            </a: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 smtClean="0"/>
              <a:t>Link: Policies</a:t>
            </a:r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2065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383" y="884601"/>
            <a:ext cx="6867363" cy="291233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V="1">
            <a:off x="949890" y="3222175"/>
            <a:ext cx="527881" cy="139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13" y="459552"/>
            <a:ext cx="7098502" cy="566458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1747734" y="2030943"/>
            <a:ext cx="557349" cy="1567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79" y="617220"/>
            <a:ext cx="7258629" cy="549437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82880" y="5381896"/>
            <a:ext cx="635726" cy="156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Self-Support Program Proposal Qualifying Criteria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485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Self-Support Program</a:t>
            </a:r>
            <a:br>
              <a:rPr lang="en-US" sz="4000" dirty="0" smtClean="0"/>
            </a:br>
            <a:r>
              <a:rPr lang="en-US" sz="4000" dirty="0" smtClean="0"/>
              <a:t>Proposal Qualifying Criteria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endParaRPr lang="en-US" sz="3600" dirty="0" smtClean="0"/>
          </a:p>
          <a:p>
            <a:pPr marL="0" lvl="0" indent="0">
              <a:buNone/>
            </a:pPr>
            <a:endParaRPr lang="en-US" sz="3600" dirty="0"/>
          </a:p>
          <a:p>
            <a:pPr lvl="0"/>
            <a:endParaRPr lang="en-US" sz="12800" dirty="0" smtClean="0"/>
          </a:p>
          <a:p>
            <a:pPr marL="0" lvl="0" indent="0">
              <a:buNone/>
            </a:pPr>
            <a:r>
              <a:rPr lang="en-US" sz="12800" dirty="0" smtClean="0"/>
              <a:t>1. Confirm – NO SUPPLANTING</a:t>
            </a:r>
          </a:p>
          <a:p>
            <a:pPr marL="0" lvl="0" indent="0">
              <a:buNone/>
            </a:pPr>
            <a:endParaRPr lang="en-US" sz="12800" dirty="0"/>
          </a:p>
          <a:p>
            <a:pPr marL="0" lvl="0" indent="0">
              <a:buNone/>
            </a:pPr>
            <a:r>
              <a:rPr lang="en-US" sz="12800" dirty="0" smtClean="0"/>
              <a:t>2. Explain </a:t>
            </a:r>
            <a:r>
              <a:rPr lang="en-US" sz="12800" dirty="0"/>
              <a:t>– </a:t>
            </a:r>
            <a:r>
              <a:rPr lang="en-US" sz="12800" dirty="0" smtClean="0"/>
              <a:t>state</a:t>
            </a:r>
            <a:r>
              <a:rPr lang="en-US" sz="12800" dirty="0"/>
              <a:t>-support funding </a:t>
            </a:r>
            <a:r>
              <a:rPr lang="en-US" sz="12800" dirty="0" smtClean="0">
                <a:solidFill>
                  <a:schemeClr val="tx1"/>
                </a:solidFill>
              </a:rPr>
              <a:t>unavailable </a:t>
            </a:r>
            <a:r>
              <a:rPr lang="en-US" sz="12800" dirty="0">
                <a:solidFill>
                  <a:schemeClr val="tx1"/>
                </a:solidFill>
              </a:rPr>
              <a:t>or inappropriate.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1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42149"/>
            <a:ext cx="7543800" cy="504122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200" dirty="0" smtClean="0"/>
              <a:t>3. Explain </a:t>
            </a:r>
            <a:r>
              <a:rPr lang="en-US" sz="3200" dirty="0"/>
              <a:t>how </a:t>
            </a:r>
            <a:r>
              <a:rPr lang="en-US" sz="3200" b="1" u="sng" dirty="0">
                <a:solidFill>
                  <a:schemeClr val="tx1"/>
                </a:solidFill>
              </a:rPr>
              <a:t>at least one </a:t>
            </a:r>
            <a:r>
              <a:rPr lang="en-US" sz="3200" dirty="0"/>
              <a:t>of the following additional criteria shall be met: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3200" dirty="0" smtClean="0"/>
              <a:t>career </a:t>
            </a:r>
            <a:r>
              <a:rPr lang="en-US" sz="3200" dirty="0"/>
              <a:t>enrichment or </a:t>
            </a:r>
            <a:r>
              <a:rPr lang="en-US" sz="3200" dirty="0" smtClean="0"/>
              <a:t>retraining</a:t>
            </a:r>
            <a:endParaRPr lang="en-US" sz="3200" dirty="0"/>
          </a:p>
          <a:p>
            <a:pPr marL="777240" lvl="1" indent="-457200">
              <a:buFont typeface="+mj-lt"/>
              <a:buAutoNum type="arabicPeriod"/>
            </a:pPr>
            <a:r>
              <a:rPr lang="en-US" sz="3200" dirty="0"/>
              <a:t>l</a:t>
            </a:r>
            <a:r>
              <a:rPr lang="en-US" sz="3200" dirty="0" smtClean="0"/>
              <a:t>ocation removed </a:t>
            </a:r>
            <a:r>
              <a:rPr lang="en-US" sz="3200" dirty="0"/>
              <a:t>from </a:t>
            </a:r>
            <a:r>
              <a:rPr lang="en-US" sz="3200" dirty="0" smtClean="0"/>
              <a:t>campus 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3200" dirty="0" smtClean="0"/>
              <a:t>distinct technology–online delivery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3200" dirty="0"/>
              <a:t>a</a:t>
            </a:r>
            <a:r>
              <a:rPr lang="en-US" sz="3200" dirty="0" smtClean="0"/>
              <a:t>dditional expensive services offered</a:t>
            </a:r>
          </a:p>
          <a:p>
            <a:pPr marL="777240" lvl="1" indent="-457200">
              <a:buFont typeface="+mj-lt"/>
              <a:buAutoNum type="arabicPeriod"/>
            </a:pPr>
            <a:r>
              <a:rPr lang="en-US" sz="3200" dirty="0" smtClean="0"/>
              <a:t>outside financial support ended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89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218652"/>
            <a:ext cx="6781800" cy="195354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Reminder - Contracts Associated with Degree Programs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/>
              <a:t>Include copies </a:t>
            </a:r>
            <a:r>
              <a:rPr lang="en-US" b="1" dirty="0"/>
              <a:t>of any contracts or agreements made between parties with an interest in operating the proposed program. </a:t>
            </a: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smtClean="0"/>
              <a:t>Other </a:t>
            </a:r>
            <a:r>
              <a:rPr lang="en-US" dirty="0"/>
              <a:t>entities may include academic departments, academic institutions, foundations, vendors or similar. Please include a copy of the agreement and an e-mail or other evidence that the campus attorney has approved the agreement.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6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1524b7ba-9c8a-44d3-a823-459da2452703" xsi:nil="true"/>
    <Keyword xmlns="1524b7ba-9c8a-44d3-a823-459da2452703" xsi:nil="true"/>
    <PublishingExpirationDate xmlns="http://schemas.microsoft.com/sharepoint/v3" xsi:nil="true"/>
    <Category xmlns="1524b7ba-9c8a-44d3-a823-459da2452703" xsi:nil="true"/>
    <PublishingStartDate xmlns="http://schemas.microsoft.com/sharepoint/v3" xsi:nil="true"/>
    <_dlc_DocId xmlns="30355ef0-b855-4ebb-a92a-a6c79f7573fd">72WVDYXX2UNK-755361107-45</_dlc_DocId>
    <_dlc_DocIdUrl xmlns="30355ef0-b855-4ebb-a92a-a6c79f7573fd">
      <Url>https://update.calstate.edu/csu-system/administration/academic-and-student-affairs/academic-programs-innovations-and-faculty-development/_layouts/15/DocIdRedir.aspx?ID=72WVDYXX2UNK-755361107-45</Url>
      <Description>72WVDYXX2UNK-755361107-45</Description>
    </_dlc_DocIdUrl>
    <_dlc_DocIdPersistId xmlns="30355ef0-b855-4ebb-a92a-a6c79f7573fd">true</_dlc_DocIdPersistId>
    <SharedWithUsers xmlns="30355ef0-b855-4ebb-a92a-a6c79f7573fd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795DB26E28B6498928AC80120CDEF1" ma:contentTypeVersion="1" ma:contentTypeDescription="Create a new document." ma:contentTypeScope="" ma:versionID="59ed709ef4506b6e9b944cce468848f5">
  <xsd:schema xmlns:xsd="http://www.w3.org/2001/XMLSchema" xmlns:xs="http://www.w3.org/2001/XMLSchema" xmlns:p="http://schemas.microsoft.com/office/2006/metadata/properties" xmlns:ns1="http://schemas.microsoft.com/sharepoint/v3" xmlns:ns2="30355ef0-b855-4ebb-a92a-a6c79f7573fd" xmlns:ns3="1524b7ba-9c8a-44d3-a823-459da2452703" targetNamespace="http://schemas.microsoft.com/office/2006/metadata/properties" ma:root="true" ma:fieldsID="064286b5e8330e536949f82402595dc3" ns1:_="" ns2:_="" ns3:_="">
    <xsd:import namespace="http://schemas.microsoft.com/sharepoint/v3"/>
    <xsd:import namespace="30355ef0-b855-4ebb-a92a-a6c79f7573fd"/>
    <xsd:import namespace="1524b7ba-9c8a-44d3-a823-459da245270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Topic" minOccurs="0"/>
                <xsd:element ref="ns3:Keyword" minOccurs="0"/>
                <xsd:element ref="ns3:Category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55ef0-b855-4ebb-a92a-a6c79f7573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4b7ba-9c8a-44d3-a823-459da2452703" elementFormDefault="qualified">
    <xsd:import namespace="http://schemas.microsoft.com/office/2006/documentManagement/types"/>
    <xsd:import namespace="http://schemas.microsoft.com/office/infopath/2007/PartnerControls"/>
    <xsd:element name="Topic" ma:index="13" nillable="true" ma:displayName="Topic" ma:internalName="Topic">
      <xsd:simpleType>
        <xsd:restriction base="dms:Text">
          <xsd:maxLength value="255"/>
        </xsd:restriction>
      </xsd:simpleType>
    </xsd:element>
    <xsd:element name="Keyword" ma:index="14" nillable="true" ma:displayName="Keyword" ma:internalName="Keyword">
      <xsd:simpleType>
        <xsd:restriction base="dms:Text">
          <xsd:maxLength value="255"/>
        </xsd:restriction>
      </xsd:simpleType>
    </xsd:element>
    <xsd:element name="Category" ma:index="15" nillable="true" ma:displayName="Category" ma:format="Dropdown" ma:internalName="Category">
      <xsd:simpleType>
        <xsd:restriction base="dms:Choice">
          <xsd:enumeration value="Article"/>
          <xsd:enumeration value="FAQ"/>
          <xsd:enumeration value="Link"/>
          <xsd:enumeration value="Policy or Procedure"/>
          <xsd:enumeration value="Presentation"/>
          <xsd:enumeration value="Report"/>
          <xsd:enumeration value="Resource"/>
          <xsd:enumeration value="Template"/>
          <xsd:enumeration value="Webcast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B9BE36-3FF6-4343-A4E4-9FA480C13749}"/>
</file>

<file path=customXml/itemProps2.xml><?xml version="1.0" encoding="utf-8"?>
<ds:datastoreItem xmlns:ds="http://schemas.openxmlformats.org/officeDocument/2006/customXml" ds:itemID="{0C3BA640-F222-42E5-A8B0-83068BA27465}"/>
</file>

<file path=customXml/itemProps3.xml><?xml version="1.0" encoding="utf-8"?>
<ds:datastoreItem xmlns:ds="http://schemas.openxmlformats.org/officeDocument/2006/customXml" ds:itemID="{C2E7B0E8-A56B-40E4-9775-C79B2E03F9A0}"/>
</file>

<file path=customXml/itemProps4.xml><?xml version="1.0" encoding="utf-8"?>
<ds:datastoreItem xmlns:ds="http://schemas.openxmlformats.org/officeDocument/2006/customXml" ds:itemID="{E8F9AA21-CEEE-444C-8914-360BDE3E1BFD}"/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406</TotalTime>
  <Words>300</Words>
  <Application>Microsoft Office PowerPoint</Application>
  <PresentationFormat>On-screen Show (4:3)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Impact</vt:lpstr>
      <vt:lpstr>Times New Roman</vt:lpstr>
      <vt:lpstr>Newsprint</vt:lpstr>
      <vt:lpstr>Academic Planning Summit  Developing Self-Support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Self-Support Program Proposal Qualifying Criteria</vt:lpstr>
      <vt:lpstr>PowerPoint Presentation</vt:lpstr>
      <vt:lpstr>Reminder - Contracts Associated with Degree Programs</vt:lpstr>
      <vt:lpstr>PowerPoint Presentation</vt:lpstr>
      <vt:lpstr>  Adding a Self-Support Counterpart to a Previously Approved State-Support Program</vt:lpstr>
      <vt:lpstr>PowerPoint Presentation</vt:lpstr>
      <vt:lpstr>PowerPoint Presentation</vt:lpstr>
      <vt:lpstr>PowerPoint Presentation</vt:lpstr>
      <vt:lpstr>Budget – things to remember</vt:lpstr>
      <vt:lpstr>PowerPoint Presentation</vt:lpstr>
      <vt:lpstr>PowerPoint Presentation</vt:lpstr>
      <vt:lpstr>PowerPoint Presentation</vt:lpstr>
    </vt:vector>
  </TitlesOfParts>
  <Company>CSULB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Support Programs</dc:title>
  <dc:creator>Marilyn Korostoff</dc:creator>
  <cp:lastModifiedBy>Kathy Thi Gibson</cp:lastModifiedBy>
  <cp:revision>64</cp:revision>
  <cp:lastPrinted>2017-05-31T21:45:18Z</cp:lastPrinted>
  <dcterms:created xsi:type="dcterms:W3CDTF">2016-05-22T00:33:50Z</dcterms:created>
  <dcterms:modified xsi:type="dcterms:W3CDTF">2017-06-02T21:12:59Z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0x010100BD795DB26E28B6498928AC80120CDEF1</vt:lpwstr>
  </property>
  <property fmtid="{D5CDD505-2E9C-101B-9397-08002B2CF9AE}" pid="3" name="_dlc_DocIdItemGuid">
    <vt:lpwstr>98e9f163-ae3c-488f-b638-664a5d405341</vt:lpwstr>
  </property>
  <property fmtid="{D5CDD505-2E9C-101B-9397-08002B2CF9AE}" pid="4" name="Order">
    <vt:r8>4500</vt:r8>
  </property>
  <property fmtid="{D5CDD505-2E9C-101B-9397-08002B2CF9AE}" pid="5" name="TemplateUrl">
    <vt:lpwstr/>
  </property>
  <property fmtid="{D5CDD505-2E9C-101B-9397-08002B2CF9AE}" pid="6" name="_dlc_DocIdIsMove">
    <vt:lpwstr>True</vt:lpwstr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</Properties>
</file>