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8"/>
  </p:notesMasterIdLst>
  <p:handoutMasterIdLst>
    <p:handoutMasterId r:id="rId19"/>
  </p:handoutMasterIdLst>
  <p:sldIdLst>
    <p:sldId id="295" r:id="rId6"/>
    <p:sldId id="308" r:id="rId7"/>
    <p:sldId id="297" r:id="rId8"/>
    <p:sldId id="310" r:id="rId9"/>
    <p:sldId id="307" r:id="rId10"/>
    <p:sldId id="298" r:id="rId11"/>
    <p:sldId id="299" r:id="rId12"/>
    <p:sldId id="309" r:id="rId13"/>
    <p:sldId id="301" r:id="rId14"/>
    <p:sldId id="311" r:id="rId15"/>
    <p:sldId id="306" r:id="rId16"/>
    <p:sldId id="312" r:id="rId17"/>
  </p:sldIdLst>
  <p:sldSz cx="9144000" cy="6858000" type="screen4x3"/>
  <p:notesSz cx="7023100" cy="9309100"/>
  <p:defaultTextStyle>
    <a:defPPr>
      <a:defRPr lang="en-US"/>
    </a:defPPr>
    <a:lvl1pPr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b="1"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ane, Cathryn" initials="BC" lastIdx="0" clrIdx="0">
    <p:extLst>
      <p:ext uri="{19B8F6BF-5375-455C-9EA6-DF929625EA0E}">
        <p15:presenceInfo xmlns:p15="http://schemas.microsoft.com/office/powerpoint/2012/main" userId="Beane, Cathry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0066FF"/>
    <a:srgbClr val="6699FF"/>
    <a:srgbClr val="932B37"/>
    <a:srgbClr val="000000"/>
    <a:srgbClr val="FFFFFF"/>
    <a:srgbClr val="003399"/>
    <a:srgbClr val="CC0000"/>
    <a:srgbClr val="746F66"/>
    <a:srgbClr val="BD3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888"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01" d="100"/>
          <a:sy n="101" d="100"/>
        </p:scale>
        <p:origin x="-3528" y="-9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1"/>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b="0">
                <a:latin typeface="Arial" charset="0"/>
                <a:ea typeface="+mn-ea"/>
                <a:cs typeface="+mn-cs"/>
              </a:defRPr>
            </a:lvl1pPr>
          </a:lstStyle>
          <a:p>
            <a:pPr>
              <a:defRPr/>
            </a:pPr>
            <a:endParaRPr lang="en-US"/>
          </a:p>
        </p:txBody>
      </p:sp>
      <p:sp>
        <p:nvSpPr>
          <p:cNvPr id="7171" name="Rectangle 3"/>
          <p:cNvSpPr>
            <a:spLocks noGrp="1" noChangeArrowheads="1"/>
          </p:cNvSpPr>
          <p:nvPr>
            <p:ph type="dt" sz="quarter" idx="1"/>
          </p:nvPr>
        </p:nvSpPr>
        <p:spPr bwMode="auto">
          <a:xfrm>
            <a:off x="3979757" y="1"/>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b="0">
                <a:latin typeface="Arial" charset="0"/>
                <a:ea typeface="+mn-ea"/>
                <a:cs typeface="+mn-cs"/>
              </a:defRPr>
            </a:lvl1pPr>
          </a:lstStyle>
          <a:p>
            <a:pPr>
              <a:defRPr/>
            </a:pPr>
            <a:endParaRPr lang="en-US"/>
          </a:p>
        </p:txBody>
      </p:sp>
      <p:sp>
        <p:nvSpPr>
          <p:cNvPr id="7172" name="Rectangle 4"/>
          <p:cNvSpPr>
            <a:spLocks noGrp="1" noChangeArrowheads="1"/>
          </p:cNvSpPr>
          <p:nvPr>
            <p:ph type="ftr" sz="quarter" idx="2"/>
          </p:nvPr>
        </p:nvSpPr>
        <p:spPr bwMode="auto">
          <a:xfrm>
            <a:off x="0" y="8843646"/>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b="0">
                <a:latin typeface="Arial" charset="0"/>
                <a:ea typeface="+mn-ea"/>
                <a:cs typeface="+mn-cs"/>
              </a:defRPr>
            </a:lvl1pPr>
          </a:lstStyle>
          <a:p>
            <a:pPr>
              <a:defRPr/>
            </a:pPr>
            <a:endParaRPr lang="en-US"/>
          </a:p>
        </p:txBody>
      </p:sp>
      <p:sp>
        <p:nvSpPr>
          <p:cNvPr id="7173" name="Rectangle 5"/>
          <p:cNvSpPr>
            <a:spLocks noGrp="1" noChangeArrowheads="1"/>
          </p:cNvSpPr>
          <p:nvPr>
            <p:ph type="sldNum" sz="quarter" idx="3"/>
          </p:nvPr>
        </p:nvSpPr>
        <p:spPr bwMode="auto">
          <a:xfrm>
            <a:off x="3979757" y="8843646"/>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b="0"/>
            </a:lvl1pPr>
          </a:lstStyle>
          <a:p>
            <a:fld id="{A2438881-3F1F-4638-8ED2-32A1D50287D6}" type="slidenum">
              <a:rPr lang="en-US"/>
              <a:pPr/>
              <a:t>‹#›</a:t>
            </a:fld>
            <a:endParaRPr lang="en-US"/>
          </a:p>
        </p:txBody>
      </p:sp>
    </p:spTree>
    <p:extLst>
      <p:ext uri="{BB962C8B-B14F-4D97-AF65-F5344CB8AC3E}">
        <p14:creationId xmlns:p14="http://schemas.microsoft.com/office/powerpoint/2010/main" val="367375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b="0">
                <a:latin typeface="Arial" charset="0"/>
                <a:ea typeface="+mn-ea"/>
                <a:cs typeface="+mn-cs"/>
              </a:defRPr>
            </a:lvl1pPr>
          </a:lstStyle>
          <a:p>
            <a:pPr>
              <a:defRPr/>
            </a:pPr>
            <a:endParaRPr lang="en-US"/>
          </a:p>
        </p:txBody>
      </p:sp>
      <p:sp>
        <p:nvSpPr>
          <p:cNvPr id="9219" name="Rectangle 3"/>
          <p:cNvSpPr>
            <a:spLocks noGrp="1" noChangeArrowheads="1"/>
          </p:cNvSpPr>
          <p:nvPr>
            <p:ph type="dt" idx="1"/>
          </p:nvPr>
        </p:nvSpPr>
        <p:spPr bwMode="auto">
          <a:xfrm>
            <a:off x="3979757" y="1"/>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b="0">
                <a:latin typeface="Arial" charset="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4219575" y="542925"/>
            <a:ext cx="2095500" cy="157162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221" name="Rectangle 5"/>
          <p:cNvSpPr>
            <a:spLocks noGrp="1" noChangeArrowheads="1"/>
          </p:cNvSpPr>
          <p:nvPr>
            <p:ph type="body" sz="quarter" idx="3"/>
          </p:nvPr>
        </p:nvSpPr>
        <p:spPr bwMode="auto">
          <a:xfrm>
            <a:off x="468207" y="2249699"/>
            <a:ext cx="6008652" cy="6438794"/>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p:txBody>
      </p:sp>
      <p:sp>
        <p:nvSpPr>
          <p:cNvPr id="9222" name="Rectangle 6"/>
          <p:cNvSpPr>
            <a:spLocks noGrp="1" noChangeArrowheads="1"/>
          </p:cNvSpPr>
          <p:nvPr>
            <p:ph type="ftr" sz="quarter" idx="4"/>
          </p:nvPr>
        </p:nvSpPr>
        <p:spPr bwMode="auto">
          <a:xfrm>
            <a:off x="0" y="8843646"/>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b="0">
                <a:latin typeface="Arial" charset="0"/>
                <a:ea typeface="+mn-ea"/>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9757" y="8843646"/>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b="0"/>
            </a:lvl1pPr>
          </a:lstStyle>
          <a:p>
            <a:fld id="{1F1C1FD0-2457-4D22-887C-CABD453FA5DF}" type="slidenum">
              <a:rPr lang="en-US"/>
              <a:pPr/>
              <a:t>‹#›</a:t>
            </a:fld>
            <a:endParaRPr lang="en-US"/>
          </a:p>
        </p:txBody>
      </p:sp>
    </p:spTree>
    <p:extLst>
      <p:ext uri="{BB962C8B-B14F-4D97-AF65-F5344CB8AC3E}">
        <p14:creationId xmlns:p14="http://schemas.microsoft.com/office/powerpoint/2010/main" val="30510401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4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4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20574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1">
                <a:solidFill>
                  <a:schemeClr val="tx1"/>
                </a:solidFill>
                <a:latin typeface="Arial" pitchFamily="34" charset="0"/>
                <a:ea typeface="ＭＳ Ｐゴシック" pitchFamily="34" charset="-128"/>
              </a:defRPr>
            </a:lvl1pPr>
            <a:lvl2pPr marL="758255" indent="-291636" eaLnBrk="0" hangingPunct="0">
              <a:defRPr sz="2400" b="1">
                <a:solidFill>
                  <a:schemeClr val="tx1"/>
                </a:solidFill>
                <a:latin typeface="Arial" pitchFamily="34" charset="0"/>
                <a:ea typeface="ＭＳ Ｐゴシック" pitchFamily="34" charset="-128"/>
              </a:defRPr>
            </a:lvl2pPr>
            <a:lvl3pPr marL="1166546" indent="-233309" eaLnBrk="0" hangingPunct="0">
              <a:defRPr sz="2400" b="1">
                <a:solidFill>
                  <a:schemeClr val="tx1"/>
                </a:solidFill>
                <a:latin typeface="Arial" pitchFamily="34" charset="0"/>
                <a:ea typeface="ＭＳ Ｐゴシック" pitchFamily="34" charset="-128"/>
              </a:defRPr>
            </a:lvl3pPr>
            <a:lvl4pPr marL="1633164" indent="-233309" eaLnBrk="0" hangingPunct="0">
              <a:defRPr sz="2400" b="1">
                <a:solidFill>
                  <a:schemeClr val="tx1"/>
                </a:solidFill>
                <a:latin typeface="Arial" pitchFamily="34" charset="0"/>
                <a:ea typeface="ＭＳ Ｐゴシック" pitchFamily="34" charset="-128"/>
              </a:defRPr>
            </a:lvl4pPr>
            <a:lvl5pPr marL="2099782" indent="-233309" eaLnBrk="0" hangingPunct="0">
              <a:defRPr sz="2400" b="1">
                <a:solidFill>
                  <a:schemeClr val="tx1"/>
                </a:solidFill>
                <a:latin typeface="Arial" pitchFamily="34" charset="0"/>
                <a:ea typeface="ＭＳ Ｐゴシック" pitchFamily="34" charset="-128"/>
              </a:defRPr>
            </a:lvl5pPr>
            <a:lvl6pPr marL="2566401" indent="-233309" eaLnBrk="0" fontAlgn="base" hangingPunct="0">
              <a:spcBef>
                <a:spcPct val="0"/>
              </a:spcBef>
              <a:spcAft>
                <a:spcPct val="0"/>
              </a:spcAft>
              <a:defRPr sz="2400" b="1">
                <a:solidFill>
                  <a:schemeClr val="tx1"/>
                </a:solidFill>
                <a:latin typeface="Arial" pitchFamily="34" charset="0"/>
                <a:ea typeface="ＭＳ Ｐゴシック" pitchFamily="34" charset="-128"/>
              </a:defRPr>
            </a:lvl6pPr>
            <a:lvl7pPr marL="3033019" indent="-233309" eaLnBrk="0" fontAlgn="base" hangingPunct="0">
              <a:spcBef>
                <a:spcPct val="0"/>
              </a:spcBef>
              <a:spcAft>
                <a:spcPct val="0"/>
              </a:spcAft>
              <a:defRPr sz="2400" b="1">
                <a:solidFill>
                  <a:schemeClr val="tx1"/>
                </a:solidFill>
                <a:latin typeface="Arial" pitchFamily="34" charset="0"/>
                <a:ea typeface="ＭＳ Ｐゴシック" pitchFamily="34" charset="-128"/>
              </a:defRPr>
            </a:lvl7pPr>
            <a:lvl8pPr marL="3499637" indent="-233309" eaLnBrk="0" fontAlgn="base" hangingPunct="0">
              <a:spcBef>
                <a:spcPct val="0"/>
              </a:spcBef>
              <a:spcAft>
                <a:spcPct val="0"/>
              </a:spcAft>
              <a:defRPr sz="2400" b="1">
                <a:solidFill>
                  <a:schemeClr val="tx1"/>
                </a:solidFill>
                <a:latin typeface="Arial" pitchFamily="34" charset="0"/>
                <a:ea typeface="ＭＳ Ｐゴシック" pitchFamily="34" charset="-128"/>
              </a:defRPr>
            </a:lvl8pPr>
            <a:lvl9pPr marL="3966256" indent="-233309" eaLnBrk="0" fontAlgn="base" hangingPunct="0">
              <a:spcBef>
                <a:spcPct val="0"/>
              </a:spcBef>
              <a:spcAft>
                <a:spcPct val="0"/>
              </a:spcAft>
              <a:defRPr sz="2400" b="1">
                <a:solidFill>
                  <a:schemeClr val="tx1"/>
                </a:solidFill>
                <a:latin typeface="Arial" pitchFamily="34" charset="0"/>
                <a:ea typeface="ＭＳ Ｐゴシック" pitchFamily="34" charset="-128"/>
              </a:defRPr>
            </a:lvl9pPr>
          </a:lstStyle>
          <a:p>
            <a:pPr eaLnBrk="1" hangingPunct="1"/>
            <a:fld id="{FBC0384D-087B-4286-AF9A-CC177FA267BD}" type="slidenum">
              <a:rPr lang="en-US" sz="1200" b="0"/>
              <a:pPr eaLnBrk="1" hangingPunct="1"/>
              <a:t>1</a:t>
            </a:fld>
            <a:endParaRPr lang="en-US" sz="1200" b="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smtClean="0">
                <a:latin typeface="Arial" pitchFamily="34" charset="0"/>
                <a:ea typeface="ＭＳ Ｐゴシック" pitchFamily="34" charset="-128"/>
              </a:rPr>
              <a:t>The California State University</a:t>
            </a:r>
          </a:p>
        </p:txBody>
      </p:sp>
    </p:spTree>
    <p:extLst>
      <p:ext uri="{BB962C8B-B14F-4D97-AF65-F5344CB8AC3E}">
        <p14:creationId xmlns:p14="http://schemas.microsoft.com/office/powerpoint/2010/main" val="35926644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unit counts</a:t>
            </a:r>
            <a:r>
              <a:rPr lang="en-US" baseline="0" dirty="0" smtClean="0"/>
              <a:t> will be added to the Degrees Database and so will be available in future reports for monitoring and updating at the campuses.</a:t>
            </a:r>
            <a:endParaRPr lang="en-US" dirty="0"/>
          </a:p>
        </p:txBody>
      </p:sp>
      <p:sp>
        <p:nvSpPr>
          <p:cNvPr id="4" name="Slide Number Placeholder 3"/>
          <p:cNvSpPr>
            <a:spLocks noGrp="1"/>
          </p:cNvSpPr>
          <p:nvPr>
            <p:ph type="sldNum" sz="quarter" idx="10"/>
          </p:nvPr>
        </p:nvSpPr>
        <p:spPr/>
        <p:txBody>
          <a:bodyPr/>
          <a:lstStyle/>
          <a:p>
            <a:fld id="{1F1C1FD0-2457-4D22-887C-CABD453FA5DF}" type="slidenum">
              <a:rPr lang="en-US" smtClean="0"/>
              <a:pPr/>
              <a:t>10</a:t>
            </a:fld>
            <a:endParaRPr lang="en-US"/>
          </a:p>
        </p:txBody>
      </p:sp>
    </p:spTree>
    <p:extLst>
      <p:ext uri="{BB962C8B-B14F-4D97-AF65-F5344CB8AC3E}">
        <p14:creationId xmlns:p14="http://schemas.microsoft.com/office/powerpoint/2010/main" val="3562941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EO 1071 was</a:t>
            </a:r>
            <a:r>
              <a:rPr lang="en-US" baseline="0" dirty="0" smtClean="0"/>
              <a:t> recently revised to clarify the relationship of subprograms to the major and the national reporting of degrees. This presentation is particularly related to the condition of approval for subprograms that defines them as less than one half of the units required in the major program.</a:t>
            </a:r>
            <a:endParaRPr lang="en-US" dirty="0"/>
          </a:p>
        </p:txBody>
      </p:sp>
      <p:sp>
        <p:nvSpPr>
          <p:cNvPr id="4" name="Slide Number Placeholder 3"/>
          <p:cNvSpPr>
            <a:spLocks noGrp="1"/>
          </p:cNvSpPr>
          <p:nvPr>
            <p:ph type="sldNum" sz="quarter" idx="10"/>
          </p:nvPr>
        </p:nvSpPr>
        <p:spPr/>
        <p:txBody>
          <a:bodyPr/>
          <a:lstStyle/>
          <a:p>
            <a:fld id="{1F1C1FD0-2457-4D22-887C-CABD453FA5DF}" type="slidenum">
              <a:rPr lang="en-US" smtClean="0"/>
              <a:pPr/>
              <a:t>2</a:t>
            </a:fld>
            <a:endParaRPr lang="en-US"/>
          </a:p>
        </p:txBody>
      </p:sp>
    </p:spTree>
    <p:extLst>
      <p:ext uri="{BB962C8B-B14F-4D97-AF65-F5344CB8AC3E}">
        <p14:creationId xmlns:p14="http://schemas.microsoft.com/office/powerpoint/2010/main" val="1896666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two sources of information regarding EO 1071:</a:t>
            </a:r>
          </a:p>
          <a:p>
            <a:pPr marL="342900" indent="-342900">
              <a:buFont typeface="+mj-lt"/>
              <a:buAutoNum type="arabicPeriod"/>
            </a:pPr>
            <a:r>
              <a:rPr lang="en-US" dirty="0" smtClean="0"/>
              <a:t>The Executive</a:t>
            </a:r>
            <a:r>
              <a:rPr lang="en-US" baseline="0" dirty="0" smtClean="0"/>
              <a:t> Order itself</a:t>
            </a:r>
          </a:p>
          <a:p>
            <a:pPr marL="342900" indent="-342900">
              <a:buFont typeface="+mj-lt"/>
              <a:buAutoNum type="arabicPeriod"/>
            </a:pPr>
            <a:r>
              <a:rPr lang="en-US" baseline="0" dirty="0" smtClean="0"/>
              <a:t>The guidance document for adding concentrations found on the Academic Programs website</a:t>
            </a:r>
            <a:endParaRPr lang="en-US" dirty="0"/>
          </a:p>
        </p:txBody>
      </p:sp>
      <p:sp>
        <p:nvSpPr>
          <p:cNvPr id="4" name="Slide Number Placeholder 3"/>
          <p:cNvSpPr>
            <a:spLocks noGrp="1"/>
          </p:cNvSpPr>
          <p:nvPr>
            <p:ph type="sldNum" sz="quarter" idx="10"/>
          </p:nvPr>
        </p:nvSpPr>
        <p:spPr/>
        <p:txBody>
          <a:bodyPr/>
          <a:lstStyle/>
          <a:p>
            <a:fld id="{1F1C1FD0-2457-4D22-887C-CABD453FA5DF}" type="slidenum">
              <a:rPr lang="en-US" smtClean="0"/>
              <a:pPr/>
              <a:t>3</a:t>
            </a:fld>
            <a:endParaRPr lang="en-US"/>
          </a:p>
        </p:txBody>
      </p:sp>
    </p:spTree>
    <p:extLst>
      <p:ext uri="{BB962C8B-B14F-4D97-AF65-F5344CB8AC3E}">
        <p14:creationId xmlns:p14="http://schemas.microsoft.com/office/powerpoint/2010/main" val="658803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guidance document defines</a:t>
            </a:r>
            <a:r>
              <a:rPr lang="en-US" baseline="0" dirty="0" smtClean="0"/>
              <a:t> the “units required for the major” as referenced in EO 1071.</a:t>
            </a:r>
            <a:endParaRPr lang="en-US" dirty="0"/>
          </a:p>
        </p:txBody>
      </p:sp>
      <p:sp>
        <p:nvSpPr>
          <p:cNvPr id="4" name="Slide Number Placeholder 3"/>
          <p:cNvSpPr>
            <a:spLocks noGrp="1"/>
          </p:cNvSpPr>
          <p:nvPr>
            <p:ph type="sldNum" sz="quarter" idx="10"/>
          </p:nvPr>
        </p:nvSpPr>
        <p:spPr/>
        <p:txBody>
          <a:bodyPr/>
          <a:lstStyle/>
          <a:p>
            <a:fld id="{1F1C1FD0-2457-4D22-887C-CABD453FA5DF}" type="slidenum">
              <a:rPr lang="en-US" smtClean="0"/>
              <a:pPr/>
              <a:t>4</a:t>
            </a:fld>
            <a:endParaRPr lang="en-US"/>
          </a:p>
        </p:txBody>
      </p:sp>
    </p:spTree>
    <p:extLst>
      <p:ext uri="{BB962C8B-B14F-4D97-AF65-F5344CB8AC3E}">
        <p14:creationId xmlns:p14="http://schemas.microsoft.com/office/powerpoint/2010/main" val="3999507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dirty="0" smtClean="0"/>
              <a:t>Let’s start with the Discipline Major + Discipline Concentration Units in total</a:t>
            </a:r>
            <a:r>
              <a:rPr lang="en-US" baseline="0" dirty="0" smtClean="0"/>
              <a:t> to define what to include and what to exclude from the count.</a:t>
            </a:r>
            <a:endParaRPr lang="en-US" dirty="0"/>
          </a:p>
        </p:txBody>
      </p:sp>
      <p:sp>
        <p:nvSpPr>
          <p:cNvPr id="4" name="Slide Number Placeholder 3"/>
          <p:cNvSpPr>
            <a:spLocks noGrp="1"/>
          </p:cNvSpPr>
          <p:nvPr>
            <p:ph type="sldNum" sz="quarter" idx="10"/>
          </p:nvPr>
        </p:nvSpPr>
        <p:spPr/>
        <p:txBody>
          <a:bodyPr/>
          <a:lstStyle/>
          <a:p>
            <a:fld id="{1F1C1FD0-2457-4D22-887C-CABD453FA5DF}" type="slidenum">
              <a:rPr lang="en-US" smtClean="0"/>
              <a:pPr/>
              <a:t>5</a:t>
            </a:fld>
            <a:endParaRPr lang="en-US"/>
          </a:p>
        </p:txBody>
      </p:sp>
    </p:spTree>
    <p:extLst>
      <p:ext uri="{BB962C8B-B14F-4D97-AF65-F5344CB8AC3E}">
        <p14:creationId xmlns:p14="http://schemas.microsoft.com/office/powerpoint/2010/main" val="3776016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 this is strictly the</a:t>
            </a:r>
            <a:r>
              <a:rPr lang="en-US" baseline="0" dirty="0" smtClean="0"/>
              <a:t> “Discipline” units, we are excluding any units that are more generally required for the degree.  This piece applies primarily to bachelor’s degrees.</a:t>
            </a:r>
            <a:endParaRPr lang="en-US" dirty="0"/>
          </a:p>
        </p:txBody>
      </p:sp>
      <p:sp>
        <p:nvSpPr>
          <p:cNvPr id="4" name="Slide Number Placeholder 3"/>
          <p:cNvSpPr>
            <a:spLocks noGrp="1"/>
          </p:cNvSpPr>
          <p:nvPr>
            <p:ph type="sldNum" sz="quarter" idx="10"/>
          </p:nvPr>
        </p:nvSpPr>
        <p:spPr/>
        <p:txBody>
          <a:bodyPr/>
          <a:lstStyle/>
          <a:p>
            <a:fld id="{1F1C1FD0-2457-4D22-887C-CABD453FA5DF}" type="slidenum">
              <a:rPr lang="en-US" smtClean="0"/>
              <a:pPr/>
              <a:t>6</a:t>
            </a:fld>
            <a:endParaRPr lang="en-US"/>
          </a:p>
        </p:txBody>
      </p:sp>
    </p:spTree>
    <p:extLst>
      <p:ext uri="{BB962C8B-B14F-4D97-AF65-F5344CB8AC3E}">
        <p14:creationId xmlns:p14="http://schemas.microsoft.com/office/powerpoint/2010/main" val="388923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dirty="0" smtClean="0"/>
              <a:t>Once you have determined the “Units in the major,” that number</a:t>
            </a:r>
            <a:r>
              <a:rPr lang="en-US" baseline="0" dirty="0" smtClean="0"/>
              <a:t> is divided into discipline major units and discipline concentration units.</a:t>
            </a:r>
            <a:endParaRPr lang="en-US" dirty="0"/>
          </a:p>
        </p:txBody>
      </p:sp>
      <p:sp>
        <p:nvSpPr>
          <p:cNvPr id="4" name="Slide Number Placeholder 3"/>
          <p:cNvSpPr>
            <a:spLocks noGrp="1"/>
          </p:cNvSpPr>
          <p:nvPr>
            <p:ph type="sldNum" sz="quarter" idx="10"/>
          </p:nvPr>
        </p:nvSpPr>
        <p:spPr/>
        <p:txBody>
          <a:bodyPr/>
          <a:lstStyle/>
          <a:p>
            <a:fld id="{1F1C1FD0-2457-4D22-887C-CABD453FA5DF}" type="slidenum">
              <a:rPr lang="en-US" smtClean="0"/>
              <a:pPr/>
              <a:t>7</a:t>
            </a:fld>
            <a:endParaRPr lang="en-US"/>
          </a:p>
        </p:txBody>
      </p:sp>
    </p:spTree>
    <p:extLst>
      <p:ext uri="{BB962C8B-B14F-4D97-AF65-F5344CB8AC3E}">
        <p14:creationId xmlns:p14="http://schemas.microsoft.com/office/powerpoint/2010/main" val="3283272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term core</a:t>
            </a:r>
            <a:r>
              <a:rPr lang="en-US" baseline="0" dirty="0" smtClean="0"/>
              <a:t> is sometimes used at the campuses for the basic courses required for the major. Beyond that there may be required support courses and major electives in which the students have some choice in courses.  The key is that these are requirements of all students in this major and do not depend on the concentration chosen.</a:t>
            </a:r>
            <a:endParaRPr lang="en-US" dirty="0"/>
          </a:p>
        </p:txBody>
      </p:sp>
      <p:sp>
        <p:nvSpPr>
          <p:cNvPr id="4" name="Slide Number Placeholder 3"/>
          <p:cNvSpPr>
            <a:spLocks noGrp="1"/>
          </p:cNvSpPr>
          <p:nvPr>
            <p:ph type="sldNum" sz="quarter" idx="10"/>
          </p:nvPr>
        </p:nvSpPr>
        <p:spPr/>
        <p:txBody>
          <a:bodyPr/>
          <a:lstStyle/>
          <a:p>
            <a:fld id="{1F1C1FD0-2457-4D22-887C-CABD453FA5DF}" type="slidenum">
              <a:rPr lang="en-US" smtClean="0"/>
              <a:pPr/>
              <a:t>8</a:t>
            </a:fld>
            <a:endParaRPr lang="en-US"/>
          </a:p>
        </p:txBody>
      </p:sp>
    </p:spTree>
    <p:extLst>
      <p:ext uri="{BB962C8B-B14F-4D97-AF65-F5344CB8AC3E}">
        <p14:creationId xmlns:p14="http://schemas.microsoft.com/office/powerpoint/2010/main" val="2765397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1F1C1FD0-2457-4D22-887C-CABD453FA5DF}" type="slidenum">
              <a:rPr lang="en-US" smtClean="0"/>
              <a:pPr/>
              <a:t>9</a:t>
            </a:fld>
            <a:endParaRPr lang="en-US"/>
          </a:p>
        </p:txBody>
      </p:sp>
    </p:spTree>
    <p:extLst>
      <p:ext uri="{BB962C8B-B14F-4D97-AF65-F5344CB8AC3E}">
        <p14:creationId xmlns:p14="http://schemas.microsoft.com/office/powerpoint/2010/main" val="2449719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32"/>
          <p:cNvSpPr>
            <a:spLocks noChangeArrowheads="1"/>
          </p:cNvSpPr>
          <p:nvPr userDrawn="1"/>
        </p:nvSpPr>
        <p:spPr bwMode="auto">
          <a:xfrm>
            <a:off x="0" y="1981200"/>
            <a:ext cx="9144000" cy="2895600"/>
          </a:xfrm>
          <a:prstGeom prst="rect">
            <a:avLst/>
          </a:prstGeom>
          <a:solidFill>
            <a:srgbClr val="CF142B"/>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endParaRPr lang="en-US">
              <a:solidFill>
                <a:schemeClr val="accent1"/>
              </a:solidFill>
            </a:endParaRPr>
          </a:p>
        </p:txBody>
      </p:sp>
      <p:sp>
        <p:nvSpPr>
          <p:cNvPr id="3" name="Rectangle 28"/>
          <p:cNvSpPr>
            <a:spLocks noChangeArrowheads="1"/>
          </p:cNvSpPr>
          <p:nvPr userDrawn="1"/>
        </p:nvSpPr>
        <p:spPr bwMode="auto">
          <a:xfrm>
            <a:off x="0" y="1981200"/>
            <a:ext cx="9144000" cy="76200"/>
          </a:xfrm>
          <a:prstGeom prst="rect">
            <a:avLst/>
          </a:prstGeom>
          <a:solidFill>
            <a:srgbClr val="746F66"/>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4" name="Rectangle 29"/>
          <p:cNvSpPr>
            <a:spLocks noChangeArrowheads="1"/>
          </p:cNvSpPr>
          <p:nvPr userDrawn="1"/>
        </p:nvSpPr>
        <p:spPr bwMode="auto">
          <a:xfrm>
            <a:off x="0" y="4800600"/>
            <a:ext cx="9144000" cy="76200"/>
          </a:xfrm>
          <a:prstGeom prst="rect">
            <a:avLst/>
          </a:prstGeom>
          <a:solidFill>
            <a:srgbClr val="746F66"/>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Tree>
    <p:extLst>
      <p:ext uri="{BB962C8B-B14F-4D97-AF65-F5344CB8AC3E}">
        <p14:creationId xmlns:p14="http://schemas.microsoft.com/office/powerpoint/2010/main" val="955536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59D1122-C677-447B-83FB-2903864C2FE6}" type="slidenum">
              <a:rPr lang="en-US"/>
              <a:pPr/>
              <a:t>‹#›</a:t>
            </a:fld>
            <a:endParaRPr lang="en-US"/>
          </a:p>
        </p:txBody>
      </p:sp>
    </p:spTree>
    <p:extLst>
      <p:ext uri="{BB962C8B-B14F-4D97-AF65-F5344CB8AC3E}">
        <p14:creationId xmlns:p14="http://schemas.microsoft.com/office/powerpoint/2010/main" val="1436408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0"/>
            <a:ext cx="2057400" cy="4800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371600"/>
            <a:ext cx="6019800" cy="4800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DEE2727-DA3A-441A-94DA-F0B2E87FE634}" type="slidenum">
              <a:rPr lang="en-US"/>
              <a:pPr/>
              <a:t>‹#›</a:t>
            </a:fld>
            <a:endParaRPr lang="en-US"/>
          </a:p>
        </p:txBody>
      </p:sp>
    </p:spTree>
    <p:extLst>
      <p:ext uri="{BB962C8B-B14F-4D97-AF65-F5344CB8AC3E}">
        <p14:creationId xmlns:p14="http://schemas.microsoft.com/office/powerpoint/2010/main" val="3144947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1FA4BAD-EAC8-42EA-AB79-E884A512AF0B}" type="slidenum">
              <a:rPr lang="en-US"/>
              <a:pPr/>
              <a:t>‹#›</a:t>
            </a:fld>
            <a:endParaRPr lang="en-US"/>
          </a:p>
        </p:txBody>
      </p:sp>
    </p:spTree>
    <p:extLst>
      <p:ext uri="{BB962C8B-B14F-4D97-AF65-F5344CB8AC3E}">
        <p14:creationId xmlns:p14="http://schemas.microsoft.com/office/powerpoint/2010/main" val="1314704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7D38769-A942-4264-B7B6-C2C7BCD272E1}" type="slidenum">
              <a:rPr lang="en-US"/>
              <a:pPr/>
              <a:t>‹#›</a:t>
            </a:fld>
            <a:endParaRPr lang="en-US"/>
          </a:p>
        </p:txBody>
      </p:sp>
    </p:spTree>
    <p:extLst>
      <p:ext uri="{BB962C8B-B14F-4D97-AF65-F5344CB8AC3E}">
        <p14:creationId xmlns:p14="http://schemas.microsoft.com/office/powerpoint/2010/main" val="841268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8231935-A4B8-45DE-AD9A-DE5ACDA58FDB}" type="slidenum">
              <a:rPr lang="en-US"/>
              <a:pPr/>
              <a:t>‹#›</a:t>
            </a:fld>
            <a:endParaRPr lang="en-US"/>
          </a:p>
        </p:txBody>
      </p:sp>
    </p:spTree>
    <p:extLst>
      <p:ext uri="{BB962C8B-B14F-4D97-AF65-F5344CB8AC3E}">
        <p14:creationId xmlns:p14="http://schemas.microsoft.com/office/powerpoint/2010/main" val="4026704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0B8BB24F-2C8A-494D-BADE-CF3992940B4B}" type="slidenum">
              <a:rPr lang="en-US"/>
              <a:pPr/>
              <a:t>‹#›</a:t>
            </a:fld>
            <a:endParaRPr lang="en-US"/>
          </a:p>
        </p:txBody>
      </p:sp>
    </p:spTree>
    <p:extLst>
      <p:ext uri="{BB962C8B-B14F-4D97-AF65-F5344CB8AC3E}">
        <p14:creationId xmlns:p14="http://schemas.microsoft.com/office/powerpoint/2010/main" val="3641168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B3CC9D2-7D5A-4245-8B9C-0FC64A9865A4}" type="slidenum">
              <a:rPr lang="en-US"/>
              <a:pPr/>
              <a:t>‹#›</a:t>
            </a:fld>
            <a:endParaRPr lang="en-US"/>
          </a:p>
        </p:txBody>
      </p:sp>
    </p:spTree>
    <p:extLst>
      <p:ext uri="{BB962C8B-B14F-4D97-AF65-F5344CB8AC3E}">
        <p14:creationId xmlns:p14="http://schemas.microsoft.com/office/powerpoint/2010/main" val="3482026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7CA2ED58-6D28-4D3E-8864-361AB674B06B}" type="slidenum">
              <a:rPr lang="en-US"/>
              <a:pPr/>
              <a:t>‹#›</a:t>
            </a:fld>
            <a:endParaRPr lang="en-US"/>
          </a:p>
        </p:txBody>
      </p:sp>
    </p:spTree>
    <p:extLst>
      <p:ext uri="{BB962C8B-B14F-4D97-AF65-F5344CB8AC3E}">
        <p14:creationId xmlns:p14="http://schemas.microsoft.com/office/powerpoint/2010/main" val="3516378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A3E2456-55D1-489F-AF72-F5B3F799C443}" type="slidenum">
              <a:rPr lang="en-US"/>
              <a:pPr/>
              <a:t>‹#›</a:t>
            </a:fld>
            <a:endParaRPr lang="en-US"/>
          </a:p>
        </p:txBody>
      </p:sp>
    </p:spTree>
    <p:extLst>
      <p:ext uri="{BB962C8B-B14F-4D97-AF65-F5344CB8AC3E}">
        <p14:creationId xmlns:p14="http://schemas.microsoft.com/office/powerpoint/2010/main" val="3396082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FFF33DB-CF8F-464A-9985-FE4CD34A6ECB}" type="slidenum">
              <a:rPr lang="en-US"/>
              <a:pPr/>
              <a:t>‹#›</a:t>
            </a:fld>
            <a:endParaRPr lang="en-US"/>
          </a:p>
        </p:txBody>
      </p:sp>
    </p:spTree>
    <p:extLst>
      <p:ext uri="{BB962C8B-B14F-4D97-AF65-F5344CB8AC3E}">
        <p14:creationId xmlns:p14="http://schemas.microsoft.com/office/powerpoint/2010/main" val="292061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06388" y="400050"/>
            <a:ext cx="3579812" cy="420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1371600"/>
            <a:ext cx="82296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2362200"/>
            <a:ext cx="8229600" cy="381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bg2"/>
                </a:solidFill>
                <a:latin typeface="Arial"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bg2"/>
                </a:solidFill>
                <a:latin typeface="Arial"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bg2"/>
                </a:solidFill>
              </a:defRPr>
            </a:lvl1pPr>
          </a:lstStyle>
          <a:p>
            <a:fld id="{8D674970-09E7-442D-BA83-E575677B672C}" type="slidenum">
              <a:rPr lang="en-US"/>
              <a:pPr/>
              <a:t>‹#›</a:t>
            </a:fld>
            <a:endParaRPr lang="en-US"/>
          </a:p>
        </p:txBody>
      </p:sp>
      <p:sp>
        <p:nvSpPr>
          <p:cNvPr id="1032" name="Rectangle 36"/>
          <p:cNvSpPr>
            <a:spLocks noChangeArrowheads="1"/>
          </p:cNvSpPr>
          <p:nvPr userDrawn="1"/>
        </p:nvSpPr>
        <p:spPr bwMode="auto">
          <a:xfrm>
            <a:off x="0" y="0"/>
            <a:ext cx="9144000" cy="76200"/>
          </a:xfrm>
          <a:prstGeom prst="rect">
            <a:avLst/>
          </a:prstGeom>
          <a:solidFill>
            <a:srgbClr val="CF142B"/>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endParaRPr lang="en-US" b="0">
              <a:solidFill>
                <a:schemeClr val="accent1"/>
              </a:solidFill>
            </a:endParaRPr>
          </a:p>
        </p:txBody>
      </p:sp>
      <p:sp>
        <p:nvSpPr>
          <p:cNvPr id="1033" name="Line 37"/>
          <p:cNvSpPr>
            <a:spLocks noChangeShapeType="1"/>
          </p:cNvSpPr>
          <p:nvPr userDrawn="1"/>
        </p:nvSpPr>
        <p:spPr bwMode="auto">
          <a:xfrm>
            <a:off x="0" y="1066800"/>
            <a:ext cx="9144000" cy="0"/>
          </a:xfrm>
          <a:prstGeom prst="line">
            <a:avLst/>
          </a:prstGeom>
          <a:noFill/>
          <a:ln w="9525">
            <a:solidFill>
              <a:srgbClr val="746F66"/>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eaLnBrk="0" fontAlgn="base" hangingPunct="0">
        <a:spcBef>
          <a:spcPct val="0"/>
        </a:spcBef>
        <a:spcAft>
          <a:spcPct val="0"/>
        </a:spcAft>
        <a:defRPr sz="3200" b="1">
          <a:solidFill>
            <a:srgbClr val="010000"/>
          </a:solidFill>
          <a:latin typeface="+mj-lt"/>
          <a:ea typeface="ＭＳ Ｐゴシック" charset="0"/>
          <a:cs typeface="ＭＳ Ｐゴシック" charset="0"/>
        </a:defRPr>
      </a:lvl1pPr>
      <a:lvl2pPr algn="l" rtl="0" eaLnBrk="0" fontAlgn="base" hangingPunct="0">
        <a:spcBef>
          <a:spcPct val="0"/>
        </a:spcBef>
        <a:spcAft>
          <a:spcPct val="0"/>
        </a:spcAft>
        <a:defRPr sz="3200" b="1">
          <a:solidFill>
            <a:srgbClr val="010000"/>
          </a:solidFill>
          <a:latin typeface="Arial" charset="0"/>
          <a:ea typeface="ＭＳ Ｐゴシック" charset="0"/>
          <a:cs typeface="ＭＳ Ｐゴシック" charset="0"/>
        </a:defRPr>
      </a:lvl2pPr>
      <a:lvl3pPr algn="l" rtl="0" eaLnBrk="0" fontAlgn="base" hangingPunct="0">
        <a:spcBef>
          <a:spcPct val="0"/>
        </a:spcBef>
        <a:spcAft>
          <a:spcPct val="0"/>
        </a:spcAft>
        <a:defRPr sz="3200" b="1">
          <a:solidFill>
            <a:srgbClr val="010000"/>
          </a:solidFill>
          <a:latin typeface="Arial" charset="0"/>
          <a:ea typeface="ＭＳ Ｐゴシック" charset="0"/>
          <a:cs typeface="ＭＳ Ｐゴシック" charset="0"/>
        </a:defRPr>
      </a:lvl3pPr>
      <a:lvl4pPr algn="l" rtl="0" eaLnBrk="0" fontAlgn="base" hangingPunct="0">
        <a:spcBef>
          <a:spcPct val="0"/>
        </a:spcBef>
        <a:spcAft>
          <a:spcPct val="0"/>
        </a:spcAft>
        <a:defRPr sz="3200" b="1">
          <a:solidFill>
            <a:srgbClr val="010000"/>
          </a:solidFill>
          <a:latin typeface="Arial" charset="0"/>
          <a:ea typeface="ＭＳ Ｐゴシック" charset="0"/>
          <a:cs typeface="ＭＳ Ｐゴシック" charset="0"/>
        </a:defRPr>
      </a:lvl4pPr>
      <a:lvl5pPr algn="l" rtl="0" eaLnBrk="0" fontAlgn="base" hangingPunct="0">
        <a:spcBef>
          <a:spcPct val="0"/>
        </a:spcBef>
        <a:spcAft>
          <a:spcPct val="0"/>
        </a:spcAft>
        <a:defRPr sz="3200" b="1">
          <a:solidFill>
            <a:srgbClr val="010000"/>
          </a:solidFill>
          <a:latin typeface="Arial" charset="0"/>
          <a:ea typeface="ＭＳ Ｐゴシック" charset="0"/>
          <a:cs typeface="ＭＳ Ｐゴシック" charset="0"/>
        </a:defRPr>
      </a:lvl5pPr>
      <a:lvl6pPr marL="457200" algn="l" rtl="0" fontAlgn="base">
        <a:spcBef>
          <a:spcPct val="0"/>
        </a:spcBef>
        <a:spcAft>
          <a:spcPct val="0"/>
        </a:spcAft>
        <a:defRPr sz="3200" b="1">
          <a:solidFill>
            <a:srgbClr val="010000"/>
          </a:solidFill>
          <a:latin typeface="Arial" charset="0"/>
        </a:defRPr>
      </a:lvl6pPr>
      <a:lvl7pPr marL="914400" algn="l" rtl="0" fontAlgn="base">
        <a:spcBef>
          <a:spcPct val="0"/>
        </a:spcBef>
        <a:spcAft>
          <a:spcPct val="0"/>
        </a:spcAft>
        <a:defRPr sz="3200" b="1">
          <a:solidFill>
            <a:srgbClr val="010000"/>
          </a:solidFill>
          <a:latin typeface="Arial" charset="0"/>
        </a:defRPr>
      </a:lvl7pPr>
      <a:lvl8pPr marL="1371600" algn="l" rtl="0" fontAlgn="base">
        <a:spcBef>
          <a:spcPct val="0"/>
        </a:spcBef>
        <a:spcAft>
          <a:spcPct val="0"/>
        </a:spcAft>
        <a:defRPr sz="3200" b="1">
          <a:solidFill>
            <a:srgbClr val="010000"/>
          </a:solidFill>
          <a:latin typeface="Arial" charset="0"/>
        </a:defRPr>
      </a:lvl8pPr>
      <a:lvl9pPr marL="1828800" algn="l" rtl="0" fontAlgn="base">
        <a:spcBef>
          <a:spcPct val="0"/>
        </a:spcBef>
        <a:spcAft>
          <a:spcPct val="0"/>
        </a:spcAft>
        <a:defRPr sz="3200" b="1">
          <a:solidFill>
            <a:srgbClr val="010000"/>
          </a:solidFill>
          <a:latin typeface="Arial" charset="0"/>
        </a:defRPr>
      </a:lvl9pPr>
    </p:titleStyle>
    <p:bodyStyle>
      <a:lvl1pPr marL="234950" indent="-234950" algn="l" rtl="0" eaLnBrk="0" fontAlgn="base" hangingPunct="0">
        <a:spcBef>
          <a:spcPct val="20000"/>
        </a:spcBef>
        <a:spcAft>
          <a:spcPct val="0"/>
        </a:spcAft>
        <a:buFont typeface="Times" charset="0"/>
        <a:buChar char="•"/>
        <a:defRPr sz="2800">
          <a:solidFill>
            <a:schemeClr val="bg2"/>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CF142B"/>
        </a:buClr>
        <a:buFont typeface="Times" charset="0"/>
        <a:buChar char="•"/>
        <a:defRPr sz="2600">
          <a:solidFill>
            <a:schemeClr val="bg2"/>
          </a:solidFill>
          <a:latin typeface="+mn-lt"/>
          <a:ea typeface="ＭＳ Ｐゴシック" charset="0"/>
        </a:defRPr>
      </a:lvl2pPr>
      <a:lvl3pPr marL="1143000" indent="-228600" algn="l" rtl="0" eaLnBrk="0" fontAlgn="base" hangingPunct="0">
        <a:spcBef>
          <a:spcPct val="20000"/>
        </a:spcBef>
        <a:spcAft>
          <a:spcPct val="0"/>
        </a:spcAft>
        <a:buFont typeface="Times" charset="0"/>
        <a:buChar char="•"/>
        <a:defRPr sz="2400">
          <a:solidFill>
            <a:schemeClr val="bg2"/>
          </a:solidFill>
          <a:latin typeface="+mn-lt"/>
          <a:ea typeface="ＭＳ Ｐゴシック" charset="0"/>
        </a:defRPr>
      </a:lvl3pPr>
      <a:lvl4pPr marL="1600200" indent="-228600" algn="l" rtl="0" eaLnBrk="0" fontAlgn="base" hangingPunct="0">
        <a:spcBef>
          <a:spcPct val="20000"/>
        </a:spcBef>
        <a:spcAft>
          <a:spcPct val="0"/>
        </a:spcAft>
        <a:buClr>
          <a:srgbClr val="CF142B"/>
        </a:buClr>
        <a:buFont typeface="Times" charset="0"/>
        <a:buChar char="•"/>
        <a:defRPr sz="2000">
          <a:solidFill>
            <a:schemeClr val="bg2"/>
          </a:solidFill>
          <a:latin typeface="+mn-lt"/>
          <a:ea typeface="ＭＳ Ｐゴシック" charset="0"/>
        </a:defRPr>
      </a:lvl4pPr>
      <a:lvl5pPr marL="2057400" indent="-228600" algn="l" rtl="0" eaLnBrk="0" fontAlgn="base" hangingPunct="0">
        <a:spcBef>
          <a:spcPct val="20000"/>
        </a:spcBef>
        <a:spcAft>
          <a:spcPct val="0"/>
        </a:spcAft>
        <a:buFont typeface="Times" charset="0"/>
        <a:buChar char="•"/>
        <a:defRPr sz="2000">
          <a:solidFill>
            <a:schemeClr val="bg2"/>
          </a:solidFill>
          <a:latin typeface="+mn-lt"/>
          <a:ea typeface="ＭＳ Ｐゴシック" charset="0"/>
        </a:defRPr>
      </a:lvl5pPr>
      <a:lvl6pPr marL="2514600" indent="-228600" algn="l" rtl="0" fontAlgn="base">
        <a:spcBef>
          <a:spcPct val="20000"/>
        </a:spcBef>
        <a:spcAft>
          <a:spcPct val="0"/>
        </a:spcAft>
        <a:buFont typeface="Times" charset="0"/>
        <a:buChar char="•"/>
        <a:defRPr sz="2000">
          <a:solidFill>
            <a:schemeClr val="bg2"/>
          </a:solidFill>
          <a:latin typeface="+mn-lt"/>
        </a:defRPr>
      </a:lvl6pPr>
      <a:lvl7pPr marL="2971800" indent="-228600" algn="l" rtl="0" fontAlgn="base">
        <a:spcBef>
          <a:spcPct val="20000"/>
        </a:spcBef>
        <a:spcAft>
          <a:spcPct val="0"/>
        </a:spcAft>
        <a:buFont typeface="Times" charset="0"/>
        <a:buChar char="•"/>
        <a:defRPr sz="2000">
          <a:solidFill>
            <a:schemeClr val="bg2"/>
          </a:solidFill>
          <a:latin typeface="+mn-lt"/>
        </a:defRPr>
      </a:lvl7pPr>
      <a:lvl8pPr marL="3429000" indent="-228600" algn="l" rtl="0" fontAlgn="base">
        <a:spcBef>
          <a:spcPct val="20000"/>
        </a:spcBef>
        <a:spcAft>
          <a:spcPct val="0"/>
        </a:spcAft>
        <a:buFont typeface="Times" charset="0"/>
        <a:buChar char="•"/>
        <a:defRPr sz="2000">
          <a:solidFill>
            <a:schemeClr val="bg2"/>
          </a:solidFill>
          <a:latin typeface="+mn-lt"/>
        </a:defRPr>
      </a:lvl8pPr>
      <a:lvl9pPr marL="3886200" indent="-228600" algn="l" rtl="0" fontAlgn="base">
        <a:spcBef>
          <a:spcPct val="20000"/>
        </a:spcBef>
        <a:spcAft>
          <a:spcPct val="0"/>
        </a:spcAft>
        <a:buFont typeface="Times"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www.calstate.edu/EO/EO-1071-rev-1-20-17.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calstate.edu/app/documents/adding_concentration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idx="4294967295"/>
          </p:nvPr>
        </p:nvSpPr>
        <p:spPr>
          <a:xfrm>
            <a:off x="685800" y="3352800"/>
            <a:ext cx="7772400" cy="1143000"/>
          </a:xfrm>
        </p:spPr>
        <p:txBody>
          <a:bodyPr/>
          <a:lstStyle/>
          <a:p>
            <a:pPr algn="ctr" eaLnBrk="1" hangingPunct="1"/>
            <a:r>
              <a:rPr lang="en-US" sz="2800" b="0" dirty="0" smtClean="0">
                <a:solidFill>
                  <a:schemeClr val="bg1"/>
                </a:solidFill>
                <a:ea typeface="ＭＳ Ｐゴシック" pitchFamily="34" charset="-128"/>
              </a:rPr>
              <a:t>Executive Order 1071 – Counting Units</a:t>
            </a:r>
            <a:br>
              <a:rPr lang="en-US" sz="2800" b="0" dirty="0" smtClean="0">
                <a:solidFill>
                  <a:schemeClr val="bg1"/>
                </a:solidFill>
                <a:ea typeface="ＭＳ Ｐゴシック" pitchFamily="34" charset="-128"/>
              </a:rPr>
            </a:br>
            <a:endParaRPr lang="en-US" sz="2800" b="0" dirty="0" smtClean="0">
              <a:solidFill>
                <a:schemeClr val="bg1"/>
              </a:solidFill>
              <a:ea typeface="ＭＳ Ｐゴシック" pitchFamily="34" charset="-128"/>
            </a:endParaRPr>
          </a:p>
        </p:txBody>
      </p:sp>
      <p:sp>
        <p:nvSpPr>
          <p:cNvPr id="3" name="TextBox 2"/>
          <p:cNvSpPr txBox="1"/>
          <p:nvPr/>
        </p:nvSpPr>
        <p:spPr>
          <a:xfrm>
            <a:off x="609600" y="5105400"/>
            <a:ext cx="8305800" cy="646331"/>
          </a:xfrm>
          <a:prstGeom prst="rect">
            <a:avLst/>
          </a:prstGeom>
          <a:noFill/>
        </p:spPr>
        <p:txBody>
          <a:bodyPr wrap="square" rtlCol="0">
            <a:spAutoFit/>
          </a:bodyPr>
          <a:lstStyle/>
          <a:p>
            <a:pPr algn="ctr"/>
            <a:r>
              <a:rPr lang="en-US" sz="1800" dirty="0" smtClean="0"/>
              <a:t>June 6, 2017</a:t>
            </a:r>
          </a:p>
          <a:p>
            <a:pPr algn="ctr"/>
            <a:r>
              <a:rPr lang="en-US" sz="1800" dirty="0" smtClean="0"/>
              <a:t>CSU Chancellor’s Office</a:t>
            </a:r>
          </a:p>
        </p:txBody>
      </p:sp>
      <p:sp>
        <p:nvSpPr>
          <p:cNvPr id="4" name="Rectangle 2"/>
          <p:cNvSpPr txBox="1">
            <a:spLocks noChangeArrowheads="1"/>
          </p:cNvSpPr>
          <p:nvPr/>
        </p:nvSpPr>
        <p:spPr bwMode="auto">
          <a:xfrm>
            <a:off x="876300" y="21336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3200" b="1">
                <a:solidFill>
                  <a:srgbClr val="010000"/>
                </a:solidFill>
                <a:latin typeface="+mj-lt"/>
                <a:ea typeface="ＭＳ Ｐゴシック" charset="0"/>
                <a:cs typeface="ＭＳ Ｐゴシック" charset="0"/>
              </a:defRPr>
            </a:lvl1pPr>
            <a:lvl2pPr algn="l" rtl="0" eaLnBrk="0" fontAlgn="base" hangingPunct="0">
              <a:spcBef>
                <a:spcPct val="0"/>
              </a:spcBef>
              <a:spcAft>
                <a:spcPct val="0"/>
              </a:spcAft>
              <a:defRPr sz="3200" b="1">
                <a:solidFill>
                  <a:srgbClr val="010000"/>
                </a:solidFill>
                <a:latin typeface="Arial" charset="0"/>
                <a:ea typeface="ＭＳ Ｐゴシック" charset="0"/>
                <a:cs typeface="ＭＳ Ｐゴシック" charset="0"/>
              </a:defRPr>
            </a:lvl2pPr>
            <a:lvl3pPr algn="l" rtl="0" eaLnBrk="0" fontAlgn="base" hangingPunct="0">
              <a:spcBef>
                <a:spcPct val="0"/>
              </a:spcBef>
              <a:spcAft>
                <a:spcPct val="0"/>
              </a:spcAft>
              <a:defRPr sz="3200" b="1">
                <a:solidFill>
                  <a:srgbClr val="010000"/>
                </a:solidFill>
                <a:latin typeface="Arial" charset="0"/>
                <a:ea typeface="ＭＳ Ｐゴシック" charset="0"/>
                <a:cs typeface="ＭＳ Ｐゴシック" charset="0"/>
              </a:defRPr>
            </a:lvl3pPr>
            <a:lvl4pPr algn="l" rtl="0" eaLnBrk="0" fontAlgn="base" hangingPunct="0">
              <a:spcBef>
                <a:spcPct val="0"/>
              </a:spcBef>
              <a:spcAft>
                <a:spcPct val="0"/>
              </a:spcAft>
              <a:defRPr sz="3200" b="1">
                <a:solidFill>
                  <a:srgbClr val="010000"/>
                </a:solidFill>
                <a:latin typeface="Arial" charset="0"/>
                <a:ea typeface="ＭＳ Ｐゴシック" charset="0"/>
                <a:cs typeface="ＭＳ Ｐゴシック" charset="0"/>
              </a:defRPr>
            </a:lvl4pPr>
            <a:lvl5pPr algn="l" rtl="0" eaLnBrk="0" fontAlgn="base" hangingPunct="0">
              <a:spcBef>
                <a:spcPct val="0"/>
              </a:spcBef>
              <a:spcAft>
                <a:spcPct val="0"/>
              </a:spcAft>
              <a:defRPr sz="3200" b="1">
                <a:solidFill>
                  <a:srgbClr val="010000"/>
                </a:solidFill>
                <a:latin typeface="Arial" charset="0"/>
                <a:ea typeface="ＭＳ Ｐゴシック" charset="0"/>
                <a:cs typeface="ＭＳ Ｐゴシック" charset="0"/>
              </a:defRPr>
            </a:lvl5pPr>
            <a:lvl6pPr marL="457200" algn="l" rtl="0" fontAlgn="base">
              <a:spcBef>
                <a:spcPct val="0"/>
              </a:spcBef>
              <a:spcAft>
                <a:spcPct val="0"/>
              </a:spcAft>
              <a:defRPr sz="3200" b="1">
                <a:solidFill>
                  <a:srgbClr val="010000"/>
                </a:solidFill>
                <a:latin typeface="Arial" charset="0"/>
              </a:defRPr>
            </a:lvl6pPr>
            <a:lvl7pPr marL="914400" algn="l" rtl="0" fontAlgn="base">
              <a:spcBef>
                <a:spcPct val="0"/>
              </a:spcBef>
              <a:spcAft>
                <a:spcPct val="0"/>
              </a:spcAft>
              <a:defRPr sz="3200" b="1">
                <a:solidFill>
                  <a:srgbClr val="010000"/>
                </a:solidFill>
                <a:latin typeface="Arial" charset="0"/>
              </a:defRPr>
            </a:lvl7pPr>
            <a:lvl8pPr marL="1371600" algn="l" rtl="0" fontAlgn="base">
              <a:spcBef>
                <a:spcPct val="0"/>
              </a:spcBef>
              <a:spcAft>
                <a:spcPct val="0"/>
              </a:spcAft>
              <a:defRPr sz="3200" b="1">
                <a:solidFill>
                  <a:srgbClr val="010000"/>
                </a:solidFill>
                <a:latin typeface="Arial" charset="0"/>
              </a:defRPr>
            </a:lvl8pPr>
            <a:lvl9pPr marL="1828800" algn="l" rtl="0" fontAlgn="base">
              <a:spcBef>
                <a:spcPct val="0"/>
              </a:spcBef>
              <a:spcAft>
                <a:spcPct val="0"/>
              </a:spcAft>
              <a:defRPr sz="3200" b="1">
                <a:solidFill>
                  <a:srgbClr val="010000"/>
                </a:solidFill>
                <a:latin typeface="Arial" charset="0"/>
              </a:defRPr>
            </a:lvl9pPr>
          </a:lstStyle>
          <a:p>
            <a:pPr algn="ctr" eaLnBrk="1" hangingPunct="1"/>
            <a:r>
              <a:rPr lang="en-US" sz="3600" kern="0" smtClean="0">
                <a:solidFill>
                  <a:schemeClr val="bg1"/>
                </a:solidFill>
                <a:ea typeface="ＭＳ Ｐゴシック" pitchFamily="34" charset="-128"/>
              </a:rPr>
              <a:t>Academic Planning </a:t>
            </a:r>
            <a:br>
              <a:rPr lang="en-US" sz="3600" kern="0" smtClean="0">
                <a:solidFill>
                  <a:schemeClr val="bg1"/>
                </a:solidFill>
                <a:ea typeface="ＭＳ Ｐゴシック" pitchFamily="34" charset="-128"/>
              </a:rPr>
            </a:br>
            <a:r>
              <a:rPr lang="en-US" sz="3600" kern="0" smtClean="0">
                <a:solidFill>
                  <a:schemeClr val="bg1"/>
                </a:solidFill>
                <a:ea typeface="ＭＳ Ｐゴシック" pitchFamily="34" charset="-128"/>
              </a:rPr>
              <a:t>Training Summit</a:t>
            </a:r>
            <a:endParaRPr lang="en-US" sz="4000" kern="0" dirty="0" smtClean="0">
              <a:solidFill>
                <a:schemeClr val="bg1"/>
              </a:solidFill>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Counting Units - Summary</a:t>
            </a:r>
            <a:endParaRPr lang="en-US" dirty="0"/>
          </a:p>
        </p:txBody>
      </p:sp>
      <p:sp>
        <p:nvSpPr>
          <p:cNvPr id="3" name="Content Placeholder 2"/>
          <p:cNvSpPr>
            <a:spLocks noGrp="1"/>
          </p:cNvSpPr>
          <p:nvPr>
            <p:ph idx="1"/>
          </p:nvPr>
        </p:nvSpPr>
        <p:spPr/>
        <p:txBody>
          <a:bodyPr/>
          <a:lstStyle/>
          <a:p>
            <a:r>
              <a:rPr lang="en-US" dirty="0" smtClean="0"/>
              <a:t>Campuses are asked to report 3 unit counts:</a:t>
            </a:r>
          </a:p>
          <a:p>
            <a:pPr lvl="1"/>
            <a:r>
              <a:rPr lang="en-US" dirty="0" smtClean="0"/>
              <a:t>Discipline Major Units</a:t>
            </a:r>
          </a:p>
          <a:p>
            <a:pPr lvl="1"/>
            <a:r>
              <a:rPr lang="en-US" dirty="0" smtClean="0"/>
              <a:t>Discipline Concentration Units</a:t>
            </a:r>
          </a:p>
          <a:p>
            <a:pPr lvl="1"/>
            <a:r>
              <a:rPr lang="en-US" dirty="0" smtClean="0"/>
              <a:t>Discipline Major + Concentration Units</a:t>
            </a:r>
          </a:p>
          <a:p>
            <a:pPr marL="457200" lvl="1" indent="0">
              <a:buNone/>
            </a:pPr>
            <a:endParaRPr lang="en-US" dirty="0"/>
          </a:p>
          <a:p>
            <a:pPr marL="457200" lvl="1" indent="0">
              <a:buNone/>
            </a:pPr>
            <a:r>
              <a:rPr lang="en-US" dirty="0" smtClean="0"/>
              <a:t>Per </a:t>
            </a:r>
            <a:r>
              <a:rPr lang="en-US" dirty="0"/>
              <a:t>EO 1071, the Discipline Concentration Units must be less than half of the units required for the major (Discipline Major + </a:t>
            </a:r>
            <a:r>
              <a:rPr lang="en-US" dirty="0" smtClean="0"/>
              <a:t>Discipline </a:t>
            </a:r>
            <a:r>
              <a:rPr lang="en-US" dirty="0" err="1"/>
              <a:t>Conc</a:t>
            </a:r>
            <a:r>
              <a:rPr lang="en-US" dirty="0"/>
              <a:t>)</a:t>
            </a:r>
          </a:p>
          <a:p>
            <a:pPr lvl="1"/>
            <a:endParaRPr lang="en-US" dirty="0"/>
          </a:p>
        </p:txBody>
      </p:sp>
    </p:spTree>
    <p:extLst>
      <p:ext uri="{BB962C8B-B14F-4D97-AF65-F5344CB8AC3E}">
        <p14:creationId xmlns:p14="http://schemas.microsoft.com/office/powerpoint/2010/main" val="365372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10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10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100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100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01913"/>
            <a:ext cx="7772400" cy="1654175"/>
          </a:xfrm>
        </p:spPr>
        <p:txBody>
          <a:bodyPr/>
          <a:lstStyle/>
          <a:p>
            <a:pPr algn="ctr"/>
            <a:r>
              <a:rPr lang="en-US" sz="4800" dirty="0" smtClean="0">
                <a:latin typeface="Arial Unicode MS" panose="020B0604020202020204" pitchFamily="34" charset="-128"/>
                <a:ea typeface="Arial Unicode MS" panose="020B0604020202020204" pitchFamily="34" charset="-128"/>
                <a:cs typeface="Arial Unicode MS" panose="020B0604020202020204" pitchFamily="34" charset="-128"/>
              </a:rPr>
              <a:t>Questions?</a:t>
            </a:r>
            <a:endParaRPr lang="en-US" sz="4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365954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2500" b="12500"/>
          <a:stretch>
            <a:fillRect/>
          </a:stretch>
        </p:blipFill>
        <p:spPr>
          <a:xfrm>
            <a:off x="990600" y="1219200"/>
            <a:ext cx="7086600" cy="5314950"/>
          </a:xfrm>
        </p:spPr>
      </p:pic>
    </p:spTree>
    <p:extLst>
      <p:ext uri="{BB962C8B-B14F-4D97-AF65-F5344CB8AC3E}">
        <p14:creationId xmlns:p14="http://schemas.microsoft.com/office/powerpoint/2010/main" val="3156892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100" dirty="0" smtClean="0"/>
              <a:t>Executive Order 1071 (EO 1071)</a:t>
            </a:r>
            <a:endParaRPr lang="en-US" sz="3100" dirty="0"/>
          </a:p>
        </p:txBody>
      </p:sp>
      <p:sp>
        <p:nvSpPr>
          <p:cNvPr id="3" name="Content Placeholder 2"/>
          <p:cNvSpPr>
            <a:spLocks noGrp="1"/>
          </p:cNvSpPr>
          <p:nvPr>
            <p:ph idx="1"/>
          </p:nvPr>
        </p:nvSpPr>
        <p:spPr>
          <a:xfrm>
            <a:off x="457200" y="2362200"/>
            <a:ext cx="8229600" cy="4191000"/>
          </a:xfrm>
        </p:spPr>
        <p:txBody>
          <a:bodyPr/>
          <a:lstStyle/>
          <a:p>
            <a:r>
              <a:rPr lang="en-US" dirty="0"/>
              <a:t>Delegation of Authority to Approve Subprograms </a:t>
            </a:r>
            <a:br>
              <a:rPr lang="en-US" dirty="0"/>
            </a:br>
            <a:r>
              <a:rPr lang="en-US" dirty="0"/>
              <a:t>(Options, Concentrations, Special Emphases) and Minors </a:t>
            </a:r>
            <a:endParaRPr lang="en-US" dirty="0" smtClean="0"/>
          </a:p>
          <a:p>
            <a:endParaRPr lang="en-US" dirty="0" smtClean="0"/>
          </a:p>
          <a:p>
            <a:endParaRPr lang="en-US" dirty="0" smtClean="0"/>
          </a:p>
        </p:txBody>
      </p:sp>
      <p:pic>
        <p:nvPicPr>
          <p:cNvPr id="6" name="Picture 5"/>
          <p:cNvPicPr>
            <a:picLocks noChangeAspect="1"/>
          </p:cNvPicPr>
          <p:nvPr/>
        </p:nvPicPr>
        <p:blipFill>
          <a:blip r:embed="rId3"/>
          <a:stretch>
            <a:fillRect/>
          </a:stretch>
        </p:blipFill>
        <p:spPr>
          <a:xfrm>
            <a:off x="1229711" y="4233002"/>
            <a:ext cx="5867908" cy="914479"/>
          </a:xfrm>
          <a:prstGeom prst="rect">
            <a:avLst/>
          </a:prstGeom>
        </p:spPr>
      </p:pic>
      <p:pic>
        <p:nvPicPr>
          <p:cNvPr id="9" name="Picture 8"/>
          <p:cNvPicPr>
            <a:picLocks noChangeAspect="1"/>
          </p:cNvPicPr>
          <p:nvPr/>
        </p:nvPicPr>
        <p:blipFill>
          <a:blip r:embed="rId4"/>
          <a:stretch>
            <a:fillRect/>
          </a:stretch>
        </p:blipFill>
        <p:spPr>
          <a:xfrm>
            <a:off x="1229711" y="3928176"/>
            <a:ext cx="2621507" cy="304826"/>
          </a:xfrm>
          <a:prstGeom prst="rect">
            <a:avLst/>
          </a:prstGeom>
        </p:spPr>
      </p:pic>
    </p:spTree>
    <p:extLst>
      <p:ext uri="{BB962C8B-B14F-4D97-AF65-F5344CB8AC3E}">
        <p14:creationId xmlns:p14="http://schemas.microsoft.com/office/powerpoint/2010/main" val="228058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EO 1071 </a:t>
            </a:r>
          </a:p>
          <a:p>
            <a:pPr lvl="1"/>
            <a:r>
              <a:rPr lang="en-US" dirty="0" smtClean="0">
                <a:hlinkClick r:id="rId3"/>
              </a:rPr>
              <a:t>http</a:t>
            </a:r>
            <a:r>
              <a:rPr lang="en-US" dirty="0">
                <a:hlinkClick r:id="rId3"/>
              </a:rPr>
              <a:t>://</a:t>
            </a:r>
            <a:r>
              <a:rPr lang="en-US" dirty="0" smtClean="0">
                <a:hlinkClick r:id="rId3"/>
              </a:rPr>
              <a:t>www.calstate.edu/EO/EO-1071-rev-1-20-17.html</a:t>
            </a:r>
            <a:r>
              <a:rPr lang="en-US" dirty="0" smtClean="0"/>
              <a:t> </a:t>
            </a:r>
          </a:p>
          <a:p>
            <a:r>
              <a:rPr lang="en-US" dirty="0" smtClean="0"/>
              <a:t>Guidance document for adding concentrations</a:t>
            </a:r>
          </a:p>
          <a:p>
            <a:pPr lvl="1"/>
            <a:r>
              <a:rPr lang="en-US" dirty="0">
                <a:hlinkClick r:id="rId4"/>
              </a:rPr>
              <a:t>http://</a:t>
            </a:r>
            <a:r>
              <a:rPr lang="en-US" dirty="0" smtClean="0">
                <a:hlinkClick r:id="rId4"/>
              </a:rPr>
              <a:t>www.calstate.edu/app/documents/adding_concentrations.pdf</a:t>
            </a:r>
            <a:endParaRPr lang="en-US" dirty="0" smtClean="0"/>
          </a:p>
        </p:txBody>
      </p:sp>
    </p:spTree>
    <p:extLst>
      <p:ext uri="{BB962C8B-B14F-4D97-AF65-F5344CB8AC3E}">
        <p14:creationId xmlns:p14="http://schemas.microsoft.com/office/powerpoint/2010/main" val="152528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5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50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Guidance Document-Adding Concentrations</a:t>
            </a:r>
            <a:endParaRPr lang="en-US" sz="2800" dirty="0"/>
          </a:p>
        </p:txBody>
      </p:sp>
      <p:sp>
        <p:nvSpPr>
          <p:cNvPr id="3" name="Content Placeholder 2"/>
          <p:cNvSpPr>
            <a:spLocks noGrp="1"/>
          </p:cNvSpPr>
          <p:nvPr>
            <p:ph idx="1"/>
          </p:nvPr>
        </p:nvSpPr>
        <p:spPr/>
        <p:txBody>
          <a:bodyPr/>
          <a:lstStyle/>
          <a:p>
            <a:r>
              <a:rPr lang="en-US" dirty="0" smtClean="0"/>
              <a:t> </a:t>
            </a:r>
            <a:r>
              <a:rPr lang="en-US" dirty="0"/>
              <a:t>The program core shall represent the majority of required units so that the program’s major core curriculum and associated student learning outcomes related to the core can be achieved by all enrolled students, regardless of subprogram pursued. </a:t>
            </a:r>
          </a:p>
        </p:txBody>
      </p:sp>
    </p:spTree>
    <p:extLst>
      <p:ext uri="{BB962C8B-B14F-4D97-AF65-F5344CB8AC3E}">
        <p14:creationId xmlns:p14="http://schemas.microsoft.com/office/powerpoint/2010/main" val="985772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Counting Units in the Major: Discipline Major &amp; Concentration Units-What to Include</a:t>
            </a:r>
            <a:endParaRPr lang="en-US" sz="2800" dirty="0"/>
          </a:p>
        </p:txBody>
      </p:sp>
      <p:sp>
        <p:nvSpPr>
          <p:cNvPr id="3" name="Content Placeholder 2"/>
          <p:cNvSpPr>
            <a:spLocks noGrp="1"/>
          </p:cNvSpPr>
          <p:nvPr>
            <p:ph idx="1"/>
          </p:nvPr>
        </p:nvSpPr>
        <p:spPr>
          <a:xfrm>
            <a:off x="457200" y="2362200"/>
            <a:ext cx="8229600" cy="3733800"/>
          </a:xfrm>
        </p:spPr>
        <p:txBody>
          <a:bodyPr/>
          <a:lstStyle/>
          <a:p>
            <a:r>
              <a:rPr lang="en-US" dirty="0" smtClean="0"/>
              <a:t>Units specifically required for the major</a:t>
            </a:r>
          </a:p>
          <a:p>
            <a:pPr lvl="1"/>
            <a:r>
              <a:rPr lang="en-US" dirty="0" smtClean="0"/>
              <a:t>Core</a:t>
            </a:r>
          </a:p>
          <a:p>
            <a:pPr lvl="1"/>
            <a:r>
              <a:rPr lang="en-US" dirty="0" smtClean="0"/>
              <a:t>Required support </a:t>
            </a:r>
            <a:r>
              <a:rPr lang="en-US" dirty="0"/>
              <a:t>c</a:t>
            </a:r>
            <a:r>
              <a:rPr lang="en-US" dirty="0" smtClean="0"/>
              <a:t>ourses</a:t>
            </a:r>
          </a:p>
          <a:p>
            <a:pPr lvl="1"/>
            <a:r>
              <a:rPr lang="en-US" dirty="0" smtClean="0"/>
              <a:t>Major electives</a:t>
            </a:r>
          </a:p>
          <a:p>
            <a:pPr lvl="1"/>
            <a:r>
              <a:rPr lang="en-US" dirty="0" smtClean="0"/>
              <a:t>Concentration units</a:t>
            </a:r>
          </a:p>
          <a:p>
            <a:pPr lvl="1"/>
            <a:r>
              <a:rPr lang="en-US" dirty="0" smtClean="0"/>
              <a:t>GE courses specifically required for major</a:t>
            </a:r>
          </a:p>
          <a:p>
            <a:pPr lvl="1"/>
            <a:r>
              <a:rPr lang="en-US" dirty="0" smtClean="0"/>
              <a:t>Prerequisite courses required of all students in that major</a:t>
            </a:r>
          </a:p>
          <a:p>
            <a:pPr marL="0" indent="0">
              <a:buNone/>
            </a:pPr>
            <a:endParaRPr lang="en-US" dirty="0" smtClean="0"/>
          </a:p>
        </p:txBody>
      </p:sp>
    </p:spTree>
    <p:extLst>
      <p:ext uri="{BB962C8B-B14F-4D97-AF65-F5344CB8AC3E}">
        <p14:creationId xmlns:p14="http://schemas.microsoft.com/office/powerpoint/2010/main" val="4228090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10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100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100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100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100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100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100" dirty="0" smtClean="0"/>
              <a:t>Counting Major Units: What to Exclude</a:t>
            </a:r>
            <a:endParaRPr lang="en-US" sz="3100" dirty="0"/>
          </a:p>
        </p:txBody>
      </p:sp>
      <p:sp>
        <p:nvSpPr>
          <p:cNvPr id="3" name="Content Placeholder 2"/>
          <p:cNvSpPr>
            <a:spLocks noGrp="1"/>
          </p:cNvSpPr>
          <p:nvPr>
            <p:ph idx="1"/>
          </p:nvPr>
        </p:nvSpPr>
        <p:spPr/>
        <p:txBody>
          <a:bodyPr/>
          <a:lstStyle/>
          <a:p>
            <a:r>
              <a:rPr lang="en-US" dirty="0" smtClean="0"/>
              <a:t>Free Electives</a:t>
            </a:r>
          </a:p>
          <a:p>
            <a:r>
              <a:rPr lang="en-US" dirty="0" smtClean="0"/>
              <a:t>GE courses in general</a:t>
            </a:r>
          </a:p>
          <a:p>
            <a:r>
              <a:rPr lang="en-US" dirty="0" smtClean="0"/>
              <a:t>General graduation requirements</a:t>
            </a:r>
          </a:p>
          <a:p>
            <a:r>
              <a:rPr lang="en-US" dirty="0" smtClean="0"/>
              <a:t>Bachelor’s totals will be less than 120/180</a:t>
            </a:r>
            <a:endParaRPr lang="en-US" dirty="0"/>
          </a:p>
        </p:txBody>
      </p:sp>
    </p:spTree>
    <p:extLst>
      <p:ext uri="{BB962C8B-B14F-4D97-AF65-F5344CB8AC3E}">
        <p14:creationId xmlns:p14="http://schemas.microsoft.com/office/powerpoint/2010/main" val="65288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10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100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100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Major to Concentration Comparison</a:t>
            </a:r>
            <a:endParaRPr lang="en-US" dirty="0"/>
          </a:p>
        </p:txBody>
      </p:sp>
      <p:sp>
        <p:nvSpPr>
          <p:cNvPr id="5" name="Text Placeholder 4"/>
          <p:cNvSpPr>
            <a:spLocks noGrp="1"/>
          </p:cNvSpPr>
          <p:nvPr>
            <p:ph idx="1"/>
          </p:nvPr>
        </p:nvSpPr>
        <p:spPr>
          <a:xfrm>
            <a:off x="457200" y="2362200"/>
            <a:ext cx="8229600" cy="3276600"/>
          </a:xfrm>
        </p:spPr>
        <p:txBody>
          <a:bodyPr/>
          <a:lstStyle/>
          <a:p>
            <a:r>
              <a:rPr lang="en-US" dirty="0" smtClean="0"/>
              <a:t>Units in the major are divided:</a:t>
            </a:r>
          </a:p>
          <a:p>
            <a:pPr lvl="1"/>
            <a:r>
              <a:rPr lang="en-US" dirty="0" smtClean="0"/>
              <a:t>Discipline Major Units</a:t>
            </a:r>
          </a:p>
          <a:p>
            <a:pPr lvl="1"/>
            <a:r>
              <a:rPr lang="en-US" dirty="0" smtClean="0"/>
              <a:t>Discipline Concentration Units</a:t>
            </a:r>
          </a:p>
          <a:p>
            <a:pPr marL="0" indent="0">
              <a:buNone/>
            </a:pPr>
            <a:endParaRPr lang="en-US" dirty="0" smtClean="0"/>
          </a:p>
        </p:txBody>
      </p:sp>
    </p:spTree>
    <p:extLst>
      <p:ext uri="{BB962C8B-B14F-4D97-AF65-F5344CB8AC3E}">
        <p14:creationId xmlns:p14="http://schemas.microsoft.com/office/powerpoint/2010/main" val="177661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Discipline Major Units</a:t>
            </a:r>
            <a:endParaRPr lang="en-US" dirty="0"/>
          </a:p>
        </p:txBody>
      </p:sp>
      <p:sp>
        <p:nvSpPr>
          <p:cNvPr id="3" name="Content Placeholder 2"/>
          <p:cNvSpPr>
            <a:spLocks noGrp="1"/>
          </p:cNvSpPr>
          <p:nvPr>
            <p:ph idx="1"/>
          </p:nvPr>
        </p:nvSpPr>
        <p:spPr>
          <a:xfrm>
            <a:off x="457200" y="2362200"/>
            <a:ext cx="8229600" cy="4038600"/>
          </a:xfrm>
        </p:spPr>
        <p:txBody>
          <a:bodyPr/>
          <a:lstStyle/>
          <a:p>
            <a:r>
              <a:rPr lang="en-US" dirty="0" smtClean="0"/>
              <a:t>Discipline courses that are required of all students regardless of concentration</a:t>
            </a:r>
          </a:p>
          <a:p>
            <a:pPr lvl="1"/>
            <a:r>
              <a:rPr lang="en-US" dirty="0" smtClean="0"/>
              <a:t>Core courses</a:t>
            </a:r>
          </a:p>
          <a:p>
            <a:pPr lvl="1"/>
            <a:r>
              <a:rPr lang="en-US" dirty="0" smtClean="0"/>
              <a:t>Required Support Courses</a:t>
            </a:r>
          </a:p>
          <a:p>
            <a:pPr lvl="1"/>
            <a:r>
              <a:rPr lang="en-US" dirty="0" smtClean="0"/>
              <a:t>Major Electives</a:t>
            </a:r>
          </a:p>
          <a:p>
            <a:pPr lvl="2"/>
            <a:r>
              <a:rPr lang="en-US" dirty="0" smtClean="0"/>
              <a:t>Choices are allowed as long as applied to all students in the major</a:t>
            </a:r>
          </a:p>
          <a:p>
            <a:r>
              <a:rPr lang="en-US" dirty="0"/>
              <a:t>Exclude courses specifically attached to the concentration</a:t>
            </a:r>
          </a:p>
          <a:p>
            <a:pPr marL="0" indent="0">
              <a:buNone/>
            </a:pPr>
            <a:endParaRPr lang="en-US" dirty="0"/>
          </a:p>
        </p:txBody>
      </p:sp>
    </p:spTree>
    <p:extLst>
      <p:ext uri="{BB962C8B-B14F-4D97-AF65-F5344CB8AC3E}">
        <p14:creationId xmlns:p14="http://schemas.microsoft.com/office/powerpoint/2010/main" val="289193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10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100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100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100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100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Discipline Concentration Units</a:t>
            </a:r>
            <a:endParaRPr lang="en-US" dirty="0"/>
          </a:p>
        </p:txBody>
      </p:sp>
      <p:sp>
        <p:nvSpPr>
          <p:cNvPr id="3" name="Content Placeholder 2"/>
          <p:cNvSpPr>
            <a:spLocks noGrp="1"/>
          </p:cNvSpPr>
          <p:nvPr>
            <p:ph idx="1"/>
          </p:nvPr>
        </p:nvSpPr>
        <p:spPr>
          <a:xfrm>
            <a:off x="457200" y="2362200"/>
            <a:ext cx="8229600" cy="2286000"/>
          </a:xfrm>
        </p:spPr>
        <p:txBody>
          <a:bodyPr/>
          <a:lstStyle/>
          <a:p>
            <a:r>
              <a:rPr lang="en-US" dirty="0" smtClean="0"/>
              <a:t>Any courses specifically required for the concentration alone</a:t>
            </a:r>
          </a:p>
          <a:p>
            <a:endParaRPr lang="en-US" dirty="0" smtClean="0"/>
          </a:p>
          <a:p>
            <a:endParaRPr lang="en-US" dirty="0" smtClean="0"/>
          </a:p>
          <a:p>
            <a:endParaRPr lang="en-US" dirty="0"/>
          </a:p>
          <a:p>
            <a:endParaRPr lang="en-US" dirty="0" smtClean="0"/>
          </a:p>
          <a:p>
            <a:pPr marL="0" indent="0">
              <a:buNone/>
            </a:pPr>
            <a:endParaRPr lang="en-US" dirty="0"/>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Clicking on the ERS Mapping link, displays this page. This coding must exactly match the coding used in the Degrees Database:</a:t>
            </a:r>
            <a:endParaRPr kumimoji="0" lang="en-US" alt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426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CSU COLORS">
      <a:dk1>
        <a:srgbClr val="000000"/>
      </a:dk1>
      <a:lt1>
        <a:srgbClr val="FFFFFF"/>
      </a:lt1>
      <a:dk2>
        <a:srgbClr val="000000"/>
      </a:dk2>
      <a:lt2>
        <a:srgbClr val="000000"/>
      </a:lt2>
      <a:accent1>
        <a:srgbClr val="C00000"/>
      </a:accent1>
      <a:accent2>
        <a:srgbClr val="C1C1E7"/>
      </a:accent2>
      <a:accent3>
        <a:srgbClr val="FFFFFF"/>
      </a:accent3>
      <a:accent4>
        <a:srgbClr val="000000"/>
      </a:accent4>
      <a:accent5>
        <a:srgbClr val="404D72"/>
      </a:accent5>
      <a:accent6>
        <a:srgbClr val="746F66"/>
      </a:accent6>
      <a:hlink>
        <a:srgbClr val="002060"/>
      </a:hlink>
      <a:folHlink>
        <a:srgbClr val="6300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75695E"/>
        </a:dk2>
        <a:lt2>
          <a:srgbClr val="000000"/>
        </a:lt2>
        <a:accent1>
          <a:srgbClr val="CF142B"/>
        </a:accent1>
        <a:accent2>
          <a:srgbClr val="0A4567"/>
        </a:accent2>
        <a:accent3>
          <a:srgbClr val="FFFFFF"/>
        </a:accent3>
        <a:accent4>
          <a:srgbClr val="000000"/>
        </a:accent4>
        <a:accent5>
          <a:srgbClr val="E4AAAC"/>
        </a:accent5>
        <a:accent6>
          <a:srgbClr val="083E5D"/>
        </a:accent6>
        <a:hlink>
          <a:srgbClr val="C5AC81"/>
        </a:hlink>
        <a:folHlink>
          <a:srgbClr val="8B7F7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PersistId xmlns="30355ef0-b855-4ebb-a92a-a6c79f7573fd">true</_dlc_DocIdPersistId>
    <_dlc_DocId xmlns="30355ef0-b855-4ebb-a92a-a6c79f7573fd">72WVDYXX2UNK-755361107-40</_dlc_DocId>
    <_dlc_DocIdUrl xmlns="30355ef0-b855-4ebb-a92a-a6c79f7573fd">
      <Url>https://update.calstate.edu/csu-system/administration/academic-and-student-affairs/academic-programs-innovations-and-faculty-development/_layouts/15/DocIdRedir.aspx?ID=72WVDYXX2UNK-755361107-40</Url>
      <Description>72WVDYXX2UNK-755361107-40</Description>
    </_dlc_DocIdUrl>
    <Topic xmlns="1524b7ba-9c8a-44d3-a823-459da2452703" xsi:nil="true"/>
    <Keyword xmlns="1524b7ba-9c8a-44d3-a823-459da2452703" xsi:nil="true"/>
    <PublishingExpirationDate xmlns="http://schemas.microsoft.com/sharepoint/v3" xsi:nil="true"/>
    <Category xmlns="1524b7ba-9c8a-44d3-a823-459da2452703" xsi:nil="true"/>
    <PublishingStartDate xmlns="http://schemas.microsoft.com/sharepoint/v3" xsi:nil="true"/>
    <SharedWithUsers xmlns="30355ef0-b855-4ebb-a92a-a6c79f7573fd">
      <UserInfo>
        <DisplayName/>
        <AccountId xsi:nil="true"/>
        <AccountType/>
      </UserInfo>
    </SharedWithUser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BD795DB26E28B6498928AC80120CDEF1" ma:contentTypeVersion="1" ma:contentTypeDescription="Create a new document." ma:contentTypeScope="" ma:versionID="59ed709ef4506b6e9b944cce468848f5">
  <xsd:schema xmlns:xsd="http://www.w3.org/2001/XMLSchema" xmlns:xs="http://www.w3.org/2001/XMLSchema" xmlns:p="http://schemas.microsoft.com/office/2006/metadata/properties" xmlns:ns1="http://schemas.microsoft.com/sharepoint/v3" xmlns:ns2="30355ef0-b855-4ebb-a92a-a6c79f7573fd" xmlns:ns3="1524b7ba-9c8a-44d3-a823-459da2452703" targetNamespace="http://schemas.microsoft.com/office/2006/metadata/properties" ma:root="true" ma:fieldsID="064286b5e8330e536949f82402595dc3" ns1:_="" ns2:_="" ns3:_="">
    <xsd:import namespace="http://schemas.microsoft.com/sharepoint/v3"/>
    <xsd:import namespace="30355ef0-b855-4ebb-a92a-a6c79f7573fd"/>
    <xsd:import namespace="1524b7ba-9c8a-44d3-a823-459da2452703"/>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Topic" minOccurs="0"/>
                <xsd:element ref="ns3:Keyword" minOccurs="0"/>
                <xsd:element ref="ns3:Category"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0355ef0-b855-4ebb-a92a-a6c79f7573f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6"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524b7ba-9c8a-44d3-a823-459da2452703" elementFormDefault="qualified">
    <xsd:import namespace="http://schemas.microsoft.com/office/2006/documentManagement/types"/>
    <xsd:import namespace="http://schemas.microsoft.com/office/infopath/2007/PartnerControls"/>
    <xsd:element name="Topic" ma:index="13" nillable="true" ma:displayName="Topic" ma:internalName="Topic">
      <xsd:simpleType>
        <xsd:restriction base="dms:Text">
          <xsd:maxLength value="255"/>
        </xsd:restriction>
      </xsd:simpleType>
    </xsd:element>
    <xsd:element name="Keyword" ma:index="14" nillable="true" ma:displayName="Keyword" ma:internalName="Keyword">
      <xsd:simpleType>
        <xsd:restriction base="dms:Text">
          <xsd:maxLength value="255"/>
        </xsd:restriction>
      </xsd:simpleType>
    </xsd:element>
    <xsd:element name="Category" ma:index="15" nillable="true" ma:displayName="Category" ma:format="Dropdown" ma:internalName="Category">
      <xsd:simpleType>
        <xsd:restriction base="dms:Choice">
          <xsd:enumeration value="Article"/>
          <xsd:enumeration value="FAQ"/>
          <xsd:enumeration value="Link"/>
          <xsd:enumeration value="Policy or Procedure"/>
          <xsd:enumeration value="Presentation"/>
          <xsd:enumeration value="Report"/>
          <xsd:enumeration value="Resource"/>
          <xsd:enumeration value="Template"/>
          <xsd:enumeration value="Webcas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7F6EB9-B443-41B5-B7B3-509FE025E494}"/>
</file>

<file path=customXml/itemProps2.xml><?xml version="1.0" encoding="utf-8"?>
<ds:datastoreItem xmlns:ds="http://schemas.openxmlformats.org/officeDocument/2006/customXml" ds:itemID="{E9251B4C-41D0-43EA-A0E5-8FFCF2979DF5}"/>
</file>

<file path=customXml/itemProps3.xml><?xml version="1.0" encoding="utf-8"?>
<ds:datastoreItem xmlns:ds="http://schemas.openxmlformats.org/officeDocument/2006/customXml" ds:itemID="{188B8F42-7175-4359-8DD3-CD1ACFC3C4CD}"/>
</file>

<file path=customXml/itemProps4.xml><?xml version="1.0" encoding="utf-8"?>
<ds:datastoreItem xmlns:ds="http://schemas.openxmlformats.org/officeDocument/2006/customXml" ds:itemID="{E95C74CC-CDFF-4C44-8FD1-1DE668A72349}"/>
</file>

<file path=docProps/app.xml><?xml version="1.0" encoding="utf-8"?>
<Properties xmlns="http://schemas.openxmlformats.org/officeDocument/2006/extended-properties" xmlns:vt="http://schemas.openxmlformats.org/officeDocument/2006/docPropsVTypes">
  <Template/>
  <TotalTime>4342</TotalTime>
  <Words>572</Words>
  <Application>Microsoft Office PowerPoint</Application>
  <PresentationFormat>On-screen Show (4:3)</PresentationFormat>
  <Paragraphs>72</Paragraphs>
  <Slides>12</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ＭＳ Ｐゴシック</vt:lpstr>
      <vt:lpstr>Arial</vt:lpstr>
      <vt:lpstr>Calibri</vt:lpstr>
      <vt:lpstr>Times</vt:lpstr>
      <vt:lpstr>Times New Roman</vt:lpstr>
      <vt:lpstr>Default Design</vt:lpstr>
      <vt:lpstr>Executive Order 1071 – Counting Units </vt:lpstr>
      <vt:lpstr>Executive Order 1071 (EO 1071)</vt:lpstr>
      <vt:lpstr>Resources</vt:lpstr>
      <vt:lpstr>Guidance Document-Adding Concentrations</vt:lpstr>
      <vt:lpstr>Counting Units in the Major: Discipline Major &amp; Concentration Units-What to Include</vt:lpstr>
      <vt:lpstr>Counting Major Units: What to Exclude</vt:lpstr>
      <vt:lpstr>Major to Concentration Comparison</vt:lpstr>
      <vt:lpstr>Discipline Major Units</vt:lpstr>
      <vt:lpstr>Discipline Concentration Units</vt:lpstr>
      <vt:lpstr>Counting Units - Summary</vt:lpstr>
      <vt:lpstr>Questions?</vt:lpstr>
      <vt:lpstr>PowerPoint Presentation</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O'Donnell, Ken</dc:creator>
  <cp:lastModifiedBy>Kathy Thi Gibson</cp:lastModifiedBy>
  <cp:revision>277</cp:revision>
  <cp:lastPrinted>2017-04-13T16:58:33Z</cp:lastPrinted>
  <dcterms:created xsi:type="dcterms:W3CDTF">2000-10-09T15:40:46Z</dcterms:created>
  <dcterms:modified xsi:type="dcterms:W3CDTF">2017-06-02T21:13:27Z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a37244b7-8e14-41c7-ab69-f1e2b2a1c55a</vt:lpwstr>
  </property>
  <property fmtid="{D5CDD505-2E9C-101B-9397-08002B2CF9AE}" pid="3" name="ContentTypeId">
    <vt:lpwstr>0x010100BD795DB26E28B6498928AC80120CDEF1</vt:lpwstr>
  </property>
  <property fmtid="{D5CDD505-2E9C-101B-9397-08002B2CF9AE}" pid="4" name="Order">
    <vt:r8>4000</vt:r8>
  </property>
  <property fmtid="{D5CDD505-2E9C-101B-9397-08002B2CF9AE}" pid="5" name="TemplateUrl">
    <vt:lpwstr/>
  </property>
  <property fmtid="{D5CDD505-2E9C-101B-9397-08002B2CF9AE}" pid="6" name="_dlc_DocIdIsMove">
    <vt:lpwstr>True</vt:lpwstr>
  </property>
  <property fmtid="{D5CDD505-2E9C-101B-9397-08002B2CF9AE}" pid="7" name="xd_Signature">
    <vt:bool>false</vt:bool>
  </property>
  <property fmtid="{D5CDD505-2E9C-101B-9397-08002B2CF9AE}" pid="8" name="xd_ProgID">
    <vt:lpwstr/>
  </property>
  <property fmtid="{D5CDD505-2E9C-101B-9397-08002B2CF9AE}" pid="9" name="_SourceUrl">
    <vt:lpwstr/>
  </property>
  <property fmtid="{D5CDD505-2E9C-101B-9397-08002B2CF9AE}" pid="10" name="_SharedFileIndex">
    <vt:lpwstr/>
  </property>
</Properties>
</file>