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4"/>
  </p:notesMasterIdLst>
  <p:handoutMasterIdLst>
    <p:handoutMasterId r:id="rId35"/>
  </p:handoutMasterIdLst>
  <p:sldIdLst>
    <p:sldId id="295" r:id="rId6"/>
    <p:sldId id="316" r:id="rId7"/>
    <p:sldId id="322" r:id="rId8"/>
    <p:sldId id="317" r:id="rId9"/>
    <p:sldId id="323" r:id="rId10"/>
    <p:sldId id="318" r:id="rId11"/>
    <p:sldId id="319" r:id="rId12"/>
    <p:sldId id="320" r:id="rId13"/>
    <p:sldId id="321" r:id="rId14"/>
    <p:sldId id="315" r:id="rId15"/>
    <p:sldId id="297" r:id="rId16"/>
    <p:sldId id="298" r:id="rId17"/>
    <p:sldId id="299" r:id="rId18"/>
    <p:sldId id="300" r:id="rId19"/>
    <p:sldId id="301" r:id="rId20"/>
    <p:sldId id="302" r:id="rId21"/>
    <p:sldId id="303" r:id="rId22"/>
    <p:sldId id="304" r:id="rId23"/>
    <p:sldId id="307" r:id="rId24"/>
    <p:sldId id="308" r:id="rId25"/>
    <p:sldId id="309" r:id="rId26"/>
    <p:sldId id="310" r:id="rId27"/>
    <p:sldId id="311" r:id="rId28"/>
    <p:sldId id="312" r:id="rId29"/>
    <p:sldId id="313" r:id="rId30"/>
    <p:sldId id="314" r:id="rId31"/>
    <p:sldId id="305" r:id="rId32"/>
    <p:sldId id="306" r:id="rId33"/>
  </p:sldIdLst>
  <p:sldSz cx="9144000" cy="6858000" type="screen4x3"/>
  <p:notesSz cx="7023100" cy="9309100"/>
  <p:defaultTextStyle>
    <a:defPPr>
      <a:defRPr lang="en-US"/>
    </a:defPPr>
    <a:lvl1pPr algn="l" rtl="0" fontAlgn="base">
      <a:spcBef>
        <a:spcPct val="0"/>
      </a:spcBef>
      <a:spcAft>
        <a:spcPct val="0"/>
      </a:spcAft>
      <a:defRPr sz="2400" b="1"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b="1"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b="1"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b="1"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b="1"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ne, Cathryn" initials="BC" lastIdx="0" clrIdx="0">
    <p:extLst>
      <p:ext uri="{19B8F6BF-5375-455C-9EA6-DF929625EA0E}">
        <p15:presenceInfo xmlns:p15="http://schemas.microsoft.com/office/powerpoint/2012/main" userId="Beane, Cathry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66FF"/>
    <a:srgbClr val="6699FF"/>
    <a:srgbClr val="932B37"/>
    <a:srgbClr val="000000"/>
    <a:srgbClr val="FFFFFF"/>
    <a:srgbClr val="003399"/>
    <a:srgbClr val="CC0000"/>
    <a:srgbClr val="746F66"/>
    <a:srgbClr val="BD3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888"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101" d="100"/>
          <a:sy n="101" d="100"/>
        </p:scale>
        <p:origin x="-3528"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b="0">
                <a:latin typeface="Arial" charset="0"/>
                <a:ea typeface="+mn-ea"/>
                <a:cs typeface="+mn-cs"/>
              </a:defRPr>
            </a:lvl1pPr>
          </a:lstStyle>
          <a:p>
            <a:pPr>
              <a:defRPr/>
            </a:pPr>
            <a:endParaRPr lang="en-US"/>
          </a:p>
        </p:txBody>
      </p:sp>
      <p:sp>
        <p:nvSpPr>
          <p:cNvPr id="7171" name="Rectangle 3"/>
          <p:cNvSpPr>
            <a:spLocks noGrp="1" noChangeArrowheads="1"/>
          </p:cNvSpPr>
          <p:nvPr>
            <p:ph type="dt" sz="quarter" idx="1"/>
          </p:nvPr>
        </p:nvSpPr>
        <p:spPr bwMode="auto">
          <a:xfrm>
            <a:off x="3979757" y="1"/>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b="0">
                <a:latin typeface="Arial" charset="0"/>
                <a:ea typeface="+mn-ea"/>
                <a:cs typeface="+mn-cs"/>
              </a:defRPr>
            </a:lvl1pPr>
          </a:lstStyle>
          <a:p>
            <a:pPr>
              <a:defRPr/>
            </a:pPr>
            <a:endParaRPr lang="en-US"/>
          </a:p>
        </p:txBody>
      </p:sp>
      <p:sp>
        <p:nvSpPr>
          <p:cNvPr id="7172" name="Rectangle 4"/>
          <p:cNvSpPr>
            <a:spLocks noGrp="1" noChangeArrowheads="1"/>
          </p:cNvSpPr>
          <p:nvPr>
            <p:ph type="ftr" sz="quarter" idx="2"/>
          </p:nvPr>
        </p:nvSpPr>
        <p:spPr bwMode="auto">
          <a:xfrm>
            <a:off x="0" y="8843646"/>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b="0">
                <a:latin typeface="Arial" charset="0"/>
                <a:ea typeface="+mn-ea"/>
                <a:cs typeface="+mn-cs"/>
              </a:defRPr>
            </a:lvl1pPr>
          </a:lstStyle>
          <a:p>
            <a:pPr>
              <a:defRPr/>
            </a:pPr>
            <a:endParaRPr lang="en-US"/>
          </a:p>
        </p:txBody>
      </p:sp>
      <p:sp>
        <p:nvSpPr>
          <p:cNvPr id="7173" name="Rectangle 5"/>
          <p:cNvSpPr>
            <a:spLocks noGrp="1" noChangeArrowheads="1"/>
          </p:cNvSpPr>
          <p:nvPr>
            <p:ph type="sldNum" sz="quarter" idx="3"/>
          </p:nvPr>
        </p:nvSpPr>
        <p:spPr bwMode="auto">
          <a:xfrm>
            <a:off x="3979757" y="8843646"/>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b="0"/>
            </a:lvl1pPr>
          </a:lstStyle>
          <a:p>
            <a:fld id="{A2438881-3F1F-4638-8ED2-32A1D50287D6}" type="slidenum">
              <a:rPr lang="en-US"/>
              <a:pPr/>
              <a:t>‹#›</a:t>
            </a:fld>
            <a:endParaRPr lang="en-US"/>
          </a:p>
        </p:txBody>
      </p:sp>
    </p:spTree>
    <p:extLst>
      <p:ext uri="{BB962C8B-B14F-4D97-AF65-F5344CB8AC3E}">
        <p14:creationId xmlns:p14="http://schemas.microsoft.com/office/powerpoint/2010/main" val="367375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b="0">
                <a:latin typeface="Arial" charset="0"/>
                <a:ea typeface="+mn-ea"/>
                <a:cs typeface="+mn-cs"/>
              </a:defRPr>
            </a:lvl1pPr>
          </a:lstStyle>
          <a:p>
            <a:pPr>
              <a:defRPr/>
            </a:pPr>
            <a:endParaRPr lang="en-US"/>
          </a:p>
        </p:txBody>
      </p:sp>
      <p:sp>
        <p:nvSpPr>
          <p:cNvPr id="9219" name="Rectangle 3"/>
          <p:cNvSpPr>
            <a:spLocks noGrp="1" noChangeArrowheads="1"/>
          </p:cNvSpPr>
          <p:nvPr>
            <p:ph type="dt" idx="1"/>
          </p:nvPr>
        </p:nvSpPr>
        <p:spPr bwMode="auto">
          <a:xfrm>
            <a:off x="3979757" y="1"/>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b="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4219575" y="542925"/>
            <a:ext cx="2095500" cy="15716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21" name="Rectangle 5"/>
          <p:cNvSpPr>
            <a:spLocks noGrp="1" noChangeArrowheads="1"/>
          </p:cNvSpPr>
          <p:nvPr>
            <p:ph type="body" sz="quarter" idx="3"/>
          </p:nvPr>
        </p:nvSpPr>
        <p:spPr bwMode="auto">
          <a:xfrm>
            <a:off x="468207" y="2249699"/>
            <a:ext cx="6008652" cy="6438794"/>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9222" name="Rectangle 6"/>
          <p:cNvSpPr>
            <a:spLocks noGrp="1" noChangeArrowheads="1"/>
          </p:cNvSpPr>
          <p:nvPr>
            <p:ph type="ftr" sz="quarter" idx="4"/>
          </p:nvPr>
        </p:nvSpPr>
        <p:spPr bwMode="auto">
          <a:xfrm>
            <a:off x="0" y="8843646"/>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b="0">
                <a:latin typeface="Arial" charset="0"/>
                <a:ea typeface="+mn-ea"/>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9757" y="8843646"/>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b="0"/>
            </a:lvl1pPr>
          </a:lstStyle>
          <a:p>
            <a:fld id="{1F1C1FD0-2457-4D22-887C-CABD453FA5DF}" type="slidenum">
              <a:rPr lang="en-US"/>
              <a:pPr/>
              <a:t>‹#›</a:t>
            </a:fld>
            <a:endParaRPr lang="en-US"/>
          </a:p>
        </p:txBody>
      </p:sp>
    </p:spTree>
    <p:extLst>
      <p:ext uri="{BB962C8B-B14F-4D97-AF65-F5344CB8AC3E}">
        <p14:creationId xmlns:p14="http://schemas.microsoft.com/office/powerpoint/2010/main" val="30510401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4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400" kern="1200">
        <a:solidFill>
          <a:schemeClr val="tx1"/>
        </a:solidFill>
        <a:latin typeface="Arial" charset="0"/>
        <a:ea typeface="ＭＳ Ｐゴシック" charset="0"/>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58255" indent="-291636" eaLnBrk="0" hangingPunct="0">
              <a:defRPr sz="2400" b="1">
                <a:solidFill>
                  <a:schemeClr val="tx1"/>
                </a:solidFill>
                <a:latin typeface="Arial" pitchFamily="34" charset="0"/>
                <a:ea typeface="ＭＳ Ｐゴシック" pitchFamily="34" charset="-128"/>
              </a:defRPr>
            </a:lvl2pPr>
            <a:lvl3pPr marL="1166546" indent="-233309" eaLnBrk="0" hangingPunct="0">
              <a:defRPr sz="2400" b="1">
                <a:solidFill>
                  <a:schemeClr val="tx1"/>
                </a:solidFill>
                <a:latin typeface="Arial" pitchFamily="34" charset="0"/>
                <a:ea typeface="ＭＳ Ｐゴシック" pitchFamily="34" charset="-128"/>
              </a:defRPr>
            </a:lvl3pPr>
            <a:lvl4pPr marL="1633164" indent="-233309" eaLnBrk="0" hangingPunct="0">
              <a:defRPr sz="2400" b="1">
                <a:solidFill>
                  <a:schemeClr val="tx1"/>
                </a:solidFill>
                <a:latin typeface="Arial" pitchFamily="34" charset="0"/>
                <a:ea typeface="ＭＳ Ｐゴシック" pitchFamily="34" charset="-128"/>
              </a:defRPr>
            </a:lvl4pPr>
            <a:lvl5pPr marL="2099782" indent="-233309" eaLnBrk="0" hangingPunct="0">
              <a:defRPr sz="2400" b="1">
                <a:solidFill>
                  <a:schemeClr val="tx1"/>
                </a:solidFill>
                <a:latin typeface="Arial" pitchFamily="34" charset="0"/>
                <a:ea typeface="ＭＳ Ｐゴシック" pitchFamily="34" charset="-128"/>
              </a:defRPr>
            </a:lvl5pPr>
            <a:lvl6pPr marL="2566401" indent="-233309"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3033019" indent="-233309"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99637" indent="-233309"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966256" indent="-233309"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FBC0384D-087B-4286-AF9A-CC177FA267BD}" type="slidenum">
              <a:rPr lang="en-US" sz="1200" b="0"/>
              <a:pPr eaLnBrk="1" hangingPunct="1"/>
              <a:t>1</a:t>
            </a:fld>
            <a:endParaRPr lang="en-US" sz="1200" b="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rPr>
              <a:t>The California State University</a:t>
            </a:r>
          </a:p>
        </p:txBody>
      </p:sp>
    </p:spTree>
    <p:extLst>
      <p:ext uri="{BB962C8B-B14F-4D97-AF65-F5344CB8AC3E}">
        <p14:creationId xmlns:p14="http://schemas.microsoft.com/office/powerpoint/2010/main" val="3592664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Access to</a:t>
            </a:r>
            <a:r>
              <a:rPr lang="en-US" baseline="0" dirty="0" smtClean="0"/>
              <a:t> this page is available to all from the CSU system. Campus users who are designated for Degrees Database maintenance will also have access to other screens on the menu.</a:t>
            </a:r>
          </a:p>
          <a:p>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12</a:t>
            </a:fld>
            <a:endParaRPr lang="en-US"/>
          </a:p>
        </p:txBody>
      </p:sp>
    </p:spTree>
    <p:extLst>
      <p:ext uri="{BB962C8B-B14F-4D97-AF65-F5344CB8AC3E}">
        <p14:creationId xmlns:p14="http://schemas.microsoft.com/office/powerpoint/2010/main" val="3889236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13</a:t>
            </a:fld>
            <a:endParaRPr lang="en-US"/>
          </a:p>
        </p:txBody>
      </p:sp>
    </p:spTree>
    <p:extLst>
      <p:ext uri="{BB962C8B-B14F-4D97-AF65-F5344CB8AC3E}">
        <p14:creationId xmlns:p14="http://schemas.microsoft.com/office/powerpoint/2010/main" val="3283272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14</a:t>
            </a:fld>
            <a:endParaRPr lang="en-US"/>
          </a:p>
        </p:txBody>
      </p:sp>
    </p:spTree>
    <p:extLst>
      <p:ext uri="{BB962C8B-B14F-4D97-AF65-F5344CB8AC3E}">
        <p14:creationId xmlns:p14="http://schemas.microsoft.com/office/powerpoint/2010/main" val="4294092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the Current Program Report is the default report on the landing page.</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15</a:t>
            </a:fld>
            <a:endParaRPr lang="en-US"/>
          </a:p>
        </p:txBody>
      </p:sp>
    </p:spTree>
    <p:extLst>
      <p:ext uri="{BB962C8B-B14F-4D97-AF65-F5344CB8AC3E}">
        <p14:creationId xmlns:p14="http://schemas.microsoft.com/office/powerpoint/2010/main" val="2449719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Sample of results page.</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16</a:t>
            </a:fld>
            <a:endParaRPr lang="en-US"/>
          </a:p>
        </p:txBody>
      </p:sp>
    </p:spTree>
    <p:extLst>
      <p:ext uri="{BB962C8B-B14F-4D97-AF65-F5344CB8AC3E}">
        <p14:creationId xmlns:p14="http://schemas.microsoft.com/office/powerpoint/2010/main" val="1759689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17</a:t>
            </a:fld>
            <a:endParaRPr lang="en-US"/>
          </a:p>
        </p:txBody>
      </p:sp>
    </p:spTree>
    <p:extLst>
      <p:ext uri="{BB962C8B-B14F-4D97-AF65-F5344CB8AC3E}">
        <p14:creationId xmlns:p14="http://schemas.microsoft.com/office/powerpoint/2010/main" val="3977657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The Custom</a:t>
            </a:r>
            <a:r>
              <a:rPr lang="en-US" baseline="0" dirty="0" smtClean="0"/>
              <a:t> Report would include more programs than the Current Report because there are no exclusions.  The report also includes a larger number of data fields in the results.</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18</a:t>
            </a:fld>
            <a:endParaRPr lang="en-US"/>
          </a:p>
        </p:txBody>
      </p:sp>
    </p:spTree>
    <p:extLst>
      <p:ext uri="{BB962C8B-B14F-4D97-AF65-F5344CB8AC3E}">
        <p14:creationId xmlns:p14="http://schemas.microsoft.com/office/powerpoint/2010/main" val="2944134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how the Custom Report is accessed.</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19</a:t>
            </a:fld>
            <a:endParaRPr lang="en-US"/>
          </a:p>
        </p:txBody>
      </p:sp>
    </p:spTree>
    <p:extLst>
      <p:ext uri="{BB962C8B-B14F-4D97-AF65-F5344CB8AC3E}">
        <p14:creationId xmlns:p14="http://schemas.microsoft.com/office/powerpoint/2010/main" val="3341873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click on Custom Report, the Criteria page appears. You may select</a:t>
            </a:r>
            <a:r>
              <a:rPr lang="en-US" baseline="0" dirty="0" smtClean="0"/>
              <a:t> any, all or no criteria for the report.  Selecting no criteria will result in a report for all campuses and all degrees.</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20</a:t>
            </a:fld>
            <a:endParaRPr lang="en-US"/>
          </a:p>
        </p:txBody>
      </p:sp>
    </p:spTree>
    <p:extLst>
      <p:ext uri="{BB962C8B-B14F-4D97-AF65-F5344CB8AC3E}">
        <p14:creationId xmlns:p14="http://schemas.microsoft.com/office/powerpoint/2010/main" val="52697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criteria features not available on the standard reports.</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21</a:t>
            </a:fld>
            <a:endParaRPr lang="en-US"/>
          </a:p>
        </p:txBody>
      </p:sp>
    </p:spTree>
    <p:extLst>
      <p:ext uri="{BB962C8B-B14F-4D97-AF65-F5344CB8AC3E}">
        <p14:creationId xmlns:p14="http://schemas.microsoft.com/office/powerpoint/2010/main" val="358848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presentation, I will be providing a brief overview of the Degrees Database for those of you who are new, but mainly I will be detailing</a:t>
            </a:r>
            <a:r>
              <a:rPr lang="en-US" baseline="0" dirty="0" smtClean="0"/>
              <a:t> the various reports available for your use on the campus. </a:t>
            </a:r>
          </a:p>
          <a:p>
            <a:r>
              <a:rPr lang="en-US" dirty="0" smtClean="0"/>
              <a:t>The Degrees Database is housed</a:t>
            </a:r>
            <a:r>
              <a:rPr lang="en-US" baseline="0" dirty="0" smtClean="0"/>
              <a:t> </a:t>
            </a:r>
            <a:r>
              <a:rPr lang="en-US" dirty="0" smtClean="0"/>
              <a:t>in an independent PeopleSoft</a:t>
            </a:r>
            <a:r>
              <a:rPr lang="en-US" baseline="0" dirty="0" smtClean="0"/>
              <a:t> environment.  Although it may look familiar to those of you using PeopleSoft on campus, it is not connected to the campus student system.  It has a separate login and exclusive data.</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2</a:t>
            </a:fld>
            <a:endParaRPr lang="en-US"/>
          </a:p>
        </p:txBody>
      </p:sp>
    </p:spTree>
    <p:extLst>
      <p:ext uri="{BB962C8B-B14F-4D97-AF65-F5344CB8AC3E}">
        <p14:creationId xmlns:p14="http://schemas.microsoft.com/office/powerpoint/2010/main" val="3420016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of results page. Scrolling to the right will provide access to the complete report</a:t>
            </a:r>
            <a:r>
              <a:rPr lang="en-US" baseline="0" dirty="0" smtClean="0"/>
              <a:t> with numerous data fields.</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22</a:t>
            </a:fld>
            <a:endParaRPr lang="en-US"/>
          </a:p>
        </p:txBody>
      </p:sp>
    </p:spTree>
    <p:extLst>
      <p:ext uri="{BB962C8B-B14F-4D97-AF65-F5344CB8AC3E}">
        <p14:creationId xmlns:p14="http://schemas.microsoft.com/office/powerpoint/2010/main" val="1255834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report will be large, but any unnecessary columns may be deleted to create a customized report.</a:t>
            </a:r>
          </a:p>
          <a:p>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23</a:t>
            </a:fld>
            <a:endParaRPr lang="en-US"/>
          </a:p>
        </p:txBody>
      </p:sp>
    </p:spTree>
    <p:extLst>
      <p:ext uri="{BB962C8B-B14F-4D97-AF65-F5344CB8AC3E}">
        <p14:creationId xmlns:p14="http://schemas.microsoft.com/office/powerpoint/2010/main" val="2045495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standard reports from the legacy system.</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24</a:t>
            </a:fld>
            <a:endParaRPr lang="en-US"/>
          </a:p>
        </p:txBody>
      </p:sp>
    </p:spTree>
    <p:extLst>
      <p:ext uri="{BB962C8B-B14F-4D97-AF65-F5344CB8AC3E}">
        <p14:creationId xmlns:p14="http://schemas.microsoft.com/office/powerpoint/2010/main" val="2539943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The</a:t>
            </a:r>
            <a:r>
              <a:rPr lang="en-US" baseline="0" dirty="0" smtClean="0"/>
              <a:t> Historical Programs Report includes everything entered into the Degrees Database.</a:t>
            </a:r>
          </a:p>
          <a:p>
            <a:pPr marL="285750" indent="-285750">
              <a:buFont typeface="Arial" panose="020B0604020202020204" pitchFamily="34" charset="0"/>
              <a:buChar char="•"/>
            </a:pPr>
            <a:r>
              <a:rPr lang="en-US" baseline="0" dirty="0" smtClean="0"/>
              <a:t>The Inactive Programs Report should be helpful for determining if suspended programs should be updated: either to reactivate admission or move to discontinuance.</a:t>
            </a:r>
          </a:p>
          <a:p>
            <a:pPr marL="285750" indent="-285750">
              <a:buFont typeface="Arial" panose="020B0604020202020204" pitchFamily="34" charset="0"/>
              <a:buChar char="•"/>
            </a:pPr>
            <a:r>
              <a:rPr lang="en-US" baseline="0" dirty="0" smtClean="0"/>
              <a:t>Discontinued is defined as teaching students out of a program no longer admitting new students.</a:t>
            </a:r>
          </a:p>
          <a:p>
            <a:pPr marL="285750" indent="-285750">
              <a:buFont typeface="Arial" panose="020B0604020202020204" pitchFamily="34" charset="0"/>
              <a:buChar char="•"/>
            </a:pPr>
            <a:r>
              <a:rPr lang="en-US" baseline="0" dirty="0" smtClean="0"/>
              <a:t>Obsolete is used when there are no longer any students left in the discontinued program.</a:t>
            </a:r>
          </a:p>
          <a:p>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25</a:t>
            </a:fld>
            <a:endParaRPr lang="en-US"/>
          </a:p>
        </p:txBody>
      </p:sp>
    </p:spTree>
    <p:extLst>
      <p:ext uri="{BB962C8B-B14F-4D97-AF65-F5344CB8AC3E}">
        <p14:creationId xmlns:p14="http://schemas.microsoft.com/office/powerpoint/2010/main" val="2703584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With all you have to do, I like to take every opportunity to thank you for your efforts</a:t>
            </a:r>
            <a:r>
              <a:rPr lang="en-US" baseline="0" dirty="0" smtClean="0"/>
              <a:t> with the Degrees Database. I hope this information provides helpful tools available to you from the database.</a:t>
            </a:r>
          </a:p>
          <a:p>
            <a:pPr marL="0" indent="0">
              <a:buFont typeface="Arial" panose="020B0604020202020204" pitchFamily="34" charse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27</a:t>
            </a:fld>
            <a:endParaRPr lang="en-US"/>
          </a:p>
        </p:txBody>
      </p:sp>
    </p:spTree>
    <p:extLst>
      <p:ext uri="{BB962C8B-B14F-4D97-AF65-F5344CB8AC3E}">
        <p14:creationId xmlns:p14="http://schemas.microsoft.com/office/powerpoint/2010/main" val="379166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Degrees Database is accessed through CSYOU</a:t>
            </a:r>
            <a:r>
              <a:rPr lang="en-US" baseline="0" dirty="0" smtClean="0"/>
              <a:t> and includes single sign-on security so there is no username or login other than your usual campus login. Detailed procedures for the Degrees Database are provided in the Degrees Database User Guide which is available on this same page and noted with the blue arrow.</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3</a:t>
            </a:fld>
            <a:endParaRPr lang="en-US"/>
          </a:p>
        </p:txBody>
      </p:sp>
    </p:spTree>
    <p:extLst>
      <p:ext uri="{BB962C8B-B14F-4D97-AF65-F5344CB8AC3E}">
        <p14:creationId xmlns:p14="http://schemas.microsoft.com/office/powerpoint/2010/main" val="1713760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main page is available to those designated</a:t>
            </a:r>
            <a:r>
              <a:rPr lang="en-US" baseline="0" dirty="0" smtClean="0"/>
              <a:t> as the campus user or editor for the Degrees Database.  This is where you will add new degrees or update existing degrees: degree titles, minimum units, suspension, discontinuance. Detailed instructions are provided in the Degrees Database User Guide.</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4</a:t>
            </a:fld>
            <a:endParaRPr lang="en-US"/>
          </a:p>
        </p:txBody>
      </p:sp>
    </p:spTree>
    <p:extLst>
      <p:ext uri="{BB962C8B-B14F-4D97-AF65-F5344CB8AC3E}">
        <p14:creationId xmlns:p14="http://schemas.microsoft.com/office/powerpoint/2010/main" val="3385604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any,</a:t>
            </a:r>
            <a:r>
              <a:rPr lang="en-US" baseline="0" dirty="0" smtClean="0"/>
              <a:t> all or none of the search criteria to access the data.  Only your campus entries will appear in the Search Results.</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5</a:t>
            </a:fld>
            <a:endParaRPr lang="en-US"/>
          </a:p>
        </p:txBody>
      </p:sp>
    </p:spTree>
    <p:extLst>
      <p:ext uri="{BB962C8B-B14F-4D97-AF65-F5344CB8AC3E}">
        <p14:creationId xmlns:p14="http://schemas.microsoft.com/office/powerpoint/2010/main" val="3823977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Descriptive</a:t>
            </a:r>
            <a:r>
              <a:rPr lang="en-US" baseline="0" dirty="0" smtClean="0"/>
              <a:t> information is included for most fields to provide clarification and details.</a:t>
            </a:r>
          </a:p>
          <a:p>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6</a:t>
            </a:fld>
            <a:endParaRPr lang="en-US"/>
          </a:p>
        </p:txBody>
      </p:sp>
    </p:spTree>
    <p:extLst>
      <p:ext uri="{BB962C8B-B14F-4D97-AF65-F5344CB8AC3E}">
        <p14:creationId xmlns:p14="http://schemas.microsoft.com/office/powerpoint/2010/main" val="33452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site is intended for prospective students</a:t>
            </a:r>
            <a:r>
              <a:rPr lang="en-US" baseline="0" dirty="0" smtClean="0"/>
              <a:t> and</a:t>
            </a:r>
            <a:r>
              <a:rPr lang="en-US" dirty="0" smtClean="0"/>
              <a:t> counselors as</a:t>
            </a:r>
            <a:r>
              <a:rPr lang="en-US" baseline="0" dirty="0" smtClean="0"/>
              <a:t> they search for degrees offered through the CSU. The d</a:t>
            </a:r>
            <a:r>
              <a:rPr lang="en-US" dirty="0" smtClean="0"/>
              <a:t>egrees listed on this site are all active degrees</a:t>
            </a:r>
            <a:r>
              <a:rPr lang="en-US" baseline="0" dirty="0" smtClean="0"/>
              <a:t> in the </a:t>
            </a:r>
            <a:r>
              <a:rPr lang="en-US" baseline="0" dirty="0" err="1" smtClean="0"/>
              <a:t>DDb</a:t>
            </a:r>
            <a:r>
              <a:rPr lang="en-US" baseline="0" dirty="0" smtClean="0"/>
              <a:t> and coded “Yes” in the “Post to Web” field.</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7</a:t>
            </a:fld>
            <a:endParaRPr lang="en-US"/>
          </a:p>
        </p:txBody>
      </p:sp>
    </p:spTree>
    <p:extLst>
      <p:ext uri="{BB962C8B-B14F-4D97-AF65-F5344CB8AC3E}">
        <p14:creationId xmlns:p14="http://schemas.microsoft.com/office/powerpoint/2010/main" val="3541969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The degree titles should match those that will appear on the student’s diploma; the links should be up-to-date; the videos must be closed-captioned.</a:t>
            </a:r>
          </a:p>
          <a:p>
            <a:pPr marL="285750" indent="-285750">
              <a:buFont typeface="Arial" panose="020B0604020202020204" pitchFamily="34" charset="0"/>
              <a:buChar char="•"/>
            </a:pPr>
            <a:r>
              <a:rPr lang="en-US" dirty="0" smtClean="0"/>
              <a:t>The degree information should be clear to</a:t>
            </a:r>
            <a:r>
              <a:rPr lang="en-US" baseline="0" dirty="0" smtClean="0"/>
              <a:t> the student.  The use of acronyms may be confusing to students.</a:t>
            </a:r>
          </a:p>
          <a:p>
            <a:pPr marL="285750" indent="-285750">
              <a:buFont typeface="Arial" panose="020B0604020202020204" pitchFamily="34" charset="0"/>
              <a:buChar char="•"/>
            </a:pPr>
            <a:r>
              <a:rPr lang="en-US" baseline="0" dirty="0" smtClean="0"/>
              <a:t>Campuses usually link to either the academic department website or to the degree requirements as listed in the catalog. This is a campus decision and either is fine but the key is in the type and accuracy of information provided to the students.</a:t>
            </a:r>
          </a:p>
          <a:p>
            <a:pPr marL="285750" indent="-285750">
              <a:buFont typeface="Arial" panose="020B0604020202020204" pitchFamily="34" charset="0"/>
              <a:buChar char="•"/>
            </a:pPr>
            <a:r>
              <a:rPr lang="en-US" baseline="0" dirty="0" smtClean="0"/>
              <a:t>Does the academic department webpage have old information?  Is your catalog link to an archived catalog?</a:t>
            </a:r>
          </a:p>
          <a:p>
            <a:pPr marL="285750" indent="-285750">
              <a:buFont typeface="Arial" panose="020B0604020202020204" pitchFamily="34" charset="0"/>
              <a:buChar char="•"/>
            </a:pPr>
            <a:r>
              <a:rPr lang="en-US" baseline="0" dirty="0" smtClean="0"/>
              <a:t>This is your chance to provide the best information for the prospective students using the site.</a:t>
            </a:r>
            <a:endParaRPr lang="en-US" dirty="0" smtClean="0"/>
          </a:p>
          <a:p>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8</a:t>
            </a:fld>
            <a:endParaRPr lang="en-US"/>
          </a:p>
        </p:txBody>
      </p:sp>
    </p:spTree>
    <p:extLst>
      <p:ext uri="{BB962C8B-B14F-4D97-AF65-F5344CB8AC3E}">
        <p14:creationId xmlns:p14="http://schemas.microsoft.com/office/powerpoint/2010/main" val="901508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Complete Degrees Database entries result in a search that includes a valid</a:t>
            </a:r>
            <a:r>
              <a:rPr lang="en-US" baseline="0" dirty="0" smtClean="0"/>
              <a:t> link to information about the program of interest along with a closed captioned video to introduce the student to the program and campus.</a:t>
            </a:r>
            <a:endParaRPr lang="en-US" dirty="0" smtClean="0"/>
          </a:p>
          <a:p>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9</a:t>
            </a:fld>
            <a:endParaRPr lang="en-US"/>
          </a:p>
        </p:txBody>
      </p:sp>
    </p:spTree>
    <p:extLst>
      <p:ext uri="{BB962C8B-B14F-4D97-AF65-F5344CB8AC3E}">
        <p14:creationId xmlns:p14="http://schemas.microsoft.com/office/powerpoint/2010/main" val="681786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32"/>
          <p:cNvSpPr>
            <a:spLocks noChangeArrowheads="1"/>
          </p:cNvSpPr>
          <p:nvPr userDrawn="1"/>
        </p:nvSpPr>
        <p:spPr bwMode="auto">
          <a:xfrm>
            <a:off x="0" y="1981200"/>
            <a:ext cx="9144000" cy="2895600"/>
          </a:xfrm>
          <a:prstGeom prst="rect">
            <a:avLst/>
          </a:prstGeom>
          <a:solidFill>
            <a:srgbClr val="CF14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chemeClr val="accent1"/>
              </a:solidFill>
            </a:endParaRPr>
          </a:p>
        </p:txBody>
      </p:sp>
      <p:sp>
        <p:nvSpPr>
          <p:cNvPr id="3" name="Rectangle 28"/>
          <p:cNvSpPr>
            <a:spLocks noChangeArrowheads="1"/>
          </p:cNvSpPr>
          <p:nvPr userDrawn="1"/>
        </p:nvSpPr>
        <p:spPr bwMode="auto">
          <a:xfrm>
            <a:off x="0" y="1981200"/>
            <a:ext cx="9144000" cy="76200"/>
          </a:xfrm>
          <a:prstGeom prst="rect">
            <a:avLst/>
          </a:prstGeom>
          <a:solidFill>
            <a:srgbClr val="746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 name="Rectangle 29"/>
          <p:cNvSpPr>
            <a:spLocks noChangeArrowheads="1"/>
          </p:cNvSpPr>
          <p:nvPr userDrawn="1"/>
        </p:nvSpPr>
        <p:spPr bwMode="auto">
          <a:xfrm>
            <a:off x="0" y="4800600"/>
            <a:ext cx="9144000" cy="76200"/>
          </a:xfrm>
          <a:prstGeom prst="rect">
            <a:avLst/>
          </a:prstGeom>
          <a:solidFill>
            <a:srgbClr val="746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95553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59D1122-C677-447B-83FB-2903864C2FE6}" type="slidenum">
              <a:rPr lang="en-US"/>
              <a:pPr/>
              <a:t>‹#›</a:t>
            </a:fld>
            <a:endParaRPr lang="en-US"/>
          </a:p>
        </p:txBody>
      </p:sp>
    </p:spTree>
    <p:extLst>
      <p:ext uri="{BB962C8B-B14F-4D97-AF65-F5344CB8AC3E}">
        <p14:creationId xmlns:p14="http://schemas.microsoft.com/office/powerpoint/2010/main" val="1436408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71600"/>
            <a:ext cx="60198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DEE2727-DA3A-441A-94DA-F0B2E87FE634}" type="slidenum">
              <a:rPr lang="en-US"/>
              <a:pPr/>
              <a:t>‹#›</a:t>
            </a:fld>
            <a:endParaRPr lang="en-US"/>
          </a:p>
        </p:txBody>
      </p:sp>
    </p:spTree>
    <p:extLst>
      <p:ext uri="{BB962C8B-B14F-4D97-AF65-F5344CB8AC3E}">
        <p14:creationId xmlns:p14="http://schemas.microsoft.com/office/powerpoint/2010/main" val="3144947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1FA4BAD-EAC8-42EA-AB79-E884A512AF0B}" type="slidenum">
              <a:rPr lang="en-US"/>
              <a:pPr/>
              <a:t>‹#›</a:t>
            </a:fld>
            <a:endParaRPr lang="en-US"/>
          </a:p>
        </p:txBody>
      </p:sp>
    </p:spTree>
    <p:extLst>
      <p:ext uri="{BB962C8B-B14F-4D97-AF65-F5344CB8AC3E}">
        <p14:creationId xmlns:p14="http://schemas.microsoft.com/office/powerpoint/2010/main" val="131470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7D38769-A942-4264-B7B6-C2C7BCD272E1}" type="slidenum">
              <a:rPr lang="en-US"/>
              <a:pPr/>
              <a:t>‹#›</a:t>
            </a:fld>
            <a:endParaRPr lang="en-US"/>
          </a:p>
        </p:txBody>
      </p:sp>
    </p:spTree>
    <p:extLst>
      <p:ext uri="{BB962C8B-B14F-4D97-AF65-F5344CB8AC3E}">
        <p14:creationId xmlns:p14="http://schemas.microsoft.com/office/powerpoint/2010/main" val="84126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8231935-A4B8-45DE-AD9A-DE5ACDA58FDB}" type="slidenum">
              <a:rPr lang="en-US"/>
              <a:pPr/>
              <a:t>‹#›</a:t>
            </a:fld>
            <a:endParaRPr lang="en-US"/>
          </a:p>
        </p:txBody>
      </p:sp>
    </p:spTree>
    <p:extLst>
      <p:ext uri="{BB962C8B-B14F-4D97-AF65-F5344CB8AC3E}">
        <p14:creationId xmlns:p14="http://schemas.microsoft.com/office/powerpoint/2010/main" val="4026704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B8BB24F-2C8A-494D-BADE-CF3992940B4B}" type="slidenum">
              <a:rPr lang="en-US"/>
              <a:pPr/>
              <a:t>‹#›</a:t>
            </a:fld>
            <a:endParaRPr lang="en-US"/>
          </a:p>
        </p:txBody>
      </p:sp>
    </p:spTree>
    <p:extLst>
      <p:ext uri="{BB962C8B-B14F-4D97-AF65-F5344CB8AC3E}">
        <p14:creationId xmlns:p14="http://schemas.microsoft.com/office/powerpoint/2010/main" val="364116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B3CC9D2-7D5A-4245-8B9C-0FC64A9865A4}" type="slidenum">
              <a:rPr lang="en-US"/>
              <a:pPr/>
              <a:t>‹#›</a:t>
            </a:fld>
            <a:endParaRPr lang="en-US"/>
          </a:p>
        </p:txBody>
      </p:sp>
    </p:spTree>
    <p:extLst>
      <p:ext uri="{BB962C8B-B14F-4D97-AF65-F5344CB8AC3E}">
        <p14:creationId xmlns:p14="http://schemas.microsoft.com/office/powerpoint/2010/main" val="348202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CA2ED58-6D28-4D3E-8864-361AB674B06B}" type="slidenum">
              <a:rPr lang="en-US"/>
              <a:pPr/>
              <a:t>‹#›</a:t>
            </a:fld>
            <a:endParaRPr lang="en-US"/>
          </a:p>
        </p:txBody>
      </p:sp>
    </p:spTree>
    <p:extLst>
      <p:ext uri="{BB962C8B-B14F-4D97-AF65-F5344CB8AC3E}">
        <p14:creationId xmlns:p14="http://schemas.microsoft.com/office/powerpoint/2010/main" val="3516378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A3E2456-55D1-489F-AF72-F5B3F799C443}" type="slidenum">
              <a:rPr lang="en-US"/>
              <a:pPr/>
              <a:t>‹#›</a:t>
            </a:fld>
            <a:endParaRPr lang="en-US"/>
          </a:p>
        </p:txBody>
      </p:sp>
    </p:spTree>
    <p:extLst>
      <p:ext uri="{BB962C8B-B14F-4D97-AF65-F5344CB8AC3E}">
        <p14:creationId xmlns:p14="http://schemas.microsoft.com/office/powerpoint/2010/main" val="339608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FFF33DB-CF8F-464A-9985-FE4CD34A6ECB}" type="slidenum">
              <a:rPr lang="en-US"/>
              <a:pPr/>
              <a:t>‹#›</a:t>
            </a:fld>
            <a:endParaRPr lang="en-US"/>
          </a:p>
        </p:txBody>
      </p:sp>
    </p:spTree>
    <p:extLst>
      <p:ext uri="{BB962C8B-B14F-4D97-AF65-F5344CB8AC3E}">
        <p14:creationId xmlns:p14="http://schemas.microsoft.com/office/powerpoint/2010/main" val="292061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6388" y="400050"/>
            <a:ext cx="3579812"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371600"/>
            <a:ext cx="8229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2362200"/>
            <a:ext cx="82296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bg2"/>
                </a:solidFill>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bg2"/>
                </a:solidFill>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2"/>
                </a:solidFill>
              </a:defRPr>
            </a:lvl1pPr>
          </a:lstStyle>
          <a:p>
            <a:fld id="{8D674970-09E7-442D-BA83-E575677B672C}" type="slidenum">
              <a:rPr lang="en-US"/>
              <a:pPr/>
              <a:t>‹#›</a:t>
            </a:fld>
            <a:endParaRPr lang="en-US"/>
          </a:p>
        </p:txBody>
      </p:sp>
      <p:sp>
        <p:nvSpPr>
          <p:cNvPr id="1032" name="Rectangle 36"/>
          <p:cNvSpPr>
            <a:spLocks noChangeArrowheads="1"/>
          </p:cNvSpPr>
          <p:nvPr userDrawn="1"/>
        </p:nvSpPr>
        <p:spPr bwMode="auto">
          <a:xfrm>
            <a:off x="0" y="0"/>
            <a:ext cx="9144000" cy="76200"/>
          </a:xfrm>
          <a:prstGeom prst="rect">
            <a:avLst/>
          </a:prstGeom>
          <a:solidFill>
            <a:srgbClr val="CF14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b="0">
              <a:solidFill>
                <a:schemeClr val="accent1"/>
              </a:solidFill>
            </a:endParaRPr>
          </a:p>
        </p:txBody>
      </p:sp>
      <p:sp>
        <p:nvSpPr>
          <p:cNvPr id="1033" name="Line 37"/>
          <p:cNvSpPr>
            <a:spLocks noChangeShapeType="1"/>
          </p:cNvSpPr>
          <p:nvPr userDrawn="1"/>
        </p:nvSpPr>
        <p:spPr bwMode="auto">
          <a:xfrm>
            <a:off x="0" y="1066800"/>
            <a:ext cx="9144000" cy="0"/>
          </a:xfrm>
          <a:prstGeom prst="line">
            <a:avLst/>
          </a:prstGeom>
          <a:noFill/>
          <a:ln w="9525">
            <a:solidFill>
              <a:srgbClr val="746F66"/>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0" fontAlgn="base" hangingPunct="0">
        <a:spcBef>
          <a:spcPct val="0"/>
        </a:spcBef>
        <a:spcAft>
          <a:spcPct val="0"/>
        </a:spcAft>
        <a:defRPr sz="3200" b="1">
          <a:solidFill>
            <a:srgbClr val="010000"/>
          </a:solidFill>
          <a:latin typeface="+mj-lt"/>
          <a:ea typeface="ＭＳ Ｐゴシック" charset="0"/>
          <a:cs typeface="ＭＳ Ｐゴシック" charset="0"/>
        </a:defRPr>
      </a:lvl1pPr>
      <a:lvl2pPr algn="l" rtl="0" eaLnBrk="0" fontAlgn="base" hangingPunct="0">
        <a:spcBef>
          <a:spcPct val="0"/>
        </a:spcBef>
        <a:spcAft>
          <a:spcPct val="0"/>
        </a:spcAft>
        <a:defRPr sz="3200" b="1">
          <a:solidFill>
            <a:srgbClr val="010000"/>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10000"/>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10000"/>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10000"/>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800">
          <a:solidFill>
            <a:schemeClr val="bg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F142B"/>
        </a:buClr>
        <a:buFont typeface="Times" charset="0"/>
        <a:buChar char="•"/>
        <a:defRPr sz="2600">
          <a:solidFill>
            <a:schemeClr val="bg2"/>
          </a:solidFill>
          <a:latin typeface="+mn-lt"/>
          <a:ea typeface="ＭＳ Ｐゴシック" charset="0"/>
        </a:defRPr>
      </a:lvl2pPr>
      <a:lvl3pPr marL="1143000" indent="-228600" algn="l" rtl="0" eaLnBrk="0" fontAlgn="base" hangingPunct="0">
        <a:spcBef>
          <a:spcPct val="20000"/>
        </a:spcBef>
        <a:spcAft>
          <a:spcPct val="0"/>
        </a:spcAft>
        <a:buFont typeface="Times" charset="0"/>
        <a:buChar char="•"/>
        <a:defRPr sz="2400">
          <a:solidFill>
            <a:schemeClr val="bg2"/>
          </a:solidFill>
          <a:latin typeface="+mn-lt"/>
          <a:ea typeface="ＭＳ Ｐゴシック" charset="0"/>
        </a:defRPr>
      </a:lvl3pPr>
      <a:lvl4pPr marL="1600200" indent="-228600" algn="l" rtl="0" eaLnBrk="0" fontAlgn="base" hangingPunct="0">
        <a:spcBef>
          <a:spcPct val="20000"/>
        </a:spcBef>
        <a:spcAft>
          <a:spcPct val="0"/>
        </a:spcAft>
        <a:buClr>
          <a:srgbClr val="CF142B"/>
        </a:buClr>
        <a:buFont typeface="Times" charset="0"/>
        <a:buChar char="•"/>
        <a:defRPr sz="2000">
          <a:solidFill>
            <a:schemeClr val="bg2"/>
          </a:solidFill>
          <a:latin typeface="+mn-lt"/>
          <a:ea typeface="ＭＳ Ｐゴシック" charset="0"/>
        </a:defRPr>
      </a:lvl4pPr>
      <a:lvl5pPr marL="2057400" indent="-228600" algn="l" rtl="0" eaLnBrk="0" fontAlgn="base" hangingPunct="0">
        <a:spcBef>
          <a:spcPct val="20000"/>
        </a:spcBef>
        <a:spcAft>
          <a:spcPct val="0"/>
        </a:spcAft>
        <a:buFont typeface="Times" charset="0"/>
        <a:buChar char="•"/>
        <a:defRPr sz="2000">
          <a:solidFill>
            <a:schemeClr val="bg2"/>
          </a:solidFill>
          <a:latin typeface="+mn-lt"/>
          <a:ea typeface="ＭＳ Ｐゴシック" charset="0"/>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degrees.calstate.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csyou.calstate.edu/Tools/academic-affairs/degrees-database/Pages/default.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idx="4294967295"/>
          </p:nvPr>
        </p:nvSpPr>
        <p:spPr>
          <a:xfrm>
            <a:off x="685800" y="3352800"/>
            <a:ext cx="7772400" cy="1143000"/>
          </a:xfrm>
        </p:spPr>
        <p:txBody>
          <a:bodyPr/>
          <a:lstStyle/>
          <a:p>
            <a:pPr algn="ctr" eaLnBrk="1" hangingPunct="1"/>
            <a:r>
              <a:rPr lang="en-US" sz="2800" b="0" dirty="0" smtClean="0">
                <a:solidFill>
                  <a:schemeClr val="bg1"/>
                </a:solidFill>
                <a:ea typeface="ＭＳ Ｐゴシック" pitchFamily="34" charset="-128"/>
              </a:rPr>
              <a:t>Degrees Database Overview </a:t>
            </a:r>
            <a:br>
              <a:rPr lang="en-US" sz="2800" b="0" dirty="0" smtClean="0">
                <a:solidFill>
                  <a:schemeClr val="bg1"/>
                </a:solidFill>
                <a:ea typeface="ＭＳ Ｐゴシック" pitchFamily="34" charset="-128"/>
              </a:rPr>
            </a:br>
            <a:r>
              <a:rPr lang="en-US" sz="2800" b="0" dirty="0" smtClean="0">
                <a:solidFill>
                  <a:schemeClr val="bg1"/>
                </a:solidFill>
                <a:ea typeface="ＭＳ Ｐゴシック" pitchFamily="34" charset="-128"/>
              </a:rPr>
              <a:t>and Reports Updates</a:t>
            </a:r>
          </a:p>
        </p:txBody>
      </p:sp>
      <p:sp>
        <p:nvSpPr>
          <p:cNvPr id="3" name="TextBox 2"/>
          <p:cNvSpPr txBox="1"/>
          <p:nvPr/>
        </p:nvSpPr>
        <p:spPr>
          <a:xfrm>
            <a:off x="609600" y="5105400"/>
            <a:ext cx="8305800" cy="646331"/>
          </a:xfrm>
          <a:prstGeom prst="rect">
            <a:avLst/>
          </a:prstGeom>
          <a:noFill/>
        </p:spPr>
        <p:txBody>
          <a:bodyPr wrap="square" rtlCol="0">
            <a:spAutoFit/>
          </a:bodyPr>
          <a:lstStyle/>
          <a:p>
            <a:pPr algn="ctr"/>
            <a:r>
              <a:rPr lang="en-US" sz="1800" dirty="0" smtClean="0"/>
              <a:t>June 6, 2017</a:t>
            </a:r>
          </a:p>
          <a:p>
            <a:pPr algn="ctr"/>
            <a:r>
              <a:rPr lang="en-US" sz="1800" dirty="0" smtClean="0"/>
              <a:t>CSU Chancellor’s Office</a:t>
            </a:r>
          </a:p>
        </p:txBody>
      </p:sp>
      <p:sp>
        <p:nvSpPr>
          <p:cNvPr id="4" name="Rectangle 2"/>
          <p:cNvSpPr txBox="1">
            <a:spLocks noChangeArrowheads="1"/>
          </p:cNvSpPr>
          <p:nvPr/>
        </p:nvSpPr>
        <p:spPr bwMode="auto">
          <a:xfrm>
            <a:off x="876300" y="2133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b="1">
                <a:solidFill>
                  <a:srgbClr val="010000"/>
                </a:solidFill>
                <a:latin typeface="+mj-lt"/>
                <a:ea typeface="ＭＳ Ｐゴシック" charset="0"/>
                <a:cs typeface="ＭＳ Ｐゴシック" charset="0"/>
              </a:defRPr>
            </a:lvl1pPr>
            <a:lvl2pPr algn="l" rtl="0" eaLnBrk="0" fontAlgn="base" hangingPunct="0">
              <a:spcBef>
                <a:spcPct val="0"/>
              </a:spcBef>
              <a:spcAft>
                <a:spcPct val="0"/>
              </a:spcAft>
              <a:defRPr sz="3200" b="1">
                <a:solidFill>
                  <a:srgbClr val="010000"/>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10000"/>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10000"/>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10000"/>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a:lstStyle>
          <a:p>
            <a:pPr algn="ctr" eaLnBrk="1" hangingPunct="1"/>
            <a:r>
              <a:rPr lang="en-US" sz="3600" kern="0" smtClean="0">
                <a:solidFill>
                  <a:schemeClr val="bg1"/>
                </a:solidFill>
                <a:ea typeface="ＭＳ Ｐゴシック" pitchFamily="34" charset="-128"/>
              </a:rPr>
              <a:t>Academic Planning </a:t>
            </a:r>
            <a:br>
              <a:rPr lang="en-US" sz="3600" kern="0" smtClean="0">
                <a:solidFill>
                  <a:schemeClr val="bg1"/>
                </a:solidFill>
                <a:ea typeface="ＭＳ Ｐゴシック" pitchFamily="34" charset="-128"/>
              </a:rPr>
            </a:br>
            <a:r>
              <a:rPr lang="en-US" sz="3600" kern="0" smtClean="0">
                <a:solidFill>
                  <a:schemeClr val="bg1"/>
                </a:solidFill>
                <a:ea typeface="ＭＳ Ｐゴシック" pitchFamily="34" charset="-128"/>
              </a:rPr>
              <a:t>Training Summit</a:t>
            </a:r>
            <a:endParaRPr lang="en-US" sz="4000" kern="0" dirty="0" smtClean="0">
              <a:solidFill>
                <a:schemeClr val="bg1"/>
              </a:solidFill>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 Use of Reports-Degrees Database (</a:t>
            </a:r>
            <a:r>
              <a:rPr lang="en-US" dirty="0" err="1" smtClean="0"/>
              <a:t>DDb</a:t>
            </a:r>
            <a:r>
              <a:rPr lang="en-US" dirty="0" smtClean="0"/>
              <a:t>)</a:t>
            </a:r>
            <a:endParaRPr lang="en-US" dirty="0"/>
          </a:p>
        </p:txBody>
      </p:sp>
      <p:sp>
        <p:nvSpPr>
          <p:cNvPr id="3" name="Content Placeholder 2"/>
          <p:cNvSpPr>
            <a:spLocks noGrp="1"/>
          </p:cNvSpPr>
          <p:nvPr>
            <p:ph idx="1"/>
          </p:nvPr>
        </p:nvSpPr>
        <p:spPr>
          <a:xfrm>
            <a:off x="457200" y="2362200"/>
            <a:ext cx="8229600" cy="2438400"/>
          </a:xfrm>
        </p:spPr>
        <p:txBody>
          <a:bodyPr/>
          <a:lstStyle/>
          <a:p>
            <a:pPr marL="342900" indent="-342900">
              <a:buFont typeface="Arial" panose="020B0604020202020204" pitchFamily="34" charset="0"/>
              <a:buChar char="•"/>
            </a:pPr>
            <a:r>
              <a:rPr lang="en-US" dirty="0"/>
              <a:t>Available to all CSU faculty and staff via </a:t>
            </a:r>
            <a:r>
              <a:rPr lang="en-US" dirty="0" err="1"/>
              <a:t>CSYou</a:t>
            </a:r>
            <a:endParaRPr lang="en-US" dirty="0"/>
          </a:p>
          <a:p>
            <a:pPr marL="342900" indent="-342900">
              <a:buFont typeface="Arial" panose="020B0604020202020204" pitchFamily="34" charset="0"/>
              <a:buChar char="•"/>
            </a:pPr>
            <a:r>
              <a:rPr lang="en-US" dirty="0"/>
              <a:t>Reports page is the landing page</a:t>
            </a:r>
          </a:p>
          <a:p>
            <a:pPr marL="342900" indent="-342900">
              <a:buFont typeface="Arial" panose="020B0604020202020204" pitchFamily="34" charset="0"/>
              <a:buChar char="•"/>
            </a:pPr>
            <a:r>
              <a:rPr lang="en-US" dirty="0"/>
              <a:t>Several standard reports offered</a:t>
            </a:r>
          </a:p>
          <a:p>
            <a:pPr marL="342900" indent="-342900">
              <a:buFont typeface="Arial" panose="020B0604020202020204" pitchFamily="34" charset="0"/>
              <a:buChar char="•"/>
            </a:pPr>
            <a:r>
              <a:rPr lang="en-US" dirty="0"/>
              <a:t>Custom Report for unique needs</a:t>
            </a:r>
          </a:p>
        </p:txBody>
      </p:sp>
    </p:spTree>
    <p:extLst>
      <p:ext uri="{BB962C8B-B14F-4D97-AF65-F5344CB8AC3E}">
        <p14:creationId xmlns:p14="http://schemas.microsoft.com/office/powerpoint/2010/main" val="33251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0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Landing page–</a:t>
            </a:r>
            <a:r>
              <a:rPr lang="en-US" dirty="0" err="1" smtClean="0"/>
              <a:t>DDb</a:t>
            </a:r>
            <a:r>
              <a:rPr lang="en-US" dirty="0" smtClean="0"/>
              <a:t> Reports</a:t>
            </a:r>
            <a:endParaRPr lang="en-US" dirty="0"/>
          </a:p>
        </p:txBody>
      </p:sp>
      <p:pic>
        <p:nvPicPr>
          <p:cNvPr id="6" name="Content Placeholder 5"/>
          <p:cNvPicPr>
            <a:picLocks noGrp="1" noChangeAspect="1"/>
          </p:cNvPicPr>
          <p:nvPr>
            <p:ph idx="1"/>
          </p:nvPr>
        </p:nvPicPr>
        <p:blipFill>
          <a:blip r:embed="rId2"/>
          <a:stretch>
            <a:fillRect/>
          </a:stretch>
        </p:blipFill>
        <p:spPr>
          <a:xfrm>
            <a:off x="2923399" y="2362200"/>
            <a:ext cx="3297202" cy="3810000"/>
          </a:xfrm>
          <a:prstGeom prst="rect">
            <a:avLst/>
          </a:prstGeom>
        </p:spPr>
      </p:pic>
    </p:spTree>
    <p:extLst>
      <p:ext uri="{BB962C8B-B14F-4D97-AF65-F5344CB8AC3E}">
        <p14:creationId xmlns:p14="http://schemas.microsoft.com/office/powerpoint/2010/main" val="1525284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DDb</a:t>
            </a:r>
            <a:r>
              <a:rPr lang="en-US" dirty="0" smtClean="0"/>
              <a:t> Reports</a:t>
            </a:r>
            <a:endParaRPr lang="en-US" dirty="0"/>
          </a:p>
        </p:txBody>
      </p:sp>
      <p:sp>
        <p:nvSpPr>
          <p:cNvPr id="3" name="Content Placeholder 2"/>
          <p:cNvSpPr>
            <a:spLocks noGrp="1"/>
          </p:cNvSpPr>
          <p:nvPr>
            <p:ph idx="1"/>
          </p:nvPr>
        </p:nvSpPr>
        <p:spPr/>
        <p:txBody>
          <a:bodyPr/>
          <a:lstStyle/>
          <a:p>
            <a:r>
              <a:rPr lang="en-US" dirty="0" smtClean="0"/>
              <a:t>The reports page appears for both </a:t>
            </a:r>
            <a:r>
              <a:rPr lang="en-US" dirty="0" err="1" smtClean="0"/>
              <a:t>DDb</a:t>
            </a:r>
            <a:r>
              <a:rPr lang="en-US" dirty="0" smtClean="0"/>
              <a:t> users and guests</a:t>
            </a:r>
          </a:p>
          <a:p>
            <a:r>
              <a:rPr lang="en-US" dirty="0" smtClean="0"/>
              <a:t>Defaulted to Current Programs Report </a:t>
            </a:r>
          </a:p>
          <a:p>
            <a:pPr lvl="1"/>
            <a:r>
              <a:rPr lang="en-US" dirty="0" smtClean="0"/>
              <a:t>10 reports available</a:t>
            </a:r>
          </a:p>
          <a:p>
            <a:pPr lvl="1"/>
            <a:r>
              <a:rPr lang="en-US" dirty="0" smtClean="0"/>
              <a:t>Most reports exclude inactive degrees</a:t>
            </a:r>
          </a:p>
          <a:p>
            <a:pPr lvl="2"/>
            <a:r>
              <a:rPr lang="en-US" dirty="0" smtClean="0"/>
              <a:t>Admission Suspended</a:t>
            </a:r>
          </a:p>
          <a:p>
            <a:pPr lvl="2"/>
            <a:r>
              <a:rPr lang="en-US" dirty="0" smtClean="0"/>
              <a:t>Discontinued</a:t>
            </a:r>
          </a:p>
          <a:p>
            <a:pPr lvl="2"/>
            <a:r>
              <a:rPr lang="en-US" dirty="0" smtClean="0"/>
              <a:t>Obsolete</a:t>
            </a:r>
          </a:p>
          <a:p>
            <a:pPr lvl="2"/>
            <a:endParaRPr lang="en-US" dirty="0" smtClean="0"/>
          </a:p>
        </p:txBody>
      </p:sp>
    </p:spTree>
    <p:extLst>
      <p:ext uri="{BB962C8B-B14F-4D97-AF65-F5344CB8AC3E}">
        <p14:creationId xmlns:p14="http://schemas.microsoft.com/office/powerpoint/2010/main" val="65288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5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50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childTnLst>
                                </p:cTn>
                              </p:par>
                              <p:par>
                                <p:cTn id="36" presetID="10" presetClass="entr" presetSubtype="0" fill="hold" nodeType="withEffect">
                                  <p:stCondLst>
                                    <p:cond delay="50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childTnLst>
                                </p:cTn>
                              </p:par>
                              <p:par>
                                <p:cTn id="39" presetID="10" presetClass="entr" presetSubtype="0" fill="hold" nodeType="withEffect">
                                  <p:stCondLst>
                                    <p:cond delay="50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Two Most-Used Reports</a:t>
            </a:r>
            <a:endParaRPr lang="en-US" dirty="0"/>
          </a:p>
        </p:txBody>
      </p:sp>
      <p:sp>
        <p:nvSpPr>
          <p:cNvPr id="5" name="Text Placeholder 4"/>
          <p:cNvSpPr>
            <a:spLocks noGrp="1"/>
          </p:cNvSpPr>
          <p:nvPr>
            <p:ph idx="1"/>
          </p:nvPr>
        </p:nvSpPr>
        <p:spPr>
          <a:xfrm>
            <a:off x="457200" y="2362200"/>
            <a:ext cx="8229600" cy="2362200"/>
          </a:xfrm>
        </p:spPr>
        <p:txBody>
          <a:bodyPr/>
          <a:lstStyle/>
          <a:p>
            <a:r>
              <a:rPr lang="en-US" dirty="0" smtClean="0"/>
              <a:t>Current Programs Report</a:t>
            </a:r>
          </a:p>
          <a:p>
            <a:pPr lvl="1"/>
            <a:r>
              <a:rPr lang="en-US" dirty="0" smtClean="0"/>
              <a:t>Default report</a:t>
            </a:r>
          </a:p>
          <a:p>
            <a:r>
              <a:rPr lang="en-US" dirty="0" smtClean="0"/>
              <a:t>Custom Report</a:t>
            </a:r>
          </a:p>
          <a:p>
            <a:pPr lvl="1"/>
            <a:endParaRPr lang="en-US" dirty="0"/>
          </a:p>
          <a:p>
            <a:pPr lvl="1"/>
            <a:endParaRPr lang="en-US" dirty="0" smtClean="0"/>
          </a:p>
          <a:p>
            <a:pPr lvl="1"/>
            <a:endParaRPr lang="en-US" dirty="0" smtClean="0"/>
          </a:p>
          <a:p>
            <a:pPr marL="0" indent="0">
              <a:buNone/>
            </a:pPr>
            <a:endParaRPr lang="en-US" dirty="0" smtClean="0"/>
          </a:p>
        </p:txBody>
      </p:sp>
    </p:spTree>
    <p:extLst>
      <p:ext uri="{BB962C8B-B14F-4D97-AF65-F5344CB8AC3E}">
        <p14:creationId xmlns:p14="http://schemas.microsoft.com/office/powerpoint/2010/main" val="177661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10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Programs Report	</a:t>
            </a:r>
            <a:endParaRPr lang="en-US" dirty="0"/>
          </a:p>
        </p:txBody>
      </p:sp>
      <p:sp>
        <p:nvSpPr>
          <p:cNvPr id="3" name="Content Placeholder 2"/>
          <p:cNvSpPr>
            <a:spLocks noGrp="1"/>
          </p:cNvSpPr>
          <p:nvPr>
            <p:ph idx="1"/>
          </p:nvPr>
        </p:nvSpPr>
        <p:spPr>
          <a:xfrm>
            <a:off x="457200" y="2362200"/>
            <a:ext cx="8229600" cy="2286000"/>
          </a:xfrm>
        </p:spPr>
        <p:txBody>
          <a:bodyPr/>
          <a:lstStyle/>
          <a:p>
            <a:r>
              <a:rPr lang="en-US" dirty="0" smtClean="0"/>
              <a:t>Active programs only</a:t>
            </a:r>
          </a:p>
          <a:p>
            <a:r>
              <a:rPr lang="en-US" dirty="0" smtClean="0"/>
              <a:t>Corresponds to majors published on Search CSU Degrees site </a:t>
            </a:r>
            <a:r>
              <a:rPr lang="en-US" u="sng" dirty="0">
                <a:hlinkClick r:id="rId3"/>
              </a:rPr>
              <a:t>http://degrees.calstate.edu/</a:t>
            </a:r>
            <a:endParaRPr lang="en-US" dirty="0" smtClean="0"/>
          </a:p>
          <a:p>
            <a:r>
              <a:rPr lang="en-US" dirty="0" smtClean="0"/>
              <a:t>Limited </a:t>
            </a:r>
            <a:r>
              <a:rPr lang="en-US" dirty="0" err="1" smtClean="0"/>
              <a:t>DDb</a:t>
            </a:r>
            <a:r>
              <a:rPr lang="en-US" dirty="0" smtClean="0"/>
              <a:t> data fields are listed in report</a:t>
            </a:r>
          </a:p>
          <a:p>
            <a:endParaRPr lang="en-US" dirty="0"/>
          </a:p>
        </p:txBody>
      </p:sp>
    </p:spTree>
    <p:extLst>
      <p:ext uri="{BB962C8B-B14F-4D97-AF65-F5344CB8AC3E}">
        <p14:creationId xmlns:p14="http://schemas.microsoft.com/office/powerpoint/2010/main" val="33026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Program Report Access</a:t>
            </a:r>
            <a:endParaRPr lang="en-US" dirty="0"/>
          </a:p>
        </p:txBody>
      </p:sp>
      <p:pic>
        <p:nvPicPr>
          <p:cNvPr id="5" name="Content Placeholder 4"/>
          <p:cNvPicPr>
            <a:picLocks noGrp="1" noChangeAspect="1"/>
          </p:cNvPicPr>
          <p:nvPr>
            <p:ph idx="1"/>
          </p:nvPr>
        </p:nvPicPr>
        <p:blipFill>
          <a:blip r:embed="rId3"/>
          <a:stretch>
            <a:fillRect/>
          </a:stretch>
        </p:blipFill>
        <p:spPr>
          <a:xfrm>
            <a:off x="1447800" y="2362200"/>
            <a:ext cx="4493846" cy="3810000"/>
          </a:xfrm>
          <a:prstGeom prst="rect">
            <a:avLst/>
          </a:prstGeom>
        </p:spPr>
      </p:pic>
    </p:spTree>
    <p:extLst>
      <p:ext uri="{BB962C8B-B14F-4D97-AF65-F5344CB8AC3E}">
        <p14:creationId xmlns:p14="http://schemas.microsoft.com/office/powerpoint/2010/main" val="304261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Program – Results Page</a:t>
            </a:r>
            <a:endParaRPr lang="en-US" b="0" dirty="0"/>
          </a:p>
        </p:txBody>
      </p:sp>
      <p:pic>
        <p:nvPicPr>
          <p:cNvPr id="4" name="Content Placeholder 3"/>
          <p:cNvPicPr>
            <a:picLocks noGrp="1" noChangeAspect="1"/>
          </p:cNvPicPr>
          <p:nvPr>
            <p:ph idx="1"/>
          </p:nvPr>
        </p:nvPicPr>
        <p:blipFill>
          <a:blip r:embed="rId3"/>
          <a:stretch>
            <a:fillRect/>
          </a:stretch>
        </p:blipFill>
        <p:spPr>
          <a:xfrm>
            <a:off x="584256" y="2362200"/>
            <a:ext cx="7975487" cy="3810000"/>
          </a:xfrm>
          <a:prstGeom prst="rect">
            <a:avLst/>
          </a:prstGeom>
        </p:spPr>
      </p:pic>
    </p:spTree>
    <p:extLst>
      <p:ext uri="{BB962C8B-B14F-4D97-AF65-F5344CB8AC3E}">
        <p14:creationId xmlns:p14="http://schemas.microsoft.com/office/powerpoint/2010/main" val="3782985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 – Export to Excel</a:t>
            </a:r>
            <a:endParaRPr lang="en-US" b="0" dirty="0"/>
          </a:p>
        </p:txBody>
      </p:sp>
      <p:sp>
        <p:nvSpPr>
          <p:cNvPr id="3" name="Content Placeholder 2"/>
          <p:cNvSpPr>
            <a:spLocks noGrp="1"/>
          </p:cNvSpPr>
          <p:nvPr>
            <p:ph idx="1"/>
          </p:nvPr>
        </p:nvSpPr>
        <p:spPr/>
        <p:txBody>
          <a:bodyPr/>
          <a:lstStyle/>
          <a:p>
            <a:r>
              <a:rPr lang="en-US" dirty="0" smtClean="0"/>
              <a:t>Scroll to the right to access the Excel icon</a:t>
            </a:r>
          </a:p>
          <a:p>
            <a:r>
              <a:rPr lang="en-US" dirty="0" smtClean="0"/>
              <a:t>Click on the icon to create the spreadsheet</a:t>
            </a:r>
          </a:p>
          <a:p>
            <a:pPr marL="0" indent="0">
              <a:buNone/>
            </a:pPr>
            <a:endParaRPr lang="en-US" dirty="0" smtClean="0"/>
          </a:p>
          <a:p>
            <a:pPr marL="0" indent="0">
              <a:buNone/>
            </a:pPr>
            <a:endParaRPr lang="en-US" dirty="0"/>
          </a:p>
        </p:txBody>
      </p:sp>
      <p:pic>
        <p:nvPicPr>
          <p:cNvPr id="9" name="Picture 8"/>
          <p:cNvPicPr>
            <a:picLocks noChangeAspect="1"/>
          </p:cNvPicPr>
          <p:nvPr/>
        </p:nvPicPr>
        <p:blipFill>
          <a:blip r:embed="rId3"/>
          <a:stretch>
            <a:fillRect/>
          </a:stretch>
        </p:blipFill>
        <p:spPr>
          <a:xfrm>
            <a:off x="685800" y="3581400"/>
            <a:ext cx="7772400" cy="1828800"/>
          </a:xfrm>
          <a:prstGeom prst="rect">
            <a:avLst/>
          </a:prstGeom>
        </p:spPr>
      </p:pic>
    </p:spTree>
    <p:extLst>
      <p:ext uri="{BB962C8B-B14F-4D97-AF65-F5344CB8AC3E}">
        <p14:creationId xmlns:p14="http://schemas.microsoft.com/office/powerpoint/2010/main" val="151846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Report</a:t>
            </a:r>
            <a:endParaRPr lang="en-US" dirty="0"/>
          </a:p>
        </p:txBody>
      </p:sp>
      <p:sp>
        <p:nvSpPr>
          <p:cNvPr id="3" name="Content Placeholder 2"/>
          <p:cNvSpPr>
            <a:spLocks noGrp="1"/>
          </p:cNvSpPr>
          <p:nvPr>
            <p:ph idx="1"/>
          </p:nvPr>
        </p:nvSpPr>
        <p:spPr>
          <a:xfrm>
            <a:off x="457200" y="2362200"/>
            <a:ext cx="8229600" cy="2286000"/>
          </a:xfrm>
        </p:spPr>
        <p:txBody>
          <a:bodyPr/>
          <a:lstStyle/>
          <a:p>
            <a:r>
              <a:rPr lang="en-US" sz="2100" dirty="0" smtClean="0"/>
              <a:t>Active programs</a:t>
            </a:r>
          </a:p>
          <a:p>
            <a:pPr lvl="1"/>
            <a:r>
              <a:rPr lang="en-US" sz="1900" dirty="0" smtClean="0"/>
              <a:t>Includes programs coded “No” in “Post to Web”</a:t>
            </a:r>
          </a:p>
          <a:p>
            <a:pPr lvl="1"/>
            <a:r>
              <a:rPr lang="en-US" sz="1900" dirty="0"/>
              <a:t>I</a:t>
            </a:r>
            <a:r>
              <a:rPr lang="en-US" sz="1900" dirty="0" smtClean="0"/>
              <a:t>ncludes “Other” in “Student Applies to” Field</a:t>
            </a:r>
          </a:p>
          <a:p>
            <a:pPr lvl="1"/>
            <a:r>
              <a:rPr lang="en-US" sz="2100" dirty="0" smtClean="0"/>
              <a:t>Differs from other reports in that way</a:t>
            </a:r>
          </a:p>
          <a:p>
            <a:pPr lvl="1"/>
            <a:r>
              <a:rPr lang="en-US" sz="2100" dirty="0"/>
              <a:t>C</a:t>
            </a:r>
            <a:r>
              <a:rPr lang="en-US" sz="2100" dirty="0" smtClean="0"/>
              <a:t>omplete list of active programs</a:t>
            </a:r>
          </a:p>
          <a:p>
            <a:r>
              <a:rPr lang="en-US" sz="2100" dirty="0" smtClean="0"/>
              <a:t>Most </a:t>
            </a:r>
            <a:r>
              <a:rPr lang="en-US" sz="2100" dirty="0" err="1" smtClean="0"/>
              <a:t>DDb</a:t>
            </a:r>
            <a:r>
              <a:rPr lang="en-US" sz="2100" dirty="0" smtClean="0"/>
              <a:t> data fields are included on report</a:t>
            </a:r>
          </a:p>
          <a:p>
            <a:pPr marL="0" indent="0">
              <a:buNone/>
            </a:pPr>
            <a:endParaRPr lang="en-US" dirty="0" smtClean="0"/>
          </a:p>
          <a:p>
            <a:pPr lvl="1"/>
            <a:endParaRPr lang="en-US" dirty="0" smtClean="0"/>
          </a:p>
        </p:txBody>
      </p:sp>
    </p:spTree>
    <p:extLst>
      <p:ext uri="{BB962C8B-B14F-4D97-AF65-F5344CB8AC3E}">
        <p14:creationId xmlns:p14="http://schemas.microsoft.com/office/powerpoint/2010/main" val="27638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5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50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50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Report - Access</a:t>
            </a:r>
            <a:endParaRPr lang="en-US" dirty="0"/>
          </a:p>
        </p:txBody>
      </p:sp>
      <p:pic>
        <p:nvPicPr>
          <p:cNvPr id="4" name="Content Placeholder 3"/>
          <p:cNvPicPr>
            <a:picLocks noGrp="1" noChangeAspect="1"/>
          </p:cNvPicPr>
          <p:nvPr>
            <p:ph idx="1"/>
          </p:nvPr>
        </p:nvPicPr>
        <p:blipFill>
          <a:blip r:embed="rId3"/>
          <a:stretch>
            <a:fillRect/>
          </a:stretch>
        </p:blipFill>
        <p:spPr>
          <a:xfrm>
            <a:off x="1600200" y="2438400"/>
            <a:ext cx="4504403" cy="3810000"/>
          </a:xfrm>
          <a:prstGeom prst="rect">
            <a:avLst/>
          </a:prstGeom>
        </p:spPr>
      </p:pic>
    </p:spTree>
    <p:extLst>
      <p:ext uri="{BB962C8B-B14F-4D97-AF65-F5344CB8AC3E}">
        <p14:creationId xmlns:p14="http://schemas.microsoft.com/office/powerpoint/2010/main" val="741436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Welcome to the </a:t>
            </a:r>
            <a:r>
              <a:rPr lang="en-US" sz="2800" dirty="0" smtClean="0"/>
              <a:t>Degrees </a:t>
            </a:r>
            <a:r>
              <a:rPr lang="en-US" sz="2800" dirty="0"/>
              <a:t>Database (</a:t>
            </a:r>
            <a:r>
              <a:rPr lang="en-US" sz="2800" dirty="0" err="1"/>
              <a:t>DDb</a:t>
            </a:r>
            <a:r>
              <a:rPr lang="en-US" sz="2800" dirty="0"/>
              <a:t>)</a:t>
            </a:r>
            <a:br>
              <a:rPr lang="en-US" sz="2800" dirty="0"/>
            </a:br>
            <a:endParaRPr lang="en-US" sz="2800"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PeopleSoft </a:t>
            </a:r>
            <a:r>
              <a:rPr lang="en-US" dirty="0"/>
              <a:t>environment</a:t>
            </a:r>
          </a:p>
          <a:p>
            <a:pPr marL="342900" indent="-342900">
              <a:buFont typeface="Arial" panose="020B0604020202020204" pitchFamily="34" charset="0"/>
              <a:buChar char="•"/>
            </a:pPr>
            <a:r>
              <a:rPr lang="en-US" dirty="0"/>
              <a:t>Stand-alone database—not tied to campus student system</a:t>
            </a:r>
          </a:p>
          <a:p>
            <a:pPr marL="342900" indent="-342900">
              <a:buFont typeface="Arial" panose="020B0604020202020204" pitchFamily="34" charset="0"/>
              <a:buChar char="•"/>
            </a:pPr>
            <a:r>
              <a:rPr lang="en-US" dirty="0"/>
              <a:t>PeopleSoft familiarity is there</a:t>
            </a:r>
          </a:p>
        </p:txBody>
      </p:sp>
    </p:spTree>
    <p:extLst>
      <p:ext uri="{BB962C8B-B14F-4D97-AF65-F5344CB8AC3E}">
        <p14:creationId xmlns:p14="http://schemas.microsoft.com/office/powerpoint/2010/main" val="120498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Report – Criteria page</a:t>
            </a:r>
            <a:endParaRPr lang="en-US" dirty="0"/>
          </a:p>
        </p:txBody>
      </p:sp>
      <p:sp>
        <p:nvSpPr>
          <p:cNvPr id="3" name="Content Placeholder 2"/>
          <p:cNvSpPr>
            <a:spLocks noGrp="1"/>
          </p:cNvSpPr>
          <p:nvPr>
            <p:ph idx="1"/>
          </p:nvPr>
        </p:nvSpPr>
        <p:spPr/>
        <p:txBody>
          <a:bodyPr/>
          <a:lstStyle/>
          <a:p>
            <a:r>
              <a:rPr lang="en-US" dirty="0" smtClean="0"/>
              <a:t>Expands the report criteria</a:t>
            </a:r>
          </a:p>
          <a:p>
            <a:pPr marL="0" indent="0">
              <a:buNone/>
            </a:pPr>
            <a:endParaRPr lang="en-US" dirty="0"/>
          </a:p>
        </p:txBody>
      </p:sp>
      <p:pic>
        <p:nvPicPr>
          <p:cNvPr id="6" name="Picture 5"/>
          <p:cNvPicPr>
            <a:picLocks noChangeAspect="1"/>
          </p:cNvPicPr>
          <p:nvPr/>
        </p:nvPicPr>
        <p:blipFill>
          <a:blip r:embed="rId3"/>
          <a:stretch>
            <a:fillRect/>
          </a:stretch>
        </p:blipFill>
        <p:spPr>
          <a:xfrm>
            <a:off x="1524000" y="2820546"/>
            <a:ext cx="5361592" cy="3377930"/>
          </a:xfrm>
          <a:prstGeom prst="rect">
            <a:avLst/>
          </a:prstGeom>
        </p:spPr>
      </p:pic>
    </p:spTree>
    <p:extLst>
      <p:ext uri="{BB962C8B-B14F-4D97-AF65-F5344CB8AC3E}">
        <p14:creationId xmlns:p14="http://schemas.microsoft.com/office/powerpoint/2010/main" val="151684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Report Criteria</a:t>
            </a:r>
            <a:endParaRPr lang="en-US" dirty="0"/>
          </a:p>
        </p:txBody>
      </p:sp>
      <p:sp>
        <p:nvSpPr>
          <p:cNvPr id="3" name="Content Placeholder 2"/>
          <p:cNvSpPr>
            <a:spLocks noGrp="1"/>
          </p:cNvSpPr>
          <p:nvPr>
            <p:ph idx="1"/>
          </p:nvPr>
        </p:nvSpPr>
        <p:spPr>
          <a:xfrm>
            <a:off x="457200" y="2362200"/>
            <a:ext cx="8229600" cy="3429000"/>
          </a:xfrm>
        </p:spPr>
        <p:txBody>
          <a:bodyPr/>
          <a:lstStyle/>
          <a:p>
            <a:r>
              <a:rPr lang="en-US" dirty="0" smtClean="0"/>
              <a:t>Standard search criteria, or</a:t>
            </a:r>
          </a:p>
          <a:p>
            <a:r>
              <a:rPr lang="en-US" dirty="0" smtClean="0"/>
              <a:t>Search by key word in title</a:t>
            </a:r>
          </a:p>
          <a:p>
            <a:r>
              <a:rPr lang="en-US" dirty="0" smtClean="0"/>
              <a:t>Search for blended programs</a:t>
            </a:r>
          </a:p>
          <a:p>
            <a:r>
              <a:rPr lang="en-US" dirty="0" smtClean="0"/>
              <a:t>Search by delivery format</a:t>
            </a:r>
          </a:p>
          <a:p>
            <a:pPr lvl="1"/>
            <a:r>
              <a:rPr lang="en-US" dirty="0" smtClean="0"/>
              <a:t>Face-to-face</a:t>
            </a:r>
          </a:p>
          <a:p>
            <a:pPr lvl="1"/>
            <a:r>
              <a:rPr lang="en-US" dirty="0" smtClean="0"/>
              <a:t>Hybrid</a:t>
            </a:r>
          </a:p>
          <a:p>
            <a:pPr lvl="1"/>
            <a:r>
              <a:rPr lang="en-US" dirty="0" smtClean="0"/>
              <a:t>Fully online</a:t>
            </a:r>
          </a:p>
          <a:p>
            <a:pPr marL="457200" lvl="1" indent="0">
              <a:buNone/>
            </a:pPr>
            <a:endParaRPr lang="en-US" dirty="0" smtClean="0"/>
          </a:p>
        </p:txBody>
      </p:sp>
    </p:spTree>
    <p:extLst>
      <p:ext uri="{BB962C8B-B14F-4D97-AF65-F5344CB8AC3E}">
        <p14:creationId xmlns:p14="http://schemas.microsoft.com/office/powerpoint/2010/main" val="25701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50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50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50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Report – Results Page</a:t>
            </a:r>
            <a:endParaRPr lang="en-US" dirty="0"/>
          </a:p>
        </p:txBody>
      </p:sp>
      <p:pic>
        <p:nvPicPr>
          <p:cNvPr id="4" name="Content Placeholder 3"/>
          <p:cNvPicPr>
            <a:picLocks noGrp="1" noChangeAspect="1"/>
          </p:cNvPicPr>
          <p:nvPr>
            <p:ph idx="1"/>
          </p:nvPr>
        </p:nvPicPr>
        <p:blipFill>
          <a:blip r:embed="rId3"/>
          <a:stretch>
            <a:fillRect/>
          </a:stretch>
        </p:blipFill>
        <p:spPr>
          <a:xfrm>
            <a:off x="463354" y="2362200"/>
            <a:ext cx="8217292" cy="3810000"/>
          </a:xfrm>
          <a:prstGeom prst="rect">
            <a:avLst/>
          </a:prstGeom>
        </p:spPr>
      </p:pic>
    </p:spTree>
    <p:extLst>
      <p:ext uri="{BB962C8B-B14F-4D97-AF65-F5344CB8AC3E}">
        <p14:creationId xmlns:p14="http://schemas.microsoft.com/office/powerpoint/2010/main" val="1215060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Report – Export </a:t>
            </a:r>
            <a:endParaRPr lang="en-US" dirty="0"/>
          </a:p>
        </p:txBody>
      </p:sp>
      <p:sp>
        <p:nvSpPr>
          <p:cNvPr id="3" name="Content Placeholder 2"/>
          <p:cNvSpPr>
            <a:spLocks noGrp="1"/>
          </p:cNvSpPr>
          <p:nvPr>
            <p:ph idx="1"/>
          </p:nvPr>
        </p:nvSpPr>
        <p:spPr>
          <a:xfrm>
            <a:off x="457200" y="2362200"/>
            <a:ext cx="8229600" cy="2667000"/>
          </a:xfrm>
        </p:spPr>
        <p:txBody>
          <a:bodyPr/>
          <a:lstStyle/>
          <a:p>
            <a:r>
              <a:rPr lang="en-US" dirty="0" smtClean="0"/>
              <a:t>Scroll to right to access Excel icon</a:t>
            </a:r>
          </a:p>
          <a:p>
            <a:r>
              <a:rPr lang="en-US" dirty="0" smtClean="0"/>
              <a:t>Click on the icon to create spreadsheet</a:t>
            </a:r>
          </a:p>
          <a:p>
            <a:r>
              <a:rPr lang="en-US" dirty="0" smtClean="0"/>
              <a:t>Most data fields are reported</a:t>
            </a:r>
          </a:p>
          <a:p>
            <a:r>
              <a:rPr lang="en-US" dirty="0" smtClean="0"/>
              <a:t>Delete any unneeded data columns</a:t>
            </a:r>
          </a:p>
          <a:p>
            <a:pPr marL="0" indent="0">
              <a:buNone/>
            </a:pPr>
            <a:endParaRPr lang="en-US" dirty="0"/>
          </a:p>
        </p:txBody>
      </p:sp>
    </p:spTree>
    <p:extLst>
      <p:ext uri="{BB962C8B-B14F-4D97-AF65-F5344CB8AC3E}">
        <p14:creationId xmlns:p14="http://schemas.microsoft.com/office/powerpoint/2010/main" val="49661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Reports</a:t>
            </a:r>
            <a:endParaRPr lang="en-US" dirty="0"/>
          </a:p>
        </p:txBody>
      </p:sp>
      <p:sp>
        <p:nvSpPr>
          <p:cNvPr id="3" name="Content Placeholder 2"/>
          <p:cNvSpPr>
            <a:spLocks noGrp="1"/>
          </p:cNvSpPr>
          <p:nvPr>
            <p:ph idx="1"/>
          </p:nvPr>
        </p:nvSpPr>
        <p:spPr/>
        <p:txBody>
          <a:bodyPr/>
          <a:lstStyle/>
          <a:p>
            <a:r>
              <a:rPr lang="en-US" dirty="0" smtClean="0"/>
              <a:t>Majors by Discipline</a:t>
            </a:r>
          </a:p>
          <a:p>
            <a:r>
              <a:rPr lang="en-US" dirty="0" smtClean="0"/>
              <a:t>Concentrations by Discipline</a:t>
            </a:r>
          </a:p>
          <a:p>
            <a:r>
              <a:rPr lang="en-US" dirty="0" smtClean="0"/>
              <a:t>Majors or Concentrations at 120/180 units</a:t>
            </a:r>
          </a:p>
          <a:p>
            <a:r>
              <a:rPr lang="en-US" dirty="0" smtClean="0"/>
              <a:t>Majors or Concentrations over 120/180 units</a:t>
            </a:r>
          </a:p>
          <a:p>
            <a:r>
              <a:rPr lang="en-US" dirty="0" smtClean="0"/>
              <a:t>These reports exclude inactive degrees</a:t>
            </a:r>
            <a:endParaRPr lang="en-US" dirty="0"/>
          </a:p>
        </p:txBody>
      </p:sp>
    </p:spTree>
    <p:extLst>
      <p:ext uri="{BB962C8B-B14F-4D97-AF65-F5344CB8AC3E}">
        <p14:creationId xmlns:p14="http://schemas.microsoft.com/office/powerpoint/2010/main" val="214346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50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Reports</a:t>
            </a:r>
            <a:endParaRPr lang="en-US" dirty="0"/>
          </a:p>
        </p:txBody>
      </p:sp>
      <p:sp>
        <p:nvSpPr>
          <p:cNvPr id="3" name="Content Placeholder 2"/>
          <p:cNvSpPr>
            <a:spLocks noGrp="1"/>
          </p:cNvSpPr>
          <p:nvPr>
            <p:ph idx="1"/>
          </p:nvPr>
        </p:nvSpPr>
        <p:spPr>
          <a:xfrm>
            <a:off x="457200" y="2362200"/>
            <a:ext cx="8229600" cy="3048000"/>
          </a:xfrm>
        </p:spPr>
        <p:txBody>
          <a:bodyPr/>
          <a:lstStyle/>
          <a:p>
            <a:r>
              <a:rPr lang="en-US" dirty="0" smtClean="0"/>
              <a:t>Historical Programs Report</a:t>
            </a:r>
          </a:p>
          <a:p>
            <a:pPr lvl="1"/>
            <a:r>
              <a:rPr lang="en-US" dirty="0" smtClean="0"/>
              <a:t>All entries to the </a:t>
            </a:r>
            <a:r>
              <a:rPr lang="en-US" dirty="0" err="1" smtClean="0"/>
              <a:t>DDb</a:t>
            </a:r>
            <a:endParaRPr lang="en-US" dirty="0"/>
          </a:p>
          <a:p>
            <a:pPr lvl="1"/>
            <a:r>
              <a:rPr lang="en-US" dirty="0" smtClean="0"/>
              <a:t>Active + Inactive</a:t>
            </a:r>
          </a:p>
          <a:p>
            <a:r>
              <a:rPr lang="en-US" dirty="0" smtClean="0"/>
              <a:t>Inactive Programs Report</a:t>
            </a:r>
          </a:p>
          <a:p>
            <a:pPr lvl="1"/>
            <a:r>
              <a:rPr lang="en-US" dirty="0" smtClean="0"/>
              <a:t>Limited to inactive programs</a:t>
            </a:r>
          </a:p>
          <a:p>
            <a:pPr lvl="1"/>
            <a:r>
              <a:rPr lang="en-US" dirty="0" smtClean="0"/>
              <a:t>Suspended, Discontinued, or Obsolete</a:t>
            </a:r>
            <a:endParaRPr lang="en-US" dirty="0"/>
          </a:p>
        </p:txBody>
      </p:sp>
    </p:spTree>
    <p:extLst>
      <p:ext uri="{BB962C8B-B14F-4D97-AF65-F5344CB8AC3E}">
        <p14:creationId xmlns:p14="http://schemas.microsoft.com/office/powerpoint/2010/main" val="65503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Hint</a:t>
            </a:r>
            <a:endParaRPr lang="en-US" dirty="0"/>
          </a:p>
        </p:txBody>
      </p:sp>
      <p:sp>
        <p:nvSpPr>
          <p:cNvPr id="3" name="Content Placeholder 2"/>
          <p:cNvSpPr>
            <a:spLocks noGrp="1"/>
          </p:cNvSpPr>
          <p:nvPr>
            <p:ph idx="1"/>
          </p:nvPr>
        </p:nvSpPr>
        <p:spPr>
          <a:xfrm>
            <a:off x="457200" y="2362200"/>
            <a:ext cx="8229600" cy="3810000"/>
          </a:xfrm>
        </p:spPr>
        <p:txBody>
          <a:bodyPr/>
          <a:lstStyle/>
          <a:p>
            <a:r>
              <a:rPr lang="en-US" dirty="0" smtClean="0"/>
              <a:t>Reports page is home page</a:t>
            </a:r>
          </a:p>
          <a:p>
            <a:r>
              <a:rPr lang="en-US" dirty="0" smtClean="0"/>
              <a:t>Click on “Home” from any Ddb screen</a:t>
            </a:r>
          </a:p>
          <a:p>
            <a:pPr lvl="1"/>
            <a:r>
              <a:rPr lang="en-US" dirty="0" smtClean="0"/>
              <a:t>Upper right hand corner</a:t>
            </a:r>
          </a:p>
          <a:p>
            <a:pPr lvl="1"/>
            <a:r>
              <a:rPr lang="en-US" dirty="0" smtClean="0"/>
              <a:t>Returns to Reports page</a:t>
            </a:r>
          </a:p>
          <a:p>
            <a:pPr lvl="1"/>
            <a:r>
              <a:rPr lang="en-US" dirty="0" smtClean="0"/>
              <a:t>Refreshes page for Custom Report</a:t>
            </a:r>
          </a:p>
          <a:p>
            <a:pPr marL="457200" lvl="1" indent="0">
              <a:buNone/>
            </a:pPr>
            <a:endParaRPr lang="en-US" dirty="0" smtClean="0"/>
          </a:p>
        </p:txBody>
      </p:sp>
      <p:pic>
        <p:nvPicPr>
          <p:cNvPr id="4" name="Picture 3"/>
          <p:cNvPicPr>
            <a:picLocks noChangeAspect="1"/>
          </p:cNvPicPr>
          <p:nvPr/>
        </p:nvPicPr>
        <p:blipFill>
          <a:blip r:embed="rId2"/>
          <a:stretch>
            <a:fillRect/>
          </a:stretch>
        </p:blipFill>
        <p:spPr>
          <a:xfrm>
            <a:off x="609600" y="5029200"/>
            <a:ext cx="7391400" cy="533400"/>
          </a:xfrm>
          <a:prstGeom prst="rect">
            <a:avLst/>
          </a:prstGeom>
        </p:spPr>
      </p:pic>
    </p:spTree>
    <p:extLst>
      <p:ext uri="{BB962C8B-B14F-4D97-AF65-F5344CB8AC3E}">
        <p14:creationId xmlns:p14="http://schemas.microsoft.com/office/powerpoint/2010/main" val="310170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50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50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help with the </a:t>
            </a:r>
            <a:r>
              <a:rPr lang="en-US" dirty="0" err="1" smtClean="0"/>
              <a:t>DDb</a:t>
            </a:r>
            <a:r>
              <a:rPr lang="en-US" dirty="0" smtClean="0"/>
              <a:t>!</a:t>
            </a:r>
            <a:endParaRPr lang="en-US" dirty="0"/>
          </a:p>
        </p:txBody>
      </p:sp>
      <p:sp>
        <p:nvSpPr>
          <p:cNvPr id="3" name="Content Placeholder 2"/>
          <p:cNvSpPr>
            <a:spLocks noGrp="1"/>
          </p:cNvSpPr>
          <p:nvPr>
            <p:ph idx="1"/>
          </p:nvPr>
        </p:nvSpPr>
        <p:spPr>
          <a:xfrm>
            <a:off x="457200" y="2362200"/>
            <a:ext cx="8229600" cy="2971800"/>
          </a:xfrm>
        </p:spPr>
        <p:txBody>
          <a:bodyPr/>
          <a:lstStyle/>
          <a:p>
            <a:r>
              <a:rPr lang="en-US" dirty="0" smtClean="0"/>
              <a:t>Provides information for prospective students</a:t>
            </a:r>
          </a:p>
          <a:p>
            <a:r>
              <a:rPr lang="en-US" dirty="0" smtClean="0"/>
              <a:t>Produces majors list for Cal State Apply</a:t>
            </a:r>
          </a:p>
          <a:p>
            <a:r>
              <a:rPr lang="en-US" dirty="0" smtClean="0"/>
              <a:t>Helps with reporting and planning at the campus and </a:t>
            </a:r>
            <a:r>
              <a:rPr lang="en-US" dirty="0" err="1" smtClean="0"/>
              <a:t>systemwide</a:t>
            </a:r>
            <a:r>
              <a:rPr lang="en-US" dirty="0" smtClean="0"/>
              <a:t> levels</a:t>
            </a:r>
          </a:p>
          <a:p>
            <a:r>
              <a:rPr lang="en-US" dirty="0" smtClean="0"/>
              <a:t>Creates a historical view of CSU Degrees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62344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125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125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125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01913"/>
            <a:ext cx="7772400" cy="1654175"/>
          </a:xfrm>
        </p:spPr>
        <p:txBody>
          <a:bodyPr/>
          <a:lstStyle/>
          <a:p>
            <a:pPr algn="ctr"/>
            <a:r>
              <a:rPr lang="en-US" sz="4800" dirty="0" smtClean="0">
                <a:latin typeface="Arial Unicode MS" panose="020B0604020202020204" pitchFamily="34" charset="-128"/>
                <a:ea typeface="Arial Unicode MS" panose="020B0604020202020204" pitchFamily="34" charset="-128"/>
                <a:cs typeface="Arial Unicode MS" panose="020B0604020202020204" pitchFamily="34" charset="-128"/>
              </a:rPr>
              <a:t>Questions?</a:t>
            </a:r>
            <a:endParaRPr lang="en-US" sz="4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65954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the Degrees Database </a:t>
            </a:r>
            <a:endParaRPr lang="en-US" dirty="0"/>
          </a:p>
        </p:txBody>
      </p:sp>
      <p:sp>
        <p:nvSpPr>
          <p:cNvPr id="3" name="Content Placeholder 2"/>
          <p:cNvSpPr>
            <a:spLocks noGrp="1"/>
          </p:cNvSpPr>
          <p:nvPr>
            <p:ph idx="1"/>
          </p:nvPr>
        </p:nvSpPr>
        <p:spPr/>
        <p:txBody>
          <a:bodyPr/>
          <a:lstStyle/>
          <a:p>
            <a:r>
              <a:rPr lang="en-US" sz="2400" dirty="0">
                <a:hlinkClick r:id="rId3"/>
              </a:rPr>
              <a:t>https://</a:t>
            </a:r>
            <a:r>
              <a:rPr lang="en-US" sz="2400" dirty="0" smtClean="0">
                <a:hlinkClick r:id="rId3"/>
              </a:rPr>
              <a:t>csyou.calstate.edu/Tools/academic-affairs/degrees-database/Pages/default.aspx</a:t>
            </a:r>
            <a:endParaRPr lang="en-US" sz="2400" dirty="0" smtClean="0"/>
          </a:p>
          <a:p>
            <a:endParaRPr lang="en-US" dirty="0"/>
          </a:p>
        </p:txBody>
      </p:sp>
      <p:pic>
        <p:nvPicPr>
          <p:cNvPr id="4" name="Picture 3"/>
          <p:cNvPicPr>
            <a:picLocks noChangeAspect="1"/>
          </p:cNvPicPr>
          <p:nvPr/>
        </p:nvPicPr>
        <p:blipFill>
          <a:blip r:embed="rId4"/>
          <a:stretch>
            <a:fillRect/>
          </a:stretch>
        </p:blipFill>
        <p:spPr>
          <a:xfrm>
            <a:off x="914400" y="3276600"/>
            <a:ext cx="5978404" cy="3275707"/>
          </a:xfrm>
          <a:prstGeom prst="rect">
            <a:avLst/>
          </a:prstGeom>
        </p:spPr>
      </p:pic>
    </p:spTree>
    <p:extLst>
      <p:ext uri="{BB962C8B-B14F-4D97-AF65-F5344CB8AC3E}">
        <p14:creationId xmlns:p14="http://schemas.microsoft.com/office/powerpoint/2010/main" val="2877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Degrees </a:t>
            </a:r>
            <a:r>
              <a:rPr lang="en-US" dirty="0"/>
              <a:t>Database Main Page</a:t>
            </a:r>
          </a:p>
        </p:txBody>
      </p:sp>
      <p:pic>
        <p:nvPicPr>
          <p:cNvPr id="4" name="Content Placeholder 3"/>
          <p:cNvPicPr>
            <a:picLocks noGrp="1" noChangeAspect="1"/>
          </p:cNvPicPr>
          <p:nvPr>
            <p:ph idx="1"/>
          </p:nvPr>
        </p:nvPicPr>
        <p:blipFill>
          <a:blip r:embed="rId3"/>
          <a:stretch>
            <a:fillRect/>
          </a:stretch>
        </p:blipFill>
        <p:spPr>
          <a:xfrm>
            <a:off x="1524000" y="2286000"/>
            <a:ext cx="4153260" cy="3745389"/>
          </a:xfrm>
          <a:prstGeom prst="rect">
            <a:avLst/>
          </a:prstGeom>
        </p:spPr>
      </p:pic>
    </p:spTree>
    <p:extLst>
      <p:ext uri="{BB962C8B-B14F-4D97-AF65-F5344CB8AC3E}">
        <p14:creationId xmlns:p14="http://schemas.microsoft.com/office/powerpoint/2010/main" val="114536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Page - Search</a:t>
            </a:r>
            <a:endParaRPr lang="en-US" dirty="0"/>
          </a:p>
        </p:txBody>
      </p:sp>
      <p:pic>
        <p:nvPicPr>
          <p:cNvPr id="4" name="Content Placeholder 3"/>
          <p:cNvPicPr>
            <a:picLocks noGrp="1" noChangeAspect="1"/>
          </p:cNvPicPr>
          <p:nvPr>
            <p:ph idx="1"/>
          </p:nvPr>
        </p:nvPicPr>
        <p:blipFill>
          <a:blip r:embed="rId3"/>
          <a:stretch>
            <a:fillRect/>
          </a:stretch>
        </p:blipFill>
        <p:spPr>
          <a:xfrm>
            <a:off x="1447800" y="2291255"/>
            <a:ext cx="3261986" cy="3810000"/>
          </a:xfrm>
          <a:prstGeom prst="rect">
            <a:avLst/>
          </a:prstGeom>
        </p:spPr>
      </p:pic>
    </p:spTree>
    <p:extLst>
      <p:ext uri="{BB962C8B-B14F-4D97-AF65-F5344CB8AC3E}">
        <p14:creationId xmlns:p14="http://schemas.microsoft.com/office/powerpoint/2010/main" val="418130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DDb</a:t>
            </a:r>
            <a:r>
              <a:rPr lang="en-US" dirty="0" smtClean="0"/>
              <a:t> </a:t>
            </a:r>
            <a:r>
              <a:rPr lang="en-US" dirty="0"/>
              <a:t>Major Page</a:t>
            </a:r>
          </a:p>
        </p:txBody>
      </p:sp>
      <p:sp>
        <p:nvSpPr>
          <p:cNvPr id="3" name="Content Placeholder 2"/>
          <p:cNvSpPr>
            <a:spLocks noGrp="1"/>
          </p:cNvSpPr>
          <p:nvPr>
            <p:ph idx="1"/>
          </p:nvPr>
        </p:nvSpPr>
        <p:spPr/>
        <p:txBody>
          <a:bodyPr/>
          <a:lstStyle/>
          <a:p>
            <a:r>
              <a:rPr lang="en-US" dirty="0"/>
              <a:t>Includes </a:t>
            </a:r>
            <a:r>
              <a:rPr lang="en-US" dirty="0" smtClean="0"/>
              <a:t>information icons to define fields</a:t>
            </a:r>
            <a:endParaRPr lang="en-US" dirty="0"/>
          </a:p>
          <a:p>
            <a:endParaRPr lang="en-US" dirty="0"/>
          </a:p>
        </p:txBody>
      </p:sp>
      <p:pic>
        <p:nvPicPr>
          <p:cNvPr id="4" name="Picture 3"/>
          <p:cNvPicPr/>
          <p:nvPr/>
        </p:nvPicPr>
        <p:blipFill>
          <a:blip r:embed="rId3"/>
          <a:stretch>
            <a:fillRect/>
          </a:stretch>
        </p:blipFill>
        <p:spPr>
          <a:xfrm>
            <a:off x="1143000" y="2972897"/>
            <a:ext cx="5600700" cy="3170400"/>
          </a:xfrm>
          <a:prstGeom prst="rect">
            <a:avLst/>
          </a:prstGeom>
        </p:spPr>
      </p:pic>
    </p:spTree>
    <p:extLst>
      <p:ext uri="{BB962C8B-B14F-4D97-AF65-F5344CB8AC3E}">
        <p14:creationId xmlns:p14="http://schemas.microsoft.com/office/powerpoint/2010/main" val="86428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CSU Degrees Website</a:t>
            </a:r>
          </a:p>
        </p:txBody>
      </p:sp>
      <p:sp>
        <p:nvSpPr>
          <p:cNvPr id="3" name="Content Placeholder 2"/>
          <p:cNvSpPr>
            <a:spLocks noGrp="1"/>
          </p:cNvSpPr>
          <p:nvPr>
            <p:ph idx="1"/>
          </p:nvPr>
        </p:nvSpPr>
        <p:spPr>
          <a:xfrm>
            <a:off x="457200" y="2362200"/>
            <a:ext cx="8229600" cy="4114800"/>
          </a:xfrm>
        </p:spPr>
        <p:txBody>
          <a:bodyPr/>
          <a:lstStyle/>
          <a:p>
            <a:r>
              <a:rPr lang="en-US" dirty="0" err="1"/>
              <a:t>DDb</a:t>
            </a:r>
            <a:r>
              <a:rPr lang="en-US" dirty="0"/>
              <a:t> feeds data to this search </a:t>
            </a:r>
            <a:r>
              <a:rPr lang="en-US" dirty="0" smtClean="0"/>
              <a:t>site</a:t>
            </a:r>
          </a:p>
          <a:p>
            <a:r>
              <a:rPr lang="en-US" dirty="0"/>
              <a:t>http://degrees.calstate.edu/</a:t>
            </a:r>
          </a:p>
          <a:p>
            <a:pPr marL="0" indent="0">
              <a:buNone/>
            </a:pPr>
            <a:endParaRPr lang="en-US" dirty="0"/>
          </a:p>
        </p:txBody>
      </p:sp>
      <p:pic>
        <p:nvPicPr>
          <p:cNvPr id="4" name="Picture 3"/>
          <p:cNvPicPr/>
          <p:nvPr/>
        </p:nvPicPr>
        <p:blipFill>
          <a:blip r:embed="rId3"/>
          <a:stretch>
            <a:fillRect/>
          </a:stretch>
        </p:blipFill>
        <p:spPr>
          <a:xfrm>
            <a:off x="990600" y="3429000"/>
            <a:ext cx="4953000" cy="3001645"/>
          </a:xfrm>
          <a:prstGeom prst="rect">
            <a:avLst/>
          </a:prstGeom>
        </p:spPr>
      </p:pic>
    </p:spTree>
    <p:extLst>
      <p:ext uri="{BB962C8B-B14F-4D97-AF65-F5344CB8AC3E}">
        <p14:creationId xmlns:p14="http://schemas.microsoft.com/office/powerpoint/2010/main" val="336229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10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Degrees</a:t>
            </a:r>
          </a:p>
        </p:txBody>
      </p:sp>
      <p:sp>
        <p:nvSpPr>
          <p:cNvPr id="3" name="Content Placeholder 2"/>
          <p:cNvSpPr>
            <a:spLocks noGrp="1"/>
          </p:cNvSpPr>
          <p:nvPr>
            <p:ph idx="1"/>
          </p:nvPr>
        </p:nvSpPr>
        <p:spPr/>
        <p:txBody>
          <a:bodyPr/>
          <a:lstStyle/>
          <a:p>
            <a:r>
              <a:rPr lang="en-US" dirty="0"/>
              <a:t>Importance of proper degree titles, campus links, and videos</a:t>
            </a:r>
          </a:p>
          <a:p>
            <a:r>
              <a:rPr lang="en-US" dirty="0"/>
              <a:t>Provides information for prospective students</a:t>
            </a:r>
          </a:p>
          <a:p>
            <a:r>
              <a:rPr lang="en-US" dirty="0"/>
              <a:t>Consistency and maintenance of links:</a:t>
            </a:r>
          </a:p>
          <a:p>
            <a:pPr lvl="1"/>
            <a:r>
              <a:rPr lang="en-US" dirty="0"/>
              <a:t>Link to academic department webpage  OR</a:t>
            </a:r>
          </a:p>
          <a:p>
            <a:pPr lvl="1"/>
            <a:r>
              <a:rPr lang="en-US" dirty="0"/>
              <a:t>Link to catalog degree requirements</a:t>
            </a:r>
          </a:p>
          <a:p>
            <a:pPr lvl="1"/>
            <a:r>
              <a:rPr lang="en-US" dirty="0"/>
              <a:t>Which has current and best information?</a:t>
            </a:r>
          </a:p>
          <a:p>
            <a:pPr lvl="1"/>
            <a:r>
              <a:rPr lang="en-US" dirty="0"/>
              <a:t>Broken links = lost opportunity</a:t>
            </a:r>
          </a:p>
        </p:txBody>
      </p:sp>
    </p:spTree>
    <p:extLst>
      <p:ext uri="{BB962C8B-B14F-4D97-AF65-F5344CB8AC3E}">
        <p14:creationId xmlns:p14="http://schemas.microsoft.com/office/powerpoint/2010/main" val="361076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100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100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00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00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Degrees</a:t>
            </a:r>
          </a:p>
        </p:txBody>
      </p:sp>
      <p:sp>
        <p:nvSpPr>
          <p:cNvPr id="3" name="Content Placeholder 2"/>
          <p:cNvSpPr>
            <a:spLocks noGrp="1"/>
          </p:cNvSpPr>
          <p:nvPr>
            <p:ph idx="1"/>
          </p:nvPr>
        </p:nvSpPr>
        <p:spPr/>
        <p:txBody>
          <a:bodyPr/>
          <a:lstStyle/>
          <a:p>
            <a:r>
              <a:rPr lang="en-US" dirty="0"/>
              <a:t>Example of search entry with all updated links:</a:t>
            </a:r>
          </a:p>
          <a:p>
            <a:endParaRPr lang="en-US" dirty="0"/>
          </a:p>
        </p:txBody>
      </p:sp>
      <p:pic>
        <p:nvPicPr>
          <p:cNvPr id="4" name="Picture 3"/>
          <p:cNvPicPr>
            <a:picLocks noChangeAspect="1"/>
          </p:cNvPicPr>
          <p:nvPr/>
        </p:nvPicPr>
        <p:blipFill>
          <a:blip r:embed="rId3"/>
          <a:stretch>
            <a:fillRect/>
          </a:stretch>
        </p:blipFill>
        <p:spPr>
          <a:xfrm>
            <a:off x="452400" y="2971800"/>
            <a:ext cx="8222693" cy="3749444"/>
          </a:xfrm>
          <a:prstGeom prst="rect">
            <a:avLst/>
          </a:prstGeom>
        </p:spPr>
      </p:pic>
    </p:spTree>
    <p:extLst>
      <p:ext uri="{BB962C8B-B14F-4D97-AF65-F5344CB8AC3E}">
        <p14:creationId xmlns:p14="http://schemas.microsoft.com/office/powerpoint/2010/main" val="17731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Design">
  <a:themeElements>
    <a:clrScheme name="CSU COLORS">
      <a:dk1>
        <a:srgbClr val="000000"/>
      </a:dk1>
      <a:lt1>
        <a:srgbClr val="FFFFFF"/>
      </a:lt1>
      <a:dk2>
        <a:srgbClr val="000000"/>
      </a:dk2>
      <a:lt2>
        <a:srgbClr val="000000"/>
      </a:lt2>
      <a:accent1>
        <a:srgbClr val="C00000"/>
      </a:accent1>
      <a:accent2>
        <a:srgbClr val="C1C1E7"/>
      </a:accent2>
      <a:accent3>
        <a:srgbClr val="FFFFFF"/>
      </a:accent3>
      <a:accent4>
        <a:srgbClr val="000000"/>
      </a:accent4>
      <a:accent5>
        <a:srgbClr val="404D72"/>
      </a:accent5>
      <a:accent6>
        <a:srgbClr val="746F66"/>
      </a:accent6>
      <a:hlink>
        <a:srgbClr val="002060"/>
      </a:hlink>
      <a:folHlink>
        <a:srgbClr val="63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PersistId xmlns="30355ef0-b855-4ebb-a92a-a6c79f7573fd">true</_dlc_DocIdPersistId>
    <_dlc_DocId xmlns="30355ef0-b855-4ebb-a92a-a6c79f7573fd">72WVDYXX2UNK-755361107-47</_dlc_DocId>
    <_dlc_DocIdUrl xmlns="30355ef0-b855-4ebb-a92a-a6c79f7573fd">
      <Url>https://update.calstate.edu/csu-system/administration/academic-and-student-affairs/academic-programs-innovations-and-faculty-development/_layouts/15/DocIdRedir.aspx?ID=72WVDYXX2UNK-755361107-47</Url>
      <Description>72WVDYXX2UNK-755361107-47</Description>
    </_dlc_DocIdUrl>
    <Topic xmlns="1524b7ba-9c8a-44d3-a823-459da2452703" xsi:nil="true"/>
    <Keyword xmlns="1524b7ba-9c8a-44d3-a823-459da2452703" xsi:nil="true"/>
    <PublishingExpirationDate xmlns="http://schemas.microsoft.com/sharepoint/v3" xsi:nil="true"/>
    <Category xmlns="1524b7ba-9c8a-44d3-a823-459da2452703" xsi:nil="true"/>
    <PublishingStartDate xmlns="http://schemas.microsoft.com/sharepoint/v3" xsi:nil="true"/>
    <SharedWithUsers xmlns="30355ef0-b855-4ebb-a92a-a6c79f7573fd">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795DB26E28B6498928AC80120CDEF1" ma:contentTypeVersion="1" ma:contentTypeDescription="Create a new document." ma:contentTypeScope="" ma:versionID="59ed709ef4506b6e9b944cce468848f5">
  <xsd:schema xmlns:xsd="http://www.w3.org/2001/XMLSchema" xmlns:xs="http://www.w3.org/2001/XMLSchema" xmlns:p="http://schemas.microsoft.com/office/2006/metadata/properties" xmlns:ns1="http://schemas.microsoft.com/sharepoint/v3" xmlns:ns2="30355ef0-b855-4ebb-a92a-a6c79f7573fd" xmlns:ns3="1524b7ba-9c8a-44d3-a823-459da2452703" targetNamespace="http://schemas.microsoft.com/office/2006/metadata/properties" ma:root="true" ma:fieldsID="064286b5e8330e536949f82402595dc3" ns1:_="" ns2:_="" ns3:_="">
    <xsd:import namespace="http://schemas.microsoft.com/sharepoint/v3"/>
    <xsd:import namespace="30355ef0-b855-4ebb-a92a-a6c79f7573fd"/>
    <xsd:import namespace="1524b7ba-9c8a-44d3-a823-459da2452703"/>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Topic" minOccurs="0"/>
                <xsd:element ref="ns3:Keyword" minOccurs="0"/>
                <xsd:element ref="ns3:Category"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355ef0-b855-4ebb-a92a-a6c79f7573f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24b7ba-9c8a-44d3-a823-459da2452703" elementFormDefault="qualified">
    <xsd:import namespace="http://schemas.microsoft.com/office/2006/documentManagement/types"/>
    <xsd:import namespace="http://schemas.microsoft.com/office/infopath/2007/PartnerControls"/>
    <xsd:element name="Topic" ma:index="13" nillable="true" ma:displayName="Topic" ma:internalName="Topic">
      <xsd:simpleType>
        <xsd:restriction base="dms:Text">
          <xsd:maxLength value="255"/>
        </xsd:restriction>
      </xsd:simpleType>
    </xsd:element>
    <xsd:element name="Keyword" ma:index="14" nillable="true" ma:displayName="Keyword" ma:internalName="Keyword">
      <xsd:simpleType>
        <xsd:restriction base="dms:Text">
          <xsd:maxLength value="255"/>
        </xsd:restriction>
      </xsd:simpleType>
    </xsd:element>
    <xsd:element name="Category" ma:index="15" nillable="true" ma:displayName="Category" ma:format="Dropdown" ma:internalName="Category">
      <xsd:simpleType>
        <xsd:restriction base="dms:Choice">
          <xsd:enumeration value="Article"/>
          <xsd:enumeration value="FAQ"/>
          <xsd:enumeration value="Link"/>
          <xsd:enumeration value="Policy or Procedure"/>
          <xsd:enumeration value="Presentation"/>
          <xsd:enumeration value="Report"/>
          <xsd:enumeration value="Resource"/>
          <xsd:enumeration value="Template"/>
          <xsd:enumeration value="Webcas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188B8F42-7175-4359-8DD3-CD1ACFC3C4CD}"/>
</file>

<file path=customXml/itemProps2.xml><?xml version="1.0" encoding="utf-8"?>
<ds:datastoreItem xmlns:ds="http://schemas.openxmlformats.org/officeDocument/2006/customXml" ds:itemID="{E9251B4C-41D0-43EA-A0E5-8FFCF2979DF5}"/>
</file>

<file path=customXml/itemProps3.xml><?xml version="1.0" encoding="utf-8"?>
<ds:datastoreItem xmlns:ds="http://schemas.openxmlformats.org/officeDocument/2006/customXml" ds:itemID="{C8314F11-D362-496C-AD85-8D2A1748DB6C}"/>
</file>

<file path=customXml/itemProps4.xml><?xml version="1.0" encoding="utf-8"?>
<ds:datastoreItem xmlns:ds="http://schemas.openxmlformats.org/officeDocument/2006/customXml" ds:itemID="{D2C6CAD0-8166-4D15-91DB-83FDE98A3782}"/>
</file>

<file path=docProps/app.xml><?xml version="1.0" encoding="utf-8"?>
<Properties xmlns="http://schemas.openxmlformats.org/officeDocument/2006/extended-properties" xmlns:vt="http://schemas.openxmlformats.org/officeDocument/2006/docPropsVTypes">
  <Template/>
  <TotalTime>4596</TotalTime>
  <Words>1271</Words>
  <Application>Microsoft Office PowerPoint</Application>
  <PresentationFormat>On-screen Show (4:3)</PresentationFormat>
  <Paragraphs>159</Paragraphs>
  <Slides>28</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 Unicode MS</vt:lpstr>
      <vt:lpstr>ＭＳ Ｐゴシック</vt:lpstr>
      <vt:lpstr>Arial</vt:lpstr>
      <vt:lpstr>Times</vt:lpstr>
      <vt:lpstr>Default Design</vt:lpstr>
      <vt:lpstr>Degrees Database Overview  and Reports Updates</vt:lpstr>
      <vt:lpstr>Welcome to the Degrees Database (DDb) </vt:lpstr>
      <vt:lpstr>Accessing the Degrees Database </vt:lpstr>
      <vt:lpstr>Degrees Database Main Page</vt:lpstr>
      <vt:lpstr>Main Page - Search</vt:lpstr>
      <vt:lpstr>DDb Major Page</vt:lpstr>
      <vt:lpstr>Search CSU Degrees Website</vt:lpstr>
      <vt:lpstr>Search Degrees</vt:lpstr>
      <vt:lpstr>Search Degrees</vt:lpstr>
      <vt:lpstr>Campus Use of Reports-Degrees Database (DDb)</vt:lpstr>
      <vt:lpstr>Landing page–DDb Reports</vt:lpstr>
      <vt:lpstr>DDb Reports</vt:lpstr>
      <vt:lpstr>Two Most-Used Reports</vt:lpstr>
      <vt:lpstr>Current Programs Report </vt:lpstr>
      <vt:lpstr>Current Program Report Access</vt:lpstr>
      <vt:lpstr>Current Program – Results Page</vt:lpstr>
      <vt:lpstr>Reports – Export to Excel</vt:lpstr>
      <vt:lpstr>Custom Report</vt:lpstr>
      <vt:lpstr>Custom Report - Access</vt:lpstr>
      <vt:lpstr>Custom Report – Criteria page</vt:lpstr>
      <vt:lpstr>Custom Report Criteria</vt:lpstr>
      <vt:lpstr>Custom Report – Results Page</vt:lpstr>
      <vt:lpstr>Custom Report – Export </vt:lpstr>
      <vt:lpstr>Additional Reports</vt:lpstr>
      <vt:lpstr>More Reports</vt:lpstr>
      <vt:lpstr>Helpful Hint</vt:lpstr>
      <vt:lpstr>Thank you for your help with the DDb!</vt:lpstr>
      <vt:lpstr>Questions?</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O'Donnell, Ken</dc:creator>
  <cp:lastModifiedBy>Kathy Thi Gibson</cp:lastModifiedBy>
  <cp:revision>292</cp:revision>
  <cp:lastPrinted>2017-04-12T22:49:57Z</cp:lastPrinted>
  <dcterms:created xsi:type="dcterms:W3CDTF">2000-10-09T15:40:46Z</dcterms:created>
  <dcterms:modified xsi:type="dcterms:W3CDTF">2017-06-02T21:12:06Z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9d997239-b32d-4e7a-8d75-68d3de68a46d</vt:lpwstr>
  </property>
  <property fmtid="{D5CDD505-2E9C-101B-9397-08002B2CF9AE}" pid="3" name="ContentTypeId">
    <vt:lpwstr>0x010100BD795DB26E28B6498928AC80120CDEF1</vt:lpwstr>
  </property>
  <property fmtid="{D5CDD505-2E9C-101B-9397-08002B2CF9AE}" pid="4" name="Order">
    <vt:r8>4700</vt:r8>
  </property>
  <property fmtid="{D5CDD505-2E9C-101B-9397-08002B2CF9AE}" pid="5" name="TemplateUrl">
    <vt:lpwstr/>
  </property>
  <property fmtid="{D5CDD505-2E9C-101B-9397-08002B2CF9AE}" pid="6" name="_dlc_DocIdIsMove">
    <vt:lpwstr>True</vt:lpwstr>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ies>
</file>