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71" r:id="rId5"/>
    <p:sldId id="273" r:id="rId6"/>
    <p:sldId id="276" r:id="rId7"/>
    <p:sldId id="274" r:id="rId8"/>
    <p:sldId id="278" r:id="rId9"/>
    <p:sldId id="275" r:id="rId10"/>
    <p:sldId id="277" r:id="rId11"/>
    <p:sldId id="342" r:id="rId12"/>
    <p:sldId id="284" r:id="rId13"/>
    <p:sldId id="287" r:id="rId14"/>
    <p:sldId id="290" r:id="rId15"/>
    <p:sldId id="339" r:id="rId16"/>
    <p:sldId id="291" r:id="rId17"/>
    <p:sldId id="280" r:id="rId18"/>
    <p:sldId id="281" r:id="rId19"/>
    <p:sldId id="340" r:id="rId20"/>
    <p:sldId id="289" r:id="rId21"/>
    <p:sldId id="299" r:id="rId22"/>
    <p:sldId id="338" r:id="rId23"/>
    <p:sldId id="337" r:id="rId24"/>
    <p:sldId id="279" r:id="rId25"/>
  </p:sldIdLst>
  <p:sldSz cx="14630400" cy="8229600"/>
  <p:notesSz cx="6858000" cy="9144000"/>
  <p:defaultTextStyle>
    <a:defPPr>
      <a:defRPr lang="en-US"/>
    </a:defPPr>
    <a:lvl1pPr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1pPr>
    <a:lvl2pPr marL="547688" indent="-90488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2pPr>
    <a:lvl3pPr marL="1096963" indent="-182563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3pPr>
    <a:lvl4pPr marL="1644650" indent="-273050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4pPr>
    <a:lvl5pPr marL="2193925" indent="-365125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1FC1F-DD3D-4AB5-94FA-B226D6895094}" v="1" dt="2021-10-26T22:23:1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, Brent" userId="bc611748-6c15-4018-9593-439a9798db90" providerId="ADAL" clId="{BAA1FC1F-DD3D-4AB5-94FA-B226D6895094}"/>
    <pc:docChg chg="modSld">
      <pc:chgData name="Foster, Brent" userId="bc611748-6c15-4018-9593-439a9798db90" providerId="ADAL" clId="{BAA1FC1F-DD3D-4AB5-94FA-B226D6895094}" dt="2021-10-26T22:23:53.711" v="118" actId="20577"/>
      <pc:docMkLst>
        <pc:docMk/>
      </pc:docMkLst>
      <pc:sldChg chg="modSp mod">
        <pc:chgData name="Foster, Brent" userId="bc611748-6c15-4018-9593-439a9798db90" providerId="ADAL" clId="{BAA1FC1F-DD3D-4AB5-94FA-B226D6895094}" dt="2021-10-26T22:22:15.496" v="28" actId="255"/>
        <pc:sldMkLst>
          <pc:docMk/>
          <pc:sldMk cId="1645377019" sldId="271"/>
        </pc:sldMkLst>
        <pc:spChg chg="mod">
          <ac:chgData name="Foster, Brent" userId="bc611748-6c15-4018-9593-439a9798db90" providerId="ADAL" clId="{BAA1FC1F-DD3D-4AB5-94FA-B226D6895094}" dt="2021-10-26T22:22:15.496" v="28" actId="255"/>
          <ac:spMkLst>
            <pc:docMk/>
            <pc:sldMk cId="1645377019" sldId="271"/>
            <ac:spMk id="3" creationId="{00000000-0000-0000-0000-000000000000}"/>
          </ac:spMkLst>
        </pc:spChg>
      </pc:sldChg>
      <pc:sldChg chg="modSp mod">
        <pc:chgData name="Foster, Brent" userId="bc611748-6c15-4018-9593-439a9798db90" providerId="ADAL" clId="{BAA1FC1F-DD3D-4AB5-94FA-B226D6895094}" dt="2021-10-26T22:23:53.711" v="118" actId="20577"/>
        <pc:sldMkLst>
          <pc:docMk/>
          <pc:sldMk cId="311543294" sldId="275"/>
        </pc:sldMkLst>
        <pc:spChg chg="mod">
          <ac:chgData name="Foster, Brent" userId="bc611748-6c15-4018-9593-439a9798db90" providerId="ADAL" clId="{BAA1FC1F-DD3D-4AB5-94FA-B226D6895094}" dt="2021-10-26T22:23:53.711" v="118" actId="20577"/>
          <ac:spMkLst>
            <pc:docMk/>
            <pc:sldMk cId="311543294" sldId="275"/>
            <ac:spMk id="6" creationId="{9296ED64-B2DE-45D3-BE2A-6EFDE549F24E}"/>
          </ac:spMkLst>
        </pc:spChg>
      </pc:sldChg>
      <pc:sldChg chg="modSp mod">
        <pc:chgData name="Foster, Brent" userId="bc611748-6c15-4018-9593-439a9798db90" providerId="ADAL" clId="{BAA1FC1F-DD3D-4AB5-94FA-B226D6895094}" dt="2021-10-26T22:22:36.373" v="30" actId="20577"/>
        <pc:sldMkLst>
          <pc:docMk/>
          <pc:sldMk cId="1725709601" sldId="276"/>
        </pc:sldMkLst>
        <pc:spChg chg="mod">
          <ac:chgData name="Foster, Brent" userId="bc611748-6c15-4018-9593-439a9798db90" providerId="ADAL" clId="{BAA1FC1F-DD3D-4AB5-94FA-B226D6895094}" dt="2021-10-26T22:22:36.373" v="30" actId="20577"/>
          <ac:spMkLst>
            <pc:docMk/>
            <pc:sldMk cId="1725709601" sldId="276"/>
            <ac:spMk id="16" creationId="{00000000-0000-0000-0000-000000000000}"/>
          </ac:spMkLst>
        </pc:spChg>
      </pc:sldChg>
      <pc:sldChg chg="modSp mod">
        <pc:chgData name="Foster, Brent" userId="bc611748-6c15-4018-9593-439a9798db90" providerId="ADAL" clId="{BAA1FC1F-DD3D-4AB5-94FA-B226D6895094}" dt="2021-10-26T22:23:11.424" v="40" actId="1076"/>
        <pc:sldMkLst>
          <pc:docMk/>
          <pc:sldMk cId="1953023743" sldId="278"/>
        </pc:sldMkLst>
        <pc:spChg chg="mod">
          <ac:chgData name="Foster, Brent" userId="bc611748-6c15-4018-9593-439a9798db90" providerId="ADAL" clId="{BAA1FC1F-DD3D-4AB5-94FA-B226D6895094}" dt="2021-10-26T22:23:11.424" v="40" actId="1076"/>
          <ac:spMkLst>
            <pc:docMk/>
            <pc:sldMk cId="1953023743" sldId="278"/>
            <ac:spMk id="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EF915-9D47-9340-AEE8-BB6439B0C0F6}" type="datetimeFigureOut">
              <a:rPr lang="en-US"/>
              <a:pPr>
                <a:defRPr/>
              </a:pPr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71E48D-9728-2F45-B02D-C2713662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650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209801"/>
            <a:ext cx="5867400" cy="6628297"/>
          </a:xfrm>
        </p:spPr>
        <p:txBody>
          <a:bodyPr/>
          <a:lstStyle/>
          <a:p>
            <a:r>
              <a:rPr lang="en-US" dirty="0"/>
              <a:t>The regular process begins with a degree projection—that is a plan to offer a degree program within the next ten years.</a:t>
            </a:r>
          </a:p>
          <a:p>
            <a:endParaRPr lang="en-US" sz="800" dirty="0"/>
          </a:p>
          <a:p>
            <a:r>
              <a:rPr lang="en-US" dirty="0"/>
              <a:t>….and enroll students.</a:t>
            </a:r>
          </a:p>
          <a:p>
            <a:endParaRPr lang="en-US" sz="800" dirty="0"/>
          </a:p>
          <a:p>
            <a:r>
              <a:rPr lang="en-US" dirty="0"/>
              <a:t>Pilot programs do no require board approval of a projection before the proposal can be developed.</a:t>
            </a:r>
          </a:p>
          <a:p>
            <a:endParaRPr lang="en-US" dirty="0"/>
          </a:p>
          <a:p>
            <a:r>
              <a:rPr lang="en-US" dirty="0"/>
              <a:t>Pilot programs can operate for five years before going to the board for permanent approval.   Before a pilot can be implemented, the Chancellor’s Office has to confirm that the planned program complies with all applicable system policies.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Fast track projections can be brought to the board in twice a year—projections and the degree proposal can be submitted together in January (for Board action in March) and in July (for Board action in September).  </a:t>
            </a:r>
          </a:p>
          <a:p>
            <a:endParaRPr lang="en-US" dirty="0"/>
          </a:p>
          <a:p>
            <a:r>
              <a:rPr lang="en-US" dirty="0"/>
              <a:t>The criteria for pilots and fast tracks are the same: (1) approved by the campus; (2) bachelor’s or master’s; (3) no major capital outlay is required; (4) not subject to accreditation; and (3) complies with all applicable laws and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6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5329" y="1133856"/>
            <a:ext cx="12650981" cy="13075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441448"/>
            <a:ext cx="12650982" cy="530352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5330" y="2971800"/>
            <a:ext cx="13355069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CAB49-3A43-D14F-8E6C-D1B0014EF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3959352"/>
            <a:ext cx="6000108" cy="22219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9848" y="6181344"/>
            <a:ext cx="6000109" cy="530352"/>
          </a:xfrm>
        </p:spPr>
        <p:txBody>
          <a:bodyPr rIns="118872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lnSpc>
                <a:spcPct val="120000"/>
              </a:lnSpc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A13B-BB71-8D4A-9E64-B94CF4F5D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Sub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182880" rIns="274320" bIns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96963" y="3402487"/>
            <a:ext cx="8428011" cy="4168301"/>
          </a:xfrm>
          <a:solidFill>
            <a:schemeClr val="bg1">
              <a:alpha val="75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097280" y="2926080"/>
            <a:ext cx="8428011" cy="4644709"/>
          </a:xfrm>
          <a:solidFill>
            <a:schemeClr val="bg1">
              <a:alpha val="75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80" y="1400165"/>
            <a:ext cx="8427720" cy="15259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t" anchorCtr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0949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/ Sub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</p:spPr>
        <p:txBody>
          <a:bodyPr lIns="0" tIns="182880" rIns="457200" bIns="18288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3402486"/>
            <a:ext cx="11712339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2926080"/>
            <a:ext cx="11712339" cy="4644707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705725" y="2290763"/>
            <a:ext cx="621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altLang="en-US" sz="2800" b="1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calstate.edu</a:t>
            </a:r>
            <a:endParaRPr lang="en-US" altLang="en-US" sz="2800" b="1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71016" y="2971800"/>
            <a:ext cx="13359384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92240" tIns="1371600" rIns="822960" rtlCol="0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9BCE1D-B95E-1644-992F-15ED41C90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2ED58-6D28-4D3E-8864-361AB674B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834640"/>
            <a:ext cx="6461760" cy="45720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834640"/>
            <a:ext cx="6461760" cy="45720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31935-A4B8-45DE-AD9A-DE5ACDA58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213"/>
            <a:ext cx="3886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937897-339B-B449-8C38-B0423CAEB7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0" r:id="rId4"/>
    <p:sldLayoutId id="2147483678" r:id="rId5"/>
    <p:sldLayoutId id="2147483681" r:id="rId6"/>
    <p:sldLayoutId id="2147483679" r:id="rId7"/>
    <p:sldLayoutId id="2147483682" r:id="rId8"/>
    <p:sldLayoutId id="2147483683" r:id="rId9"/>
  </p:sldLayoutIdLst>
  <p:hf hdr="0" ftr="0" dt="0"/>
  <p:txStyles>
    <p:titleStyle>
      <a:lvl1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73050" indent="-273050" algn="l" defTabSz="1096963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22325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9288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468563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alstate.edu/archive/csu-system/administration/academic-and-student-affairs/academic-programs-innovations-and-faculty-development/program-development/Pages/academic-master-plan.asp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csu-system/administration/academic-and-student-affairs/academic-programs-innovations-and-faculty-development/program-development/Pages/develop-a-program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Demystifying the 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sz="1400" dirty="0"/>
              <a:t>(created Fall 2021)</a:t>
            </a:r>
          </a:p>
        </p:txBody>
      </p:sp>
      <p:pic>
        <p:nvPicPr>
          <p:cNvPr id="7" name="Picture Placeholder 6" descr="A picture containing outdoor, water, nature, ocean&#10;&#10;Description automatically generated">
            <a:extLst>
              <a:ext uri="{FF2B5EF4-FFF2-40B4-BE49-F238E27FC236}">
                <a16:creationId xmlns:a16="http://schemas.microsoft.com/office/drawing/2014/main" id="{7A5DA611-ACF1-42A8-80C6-8915230D7D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266" b="20266"/>
          <a:stretch>
            <a:fillRect/>
          </a:stretch>
        </p:blipFill>
        <p:spPr>
          <a:xfrm>
            <a:off x="1189831" y="2971800"/>
            <a:ext cx="13355069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CAB49-3A43-D14F-8E6C-D1B0014EFB0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7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A7C92-43D9-4D7C-B9E3-EE55F57563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3267" y="777996"/>
            <a:ext cx="12537979" cy="1754326"/>
          </a:xfrm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New Projection proposals should be submitted as </a:t>
            </a:r>
            <a:r>
              <a:rPr lang="en-US" sz="3600" u="sng" dirty="0">
                <a:latin typeface="Arial"/>
                <a:cs typeface="Arial"/>
              </a:rPr>
              <a:t>individual files</a:t>
            </a:r>
            <a:r>
              <a:rPr lang="en-US" sz="3600" dirty="0">
                <a:latin typeface="Arial"/>
                <a:cs typeface="Arial"/>
              </a:rPr>
              <a:t> using the </a:t>
            </a:r>
            <a:r>
              <a:rPr lang="en-US" sz="3600" dirty="0">
                <a:latin typeface="Arial"/>
                <a:cs typeface="Arial"/>
                <a:hlinkClick r:id="rId2"/>
              </a:rPr>
              <a:t>Projected Degree Proposal Form</a:t>
            </a:r>
            <a:r>
              <a:rPr lang="en-US" sz="3600">
                <a:latin typeface="Arial"/>
                <a:cs typeface="Arial"/>
              </a:rPr>
              <a:t>:</a:t>
            </a:r>
            <a:endParaRPr lang="en-US" sz="14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C456-1575-425B-BAC0-70927D6C59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A0A663E-26D4-437C-8CF8-6AC29D7E7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00" y="3154491"/>
            <a:ext cx="9244468" cy="46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67EAA-0037-47E5-9DD6-DD149298FF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12537979" cy="892552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Updating the Campus Academic Plan</a:t>
            </a:r>
            <a:endParaRPr lang="en-US" sz="2800" dirty="0"/>
          </a:p>
          <a:p>
            <a:r>
              <a:rPr lang="en-US" sz="2000" dirty="0">
                <a:latin typeface="Arial"/>
                <a:cs typeface="Arial"/>
              </a:rPr>
              <a:t>    Attachment B, Section F of the Memo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3C34-AE90-4C7D-A7F2-049DE44342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3F3DD7C-4641-4134-AA38-AB57048F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26" y="2595968"/>
            <a:ext cx="8779543" cy="5085711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0B7CD3C-2946-4D59-964E-63B7B32C3CDE}"/>
              </a:ext>
            </a:extLst>
          </p:cNvPr>
          <p:cNvSpPr/>
          <p:nvPr/>
        </p:nvSpPr>
        <p:spPr>
          <a:xfrm>
            <a:off x="6833342" y="2680388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45A12-84E5-4A27-839C-4BC3FEED56BB}"/>
              </a:ext>
            </a:extLst>
          </p:cNvPr>
          <p:cNvSpPr txBox="1"/>
          <p:nvPr/>
        </p:nvSpPr>
        <p:spPr>
          <a:xfrm>
            <a:off x="468099" y="597099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Notice the symbols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6239AFD-01A2-45FB-8BD8-D6F3C4AAF6A5}"/>
              </a:ext>
            </a:extLst>
          </p:cNvPr>
          <p:cNvSpPr/>
          <p:nvPr/>
        </p:nvSpPr>
        <p:spPr>
          <a:xfrm>
            <a:off x="3105353" y="5798497"/>
            <a:ext cx="980387" cy="3393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85E7ABD-EB97-4409-89D1-03B129C196EB}"/>
              </a:ext>
            </a:extLst>
          </p:cNvPr>
          <p:cNvSpPr/>
          <p:nvPr/>
        </p:nvSpPr>
        <p:spPr>
          <a:xfrm>
            <a:off x="3105353" y="6288691"/>
            <a:ext cx="980387" cy="3393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6F57-0991-4001-945E-C95B9871BC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0440" y="1366711"/>
            <a:ext cx="3862331" cy="424731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Example of a  Campus Academic Plan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233C-50B8-4637-92D8-4D6E9B7696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97B0CE27-0010-4BAF-BFBF-EACF756B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76" y="3771"/>
            <a:ext cx="9779619" cy="80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2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2F8C1-866A-41D1-9861-A0EEFF74DBD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1927" y="1070227"/>
            <a:ext cx="13706901" cy="1520416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Additional Important Notes about Campus Academic Plan Reporting</a:t>
            </a:r>
            <a:endParaRPr lang="en-US" sz="3200"/>
          </a:p>
          <a:p>
            <a:r>
              <a:rPr lang="en-US" sz="2400">
                <a:latin typeface="Arial"/>
                <a:cs typeface="Arial"/>
              </a:rPr>
              <a:t>Attachment B, Section 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2576-B856-40E8-9E85-AFFBAEB96DF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99F7836-2152-4A43-97D9-4098A2C8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44" y="2261060"/>
            <a:ext cx="8342054" cy="5383715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2F5A9C5-D840-483B-85ED-FC48807C7FA8}"/>
              </a:ext>
            </a:extLst>
          </p:cNvPr>
          <p:cNvSpPr/>
          <p:nvPr/>
        </p:nvSpPr>
        <p:spPr>
          <a:xfrm>
            <a:off x="12046365" y="2784083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16BFEDF-EE6F-4313-AFE9-EF1D4D48ABF2}"/>
              </a:ext>
            </a:extLst>
          </p:cNvPr>
          <p:cNvSpPr/>
          <p:nvPr/>
        </p:nvSpPr>
        <p:spPr>
          <a:xfrm>
            <a:off x="12489424" y="4744858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198B50-AC03-4043-B215-05673D7EA780}"/>
              </a:ext>
            </a:extLst>
          </p:cNvPr>
          <p:cNvSpPr/>
          <p:nvPr/>
        </p:nvSpPr>
        <p:spPr>
          <a:xfrm>
            <a:off x="11895536" y="6950730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WSCUC Visits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923262" y="2169490"/>
            <a:ext cx="11711997" cy="1078992"/>
          </a:xfrm>
        </p:spPr>
        <p:txBody>
          <a:bodyPr/>
          <a:lstStyle/>
          <a:p>
            <a:r>
              <a:rPr lang="en-US"/>
              <a:t>This is only required for campuses that experienced a WSCUC visit since the last AMP cycle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189831" y="3840637"/>
            <a:ext cx="3614716" cy="4168301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If this applies to your campus, please include the WSCUC Commission letter.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7B38B9-A21E-44D3-A1CC-9FF31715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01" y="3710494"/>
            <a:ext cx="8153467" cy="31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097279" y="876945"/>
            <a:ext cx="12537979" cy="1446550"/>
          </a:xfrm>
        </p:spPr>
        <p:txBody>
          <a:bodyPr/>
          <a:lstStyle/>
          <a:p>
            <a:r>
              <a:rPr lang="en-US" sz="4400"/>
              <a:t>Updating your Accredited Academic Units and Programs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749562" y="2383683"/>
            <a:ext cx="11711997" cy="1078992"/>
          </a:xfrm>
        </p:spPr>
        <p:txBody>
          <a:bodyPr/>
          <a:lstStyle/>
          <a:p>
            <a:r>
              <a:rPr lang="en-US"/>
              <a:t>Please carefully review the list for new degrees, discontinued degrees or lost/gained accreditation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174F1B-1BC7-40AC-BF47-C07A9AFC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75" y="3866834"/>
            <a:ext cx="8912183" cy="3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7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C03BE-4957-4F2C-ACC2-C5774FBD47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063385"/>
            <a:ext cx="5512711" cy="2308324"/>
          </a:xfrm>
        </p:spPr>
        <p:txBody>
          <a:bodyPr/>
          <a:lstStyle/>
          <a:p>
            <a:r>
              <a:rPr lang="en-US" sz="4800">
                <a:latin typeface="Arial"/>
                <a:cs typeface="Arial"/>
              </a:rPr>
              <a:t>Example of Accredited Programs List</a:t>
            </a:r>
            <a:endParaRPr lang="en-US" sz="4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0D4A-E8EF-4EC0-9661-942122C938D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DBCF196-905B-4718-818D-4C657F27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60" y="902076"/>
            <a:ext cx="8251900" cy="69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CE91F-133A-4F64-9CE0-C01822A9D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12537979" cy="1323439"/>
          </a:xfrm>
        </p:spPr>
        <p:txBody>
          <a:bodyPr/>
          <a:lstStyle/>
          <a:p>
            <a:r>
              <a:rPr lang="en-US" sz="4000"/>
              <a:t>Provide lists of suspended and discontinued degree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A4E7D-D8BD-4F94-B756-F225D48E165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13EB77D-23E1-41BB-BE48-0D2726F8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39" y="2918217"/>
            <a:ext cx="10471296" cy="3490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DB43D-9118-4DB1-83E4-7CCE95D44B30}"/>
              </a:ext>
            </a:extLst>
          </p:cNvPr>
          <p:cNvSpPr txBox="1"/>
          <p:nvPr/>
        </p:nvSpPr>
        <p:spPr>
          <a:xfrm>
            <a:off x="958906" y="6831701"/>
            <a:ext cx="82134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And don't forget to update the Degrees Database.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3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326880" y="605231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5440" y="431495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320" y="4391804"/>
            <a:ext cx="21031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Campus Revies/Approves Degree Proposal &amp; Submits to 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8320" y="6235195"/>
            <a:ext cx="21945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Chancellor’s Office </a:t>
            </a:r>
          </a:p>
          <a:p>
            <a:pPr algn="ctr"/>
            <a:r>
              <a:rPr lang="en-US" sz="1680" dirty="0"/>
              <a:t>Review and Approval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406640" y="4314956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8080" y="4497836"/>
            <a:ext cx="10972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Develops Degree Proposal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5040" y="6278988"/>
            <a:ext cx="1097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Action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498080" y="6052316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6641" y="6326635"/>
            <a:ext cx="15087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Authorized to Implement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63440" y="431495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4880" y="4434399"/>
            <a:ext cx="210312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Trustee</a:t>
            </a:r>
          </a:p>
          <a:p>
            <a:pPr algn="ctr"/>
            <a:r>
              <a:rPr lang="en-US" sz="1680" dirty="0"/>
              <a:t>Approval of Added Projection to AMP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206240" y="4641103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7010400" y="4641103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8778240" y="46807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10149840" y="5575309"/>
            <a:ext cx="54864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8869680" y="65095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pic>
        <p:nvPicPr>
          <p:cNvPr id="1026" name="Picture 2" descr="C:\Users\cmallon\AppData\Local\Temp\SNAGHTMLb2a9c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33" y="6418075"/>
            <a:ext cx="3104804" cy="1171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 bwMode="auto">
          <a:xfrm rot="10800000">
            <a:off x="7040881" y="65095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7" name="TextBox 26"/>
          <p:cNvSpPr txBox="1"/>
          <p:nvPr/>
        </p:nvSpPr>
        <p:spPr>
          <a:xfrm>
            <a:off x="2834640" y="5869436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Enroll</a:t>
            </a:r>
          </a:p>
        </p:txBody>
      </p:sp>
      <p:sp>
        <p:nvSpPr>
          <p:cNvPr id="2049" name="Rectangle 2048"/>
          <p:cNvSpPr/>
          <p:nvPr/>
        </p:nvSpPr>
        <p:spPr bwMode="auto">
          <a:xfrm>
            <a:off x="4455416" y="651879"/>
            <a:ext cx="8686801" cy="7369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cxnSp>
        <p:nvCxnSpPr>
          <p:cNvPr id="2052" name="Straight Arrow Connector 2051"/>
          <p:cNvCxnSpPr/>
          <p:nvPr/>
        </p:nvCxnSpPr>
        <p:spPr bwMode="auto">
          <a:xfrm>
            <a:off x="8046720" y="2669035"/>
            <a:ext cx="0" cy="15544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2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" name="TextBox 2052"/>
          <p:cNvSpPr txBox="1"/>
          <p:nvPr/>
        </p:nvSpPr>
        <p:spPr>
          <a:xfrm>
            <a:off x="6309361" y="1580399"/>
            <a:ext cx="391211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dirty="0">
                <a:solidFill>
                  <a:schemeClr val="tx2"/>
                </a:solidFill>
              </a:rPr>
              <a:t>Pilot programs </a:t>
            </a:r>
            <a:br>
              <a:rPr lang="en-US" sz="2520" dirty="0">
                <a:solidFill>
                  <a:schemeClr val="tx2"/>
                </a:solidFill>
              </a:rPr>
            </a:br>
            <a:r>
              <a:rPr lang="en-US" sz="2520" dirty="0">
                <a:solidFill>
                  <a:schemeClr val="tx2"/>
                </a:solidFill>
              </a:rPr>
              <a:t>begin here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834640" y="4247339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60" y="4497836"/>
            <a:ext cx="12801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Projects a new degree on the AMP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2111" y="795712"/>
            <a:ext cx="8686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CSU Degree Planning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3E6F6-54D8-45F8-97D6-94608006D932}"/>
              </a:ext>
            </a:extLst>
          </p:cNvPr>
          <p:cNvSpPr txBox="1"/>
          <p:nvPr/>
        </p:nvSpPr>
        <p:spPr>
          <a:xfrm>
            <a:off x="2180804" y="163661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Traditional &amp; Fast-track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begin here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5B6B3F-E705-4BF8-A9C6-189134D9FD39}"/>
              </a:ext>
            </a:extLst>
          </p:cNvPr>
          <p:cNvCxnSpPr/>
          <p:nvPr/>
        </p:nvCxnSpPr>
        <p:spPr bwMode="auto">
          <a:xfrm>
            <a:off x="3513831" y="2691962"/>
            <a:ext cx="0" cy="15544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2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6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" grpId="0" animBg="1"/>
      <p:bldP spid="7" grpId="0"/>
      <p:bldP spid="23" grpId="0" animBg="1"/>
      <p:bldP spid="24" grpId="0"/>
      <p:bldP spid="25" grpId="0" animBg="1"/>
      <p:bldP spid="26" grpId="0"/>
      <p:bldP spid="14" grpId="0" animBg="1"/>
      <p:bldP spid="28" grpId="0" animBg="1"/>
      <p:bldP spid="29" grpId="0" animBg="1"/>
      <p:bldP spid="30" grpId="0" animBg="1"/>
      <p:bldP spid="32" grpId="0" animBg="1"/>
      <p:bldP spid="35" grpId="0" animBg="1"/>
      <p:bldP spid="27" grpId="0"/>
      <p:bldP spid="2053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63040"/>
            <a:ext cx="9875520" cy="822960"/>
          </a:xfrm>
        </p:spPr>
        <p:txBody>
          <a:bodyPr/>
          <a:lstStyle/>
          <a:p>
            <a:r>
              <a:rPr lang="en-US" dirty="0"/>
              <a:t>Pilot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2378" y="3053125"/>
            <a:ext cx="8503920" cy="4572000"/>
          </a:xfrm>
        </p:spPr>
        <p:txBody>
          <a:bodyPr/>
          <a:lstStyle/>
          <a:p>
            <a:r>
              <a:rPr lang="en-US" dirty="0"/>
              <a:t>Make sure you meet the specified criteria</a:t>
            </a:r>
          </a:p>
          <a:p>
            <a:r>
              <a:rPr lang="en-US" sz="3350">
                <a:latin typeface="Arial"/>
                <a:cs typeface="Arial"/>
              </a:rPr>
              <a:t>Two pilots allowed per campus</a:t>
            </a:r>
            <a:endParaRPr lang="en-US" sz="3350"/>
          </a:p>
          <a:p>
            <a:r>
              <a:rPr lang="en-US" dirty="0"/>
              <a:t>Follow through on procedures for approval beyond the authorized 5-year pilot period</a:t>
            </a:r>
          </a:p>
          <a:p>
            <a:endParaRPr lang="en-US" dirty="0"/>
          </a:p>
        </p:txBody>
      </p:sp>
      <p:pic>
        <p:nvPicPr>
          <p:cNvPr id="3074" name="Picture 2" descr="Image result for pilo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0" y="3383281"/>
            <a:ext cx="1531620" cy="402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arge rock in the ocean&#10;&#10;Description automatically generated with medium confidence">
            <a:extLst>
              <a:ext uri="{FF2B5EF4-FFF2-40B4-BE49-F238E27FC236}">
                <a16:creationId xmlns:a16="http://schemas.microsoft.com/office/drawing/2014/main" id="{F2C25299-BF53-4C94-96D1-716A189C6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285" r="16285"/>
          <a:stretch>
            <a:fillRect/>
          </a:stretch>
        </p:blipFill>
        <p:spPr>
          <a:xfrm>
            <a:off x="9384632" y="0"/>
            <a:ext cx="5245768" cy="8229600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8287352" cy="92333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What is the AMP? 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097280" y="2323495"/>
            <a:ext cx="8171848" cy="1218602"/>
          </a:xfrm>
        </p:spPr>
        <p:txBody>
          <a:bodyPr/>
          <a:lstStyle/>
          <a:p>
            <a:r>
              <a:rPr lang="en-US"/>
              <a:t>The Academic Master Plan (AMP) is a series of reports, prepared anew each year, that represent campus's current and projected degree programs along with program accreditation and campus WSCUC status.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6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63040"/>
            <a:ext cx="9875520" cy="731520"/>
          </a:xfrm>
        </p:spPr>
        <p:txBody>
          <a:bodyPr/>
          <a:lstStyle/>
          <a:p>
            <a:r>
              <a:rPr lang="en-US" sz="4300" dirty="0">
                <a:latin typeface="Arial"/>
                <a:cs typeface="Arial"/>
                <a:hlinkClick r:id="rId3"/>
              </a:rPr>
              <a:t>Fast Track Proposal Process</a:t>
            </a:r>
            <a:endParaRPr lang="en-US" sz="432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0" y="2651760"/>
            <a:ext cx="5760720" cy="1989056"/>
          </a:xfrm>
        </p:spPr>
        <p:txBody>
          <a:bodyPr/>
          <a:lstStyle/>
          <a:p>
            <a:r>
              <a:rPr lang="en-US" sz="2000">
                <a:latin typeface="Arial"/>
                <a:cs typeface="Arial"/>
              </a:rPr>
              <a:t>Make sure you meet the specified criteria</a:t>
            </a:r>
          </a:p>
          <a:p>
            <a:r>
              <a:rPr lang="en-US" sz="2000">
                <a:latin typeface="Arial"/>
                <a:cs typeface="Arial"/>
              </a:rPr>
              <a:t>Submit projection summary </a:t>
            </a:r>
            <a:endParaRPr lang="en-US" sz="2000"/>
          </a:p>
          <a:p>
            <a:r>
              <a:rPr lang="en-US" sz="2000" dirty="0">
                <a:latin typeface="Arial"/>
                <a:cs typeface="Arial"/>
              </a:rPr>
              <a:t>Submit implementation proposal at the same time as a separate submission</a:t>
            </a:r>
          </a:p>
          <a:p>
            <a:endParaRPr lang="en-US" sz="335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2743200"/>
            <a:ext cx="4297680" cy="4297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689906-0C22-438C-B692-9910387C5AA2}"/>
              </a:ext>
            </a:extLst>
          </p:cNvPr>
          <p:cNvSpPr txBox="1"/>
          <p:nvPr/>
        </p:nvSpPr>
        <p:spPr>
          <a:xfrm>
            <a:off x="8546870" y="4594683"/>
            <a:ext cx="274320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Fast-Track Timeline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Two Deadlines:  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1st Monday in January-for July approval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2nd Monday in June-for December approval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0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6112042" cy="923330"/>
          </a:xfrm>
        </p:spPr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097280" y="2323495"/>
            <a:ext cx="5929162" cy="1218602"/>
          </a:xfrm>
        </p:spPr>
        <p:txBody>
          <a:bodyPr/>
          <a:lstStyle/>
          <a:p>
            <a:r>
              <a:rPr lang="en-US" sz="4800"/>
              <a:t>Thank you!</a:t>
            </a:r>
          </a:p>
          <a:p>
            <a:endParaRPr lang="en-US" sz="4800"/>
          </a:p>
          <a:p>
            <a:r>
              <a:rPr lang="en-US" sz="4800">
                <a:latin typeface="Arial"/>
                <a:cs typeface="Arial"/>
              </a:rPr>
              <a:t>Contact us:</a:t>
            </a:r>
          </a:p>
          <a:p>
            <a:r>
              <a:rPr lang="en-US" sz="3600">
                <a:latin typeface="Arial"/>
                <a:cs typeface="Arial"/>
              </a:rPr>
              <a:t>App@calstate.edu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1096964" y="6352186"/>
            <a:ext cx="6112042" cy="1218602"/>
          </a:xfrm>
        </p:spPr>
        <p:txBody>
          <a:bodyPr/>
          <a:lstStyle/>
          <a:p>
            <a:pPr marL="0" indent="0">
              <a:buNone/>
            </a:pPr>
            <a:r>
              <a:rPr lang="en-US" sz="4400"/>
              <a:t>Your Questions…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dirty="0" smtClean="0"/>
              <a:pPr/>
              <a:t>21</a:t>
            </a:fld>
            <a:endParaRPr lang="en-US" altLang="en-US"/>
          </a:p>
        </p:txBody>
      </p:sp>
      <p:pic>
        <p:nvPicPr>
          <p:cNvPr id="3" name="Picture Placeholder 2" descr="A picture containing outdoor, water, nature, ocean&#10;&#10;Description automatically generated">
            <a:extLst>
              <a:ext uri="{FF2B5EF4-FFF2-40B4-BE49-F238E27FC236}">
                <a16:creationId xmlns:a16="http://schemas.microsoft.com/office/drawing/2014/main" id="{F95152A1-D2A3-4D5E-B5EF-132385A9CE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78" r="20578"/>
          <a:stretch>
            <a:fillRect/>
          </a:stretch>
        </p:blipFill>
        <p:spPr>
          <a:xfrm>
            <a:off x="5871411" y="0"/>
            <a:ext cx="8758989" cy="8229600"/>
          </a:xfrm>
        </p:spPr>
      </p:pic>
    </p:spTree>
    <p:extLst>
      <p:ext uri="{BB962C8B-B14F-4D97-AF65-F5344CB8AC3E}">
        <p14:creationId xmlns:p14="http://schemas.microsoft.com/office/powerpoint/2010/main" val="18649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Timelines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1621271" y="2539581"/>
            <a:ext cx="11712339" cy="464470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Mid fall: Annual AMP memo, and last year’s documents are sent to Campuses</a:t>
            </a:r>
          </a:p>
          <a:p>
            <a:r>
              <a:rPr lang="en-US" dirty="0">
                <a:latin typeface="Arial"/>
                <a:cs typeface="Arial"/>
              </a:rPr>
              <a:t>First working Friday in January: Campuses submit their AMP materials </a:t>
            </a:r>
          </a:p>
          <a:p>
            <a:r>
              <a:rPr lang="en-US" dirty="0">
                <a:latin typeface="Arial"/>
                <a:cs typeface="Arial"/>
              </a:rPr>
              <a:t>Mid-March: BOT reviews/approves the AMP submissions</a:t>
            </a:r>
          </a:p>
          <a:p>
            <a:r>
              <a:rPr lang="en-US" dirty="0">
                <a:latin typeface="Arial"/>
                <a:cs typeface="Arial"/>
              </a:rPr>
              <a:t>After BOT approval, campuses may move forward with Full Degree Proposals for newly approved projected degrees</a:t>
            </a:r>
          </a:p>
        </p:txBody>
      </p:sp>
    </p:spTree>
    <p:extLst>
      <p:ext uri="{BB962C8B-B14F-4D97-AF65-F5344CB8AC3E}">
        <p14:creationId xmlns:p14="http://schemas.microsoft.com/office/powerpoint/2010/main" val="172570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358195" y="833329"/>
            <a:ext cx="8428011" cy="464470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</a:rPr>
              <a:t>A cover memo**</a:t>
            </a: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Ten-year Overview of Planned Programs*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Updates to the </a:t>
            </a:r>
            <a:r>
              <a:rPr lang="en-US" sz="2800" b="1" dirty="0">
                <a:highlight>
                  <a:srgbClr val="FFFF00"/>
                </a:highlight>
                <a:latin typeface="Arial"/>
                <a:cs typeface="Arial"/>
              </a:rPr>
              <a:t>Campus Academic Plan*</a:t>
            </a:r>
            <a:endParaRPr lang="en-US" sz="2800" b="1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Lists of suspended and discontinued programs**</a:t>
            </a: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Summary of WSCUC visits**</a:t>
            </a: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List of accredited academic units or programs*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Individual proposals for each New Projection**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*Submit last year's documents, sent to campuses in October, with updates made via track-changes.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**Newly prepared documents.</a:t>
            </a:r>
            <a:endParaRPr lang="en-US" sz="1800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86195" y="909971"/>
            <a:ext cx="4176232" cy="1525916"/>
          </a:xfrm>
        </p:spPr>
        <p:txBody>
          <a:bodyPr/>
          <a:lstStyle/>
          <a:p>
            <a:r>
              <a:rPr lang="en-US"/>
              <a:t>What do campuses submit?</a:t>
            </a:r>
          </a:p>
        </p:txBody>
      </p:sp>
    </p:spTree>
    <p:extLst>
      <p:ext uri="{BB962C8B-B14F-4D97-AF65-F5344CB8AC3E}">
        <p14:creationId xmlns:p14="http://schemas.microsoft.com/office/powerpoint/2010/main" val="6081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C92B34-7ED0-4C7C-9D92-2DB0A3F953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105" b="11105"/>
          <a:stretch>
            <a:fillRect/>
          </a:stretch>
        </p:blipFill>
        <p:spPr>
          <a:xfrm>
            <a:off x="7026442" y="0"/>
            <a:ext cx="7315200" cy="8229600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4321743" cy="923330"/>
          </a:xfrm>
        </p:spPr>
        <p:txBody>
          <a:bodyPr/>
          <a:lstStyle/>
          <a:p>
            <a:r>
              <a:rPr lang="en-US"/>
              <a:t>The Memo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583923" y="2654162"/>
            <a:ext cx="3099334" cy="78896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7B1772-7909-4DC5-904A-21C031EBEA85}"/>
              </a:ext>
            </a:extLst>
          </p:cNvPr>
          <p:cNvSpPr/>
          <p:nvPr/>
        </p:nvSpPr>
        <p:spPr>
          <a:xfrm>
            <a:off x="10318282" y="1078029"/>
            <a:ext cx="945866" cy="124546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361C1A-8A52-46BB-9B35-59D63AD116FF}"/>
              </a:ext>
            </a:extLst>
          </p:cNvPr>
          <p:cNvSpPr/>
          <p:nvPr/>
        </p:nvSpPr>
        <p:spPr>
          <a:xfrm>
            <a:off x="6841958" y="5351646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78290D-40DC-4409-9B7C-7D34C3F3F987}"/>
              </a:ext>
            </a:extLst>
          </p:cNvPr>
          <p:cNvSpPr/>
          <p:nvPr/>
        </p:nvSpPr>
        <p:spPr>
          <a:xfrm>
            <a:off x="6841958" y="6268457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4C1F4D-51B9-4E7F-80FC-3662EEB13376}"/>
              </a:ext>
            </a:extLst>
          </p:cNvPr>
          <p:cNvSpPr/>
          <p:nvPr/>
        </p:nvSpPr>
        <p:spPr>
          <a:xfrm>
            <a:off x="6841958" y="6717631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42CE5B1-0CB1-4A6A-99DC-B6B5E50268D0}"/>
              </a:ext>
            </a:extLst>
          </p:cNvPr>
          <p:cNvSpPr/>
          <p:nvPr/>
        </p:nvSpPr>
        <p:spPr>
          <a:xfrm>
            <a:off x="7719461" y="5640404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44E61F3-E633-4CCA-BC31-3A22D052A4B8}"/>
              </a:ext>
            </a:extLst>
          </p:cNvPr>
          <p:cNvSpPr/>
          <p:nvPr/>
        </p:nvSpPr>
        <p:spPr>
          <a:xfrm>
            <a:off x="7719461" y="5853764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AC879BB-FD2A-441E-B3C5-0BD711617DA1}"/>
              </a:ext>
            </a:extLst>
          </p:cNvPr>
          <p:cNvSpPr/>
          <p:nvPr/>
        </p:nvSpPr>
        <p:spPr>
          <a:xfrm>
            <a:off x="7719461" y="6147336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B24626-5E4A-4BFB-967C-B0759CB4AFEA}"/>
              </a:ext>
            </a:extLst>
          </p:cNvPr>
          <p:cNvCxnSpPr/>
          <p:nvPr/>
        </p:nvCxnSpPr>
        <p:spPr>
          <a:xfrm>
            <a:off x="6641432" y="3282215"/>
            <a:ext cx="3792353" cy="1309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A7B3C9-B733-48EE-9537-D7D83717D5EC}"/>
              </a:ext>
            </a:extLst>
          </p:cNvPr>
          <p:cNvSpPr/>
          <p:nvPr/>
        </p:nvSpPr>
        <p:spPr>
          <a:xfrm>
            <a:off x="8268101" y="4918510"/>
            <a:ext cx="4831882" cy="6737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097279" y="1492498"/>
            <a:ext cx="12537979" cy="830997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Updating and compiling the AMP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C69630D-1033-481D-B7CC-5811C09A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52" y="2932677"/>
            <a:ext cx="7933806" cy="48571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E54629-EB87-490F-AEB5-9638CC39611E}"/>
              </a:ext>
            </a:extLst>
          </p:cNvPr>
          <p:cNvCxnSpPr/>
          <p:nvPr/>
        </p:nvCxnSpPr>
        <p:spPr>
          <a:xfrm flipV="1">
            <a:off x="3257209" y="4025644"/>
            <a:ext cx="4263693" cy="774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96ED64-B2DE-45D3-BE2A-6EFDE549F24E}"/>
              </a:ext>
            </a:extLst>
          </p:cNvPr>
          <p:cNvSpPr txBox="1"/>
          <p:nvPr/>
        </p:nvSpPr>
        <p:spPr>
          <a:xfrm>
            <a:off x="2116318" y="4734612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These are usually sent around the same time the memo is sent to </a:t>
            </a:r>
            <a:r>
              <a:rPr lang="en-US">
                <a:solidFill>
                  <a:schemeClr val="tx2"/>
                </a:solidFill>
                <a:latin typeface="Calibri"/>
                <a:cs typeface="Calibri"/>
              </a:rPr>
              <a:t>campus presidents.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377B40-3BF4-4855-8302-34D98DFD3311}"/>
              </a:ext>
            </a:extLst>
          </p:cNvPr>
          <p:cNvSpPr/>
          <p:nvPr/>
        </p:nvSpPr>
        <p:spPr>
          <a:xfrm>
            <a:off x="5751144" y="6587054"/>
            <a:ext cx="1664476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60DF7C3-CDB6-4CCD-8E5F-D594EE8F35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06" b="1606"/>
          <a:stretch>
            <a:fillRect/>
          </a:stretch>
        </p:blipFill>
        <p:spPr>
          <a:xfrm>
            <a:off x="1848532" y="2971800"/>
            <a:ext cx="11954096" cy="47047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A7D51-EFD7-4866-A470-325EFF23FBE7}"/>
              </a:ext>
            </a:extLst>
          </p:cNvPr>
          <p:cNvSpPr txBox="1"/>
          <p:nvPr/>
        </p:nvSpPr>
        <p:spPr>
          <a:xfrm>
            <a:off x="1232034" y="1520792"/>
            <a:ext cx="959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Updating the Ten-Year Overview of Planned Programs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Attachment B, Section A of the Memo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E8BAE1-2866-47ED-927E-2010C64E7076}"/>
              </a:ext>
            </a:extLst>
          </p:cNvPr>
          <p:cNvSpPr/>
          <p:nvPr/>
        </p:nvSpPr>
        <p:spPr>
          <a:xfrm>
            <a:off x="2324352" y="4565946"/>
            <a:ext cx="945866" cy="124546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2D38C3-BED3-4304-8986-6607BBDF9314}"/>
              </a:ext>
            </a:extLst>
          </p:cNvPr>
          <p:cNvSpPr/>
          <p:nvPr/>
        </p:nvSpPr>
        <p:spPr>
          <a:xfrm>
            <a:off x="7645932" y="4663986"/>
            <a:ext cx="5614306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C3214EF-8239-4B3C-A45C-5814A92F266E}"/>
              </a:ext>
            </a:extLst>
          </p:cNvPr>
          <p:cNvSpPr/>
          <p:nvPr/>
        </p:nvSpPr>
        <p:spPr>
          <a:xfrm>
            <a:off x="11961523" y="6074037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C4FF3AD-79E7-4F22-AD6E-CD8C0A77F9A3}"/>
              </a:ext>
            </a:extLst>
          </p:cNvPr>
          <p:cNvSpPr/>
          <p:nvPr/>
        </p:nvSpPr>
        <p:spPr>
          <a:xfrm>
            <a:off x="8596154" y="4198103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6F57-0991-4001-945E-C95B9871BC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3862331" cy="3785652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Example </a:t>
            </a:r>
            <a:r>
              <a:rPr lang="en-US" sz="4800">
                <a:latin typeface="Arial"/>
                <a:cs typeface="Arial"/>
              </a:rPr>
              <a:t>of a Ten-Year Overview of Planned Programs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233C-50B8-4637-92D8-4D6E9B7696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7064AFEA-FE42-4199-BFFC-43B33519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20" y="304403"/>
            <a:ext cx="9065940" cy="7698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9B9C4-B958-4B54-AED3-7AF0A782A20F}"/>
              </a:ext>
            </a:extLst>
          </p:cNvPr>
          <p:cNvSpPr txBox="1"/>
          <p:nvPr/>
        </p:nvSpPr>
        <p:spPr>
          <a:xfrm>
            <a:off x="814039" y="5480824"/>
            <a:ext cx="2743200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Should say, "five years after the Year Approved by the BOT"</a:t>
            </a:r>
            <a:endParaRPr lang="en-US" b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602796-CD33-4B8F-A73A-87BE4A8A96B5}"/>
              </a:ext>
            </a:extLst>
          </p:cNvPr>
          <p:cNvCxnSpPr/>
          <p:nvPr/>
        </p:nvCxnSpPr>
        <p:spPr>
          <a:xfrm flipV="1">
            <a:off x="3257208" y="2832464"/>
            <a:ext cx="2033450" cy="2736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BB15C3-5476-409C-A10A-81176D5B9304}"/>
              </a:ext>
            </a:extLst>
          </p:cNvPr>
          <p:cNvSpPr/>
          <p:nvPr/>
        </p:nvSpPr>
        <p:spPr>
          <a:xfrm>
            <a:off x="5308773" y="2846797"/>
            <a:ext cx="5513255" cy="6910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073461AF-9BA1-4661-90DB-57A627135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86" r="3386"/>
          <a:stretch>
            <a:fillRect/>
          </a:stretch>
        </p:blipFill>
        <p:spPr>
          <a:xfrm>
            <a:off x="2387547" y="3232767"/>
            <a:ext cx="10288548" cy="40214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5CF3-93BF-445D-892B-3729AFDF524D}"/>
              </a:ext>
            </a:extLst>
          </p:cNvPr>
          <p:cNvSpPr txBox="1"/>
          <p:nvPr/>
        </p:nvSpPr>
        <p:spPr>
          <a:xfrm>
            <a:off x="1232033" y="1520792"/>
            <a:ext cx="80755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/>
                <a:cs typeface="Arial"/>
              </a:rPr>
              <a:t>Projections and Timeframes</a:t>
            </a: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Attachment B, Section B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F2DB26-2517-4BEA-A87B-6C7A26E8E5A5}"/>
              </a:ext>
            </a:extLst>
          </p:cNvPr>
          <p:cNvSpPr/>
          <p:nvPr/>
        </p:nvSpPr>
        <p:spPr>
          <a:xfrm>
            <a:off x="6401593" y="4173792"/>
            <a:ext cx="5435197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38B7A3-CCD7-1545-B960-11B36DA1BB76}" vid="{F30D45DA-277F-AE48-8E36-5FBFEB925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95DB26E28B6498928AC80120CDEF1" ma:contentTypeVersion="1" ma:contentTypeDescription="Create a new document." ma:contentTypeScope="" ma:versionID="59ed709ef4506b6e9b944cce468848f5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1524b7ba-9c8a-44d3-a823-459da2452703" targetNamespace="http://schemas.microsoft.com/office/2006/metadata/properties" ma:root="true" ma:fieldsID="064286b5e8330e536949f82402595dc3" ns1:_="" ns2:_="" ns3:_="">
    <xsd:import namespace="http://schemas.microsoft.com/sharepoint/v3"/>
    <xsd:import namespace="30355ef0-b855-4ebb-a92a-a6c79f7573fd"/>
    <xsd:import namespace="1524b7ba-9c8a-44d3-a823-459da24527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opic" minOccurs="0"/>
                <xsd:element ref="ns3:Keyword" minOccurs="0"/>
                <xsd:element ref="ns3:Categor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4b7ba-9c8a-44d3-a823-459da2452703" elementFormDefault="qualified">
    <xsd:import namespace="http://schemas.microsoft.com/office/2006/documentManagement/types"/>
    <xsd:import namespace="http://schemas.microsoft.com/office/infopath/2007/PartnerControls"/>
    <xsd:element name="Topic" ma:index="13" nillable="true" ma:displayName="Topic" ma:internalName="Topic">
      <xsd:simpleType>
        <xsd:restriction base="dms:Text">
          <xsd:maxLength value="255"/>
        </xsd:restriction>
      </xsd:simpleType>
    </xsd:element>
    <xsd:element name="Keyword" ma:index="14" nillable="true" ma:displayName="Keyword" ma:internalName="Keyword">
      <xsd:simpleType>
        <xsd:restriction base="dms:Text">
          <xsd:maxLength value="255"/>
        </xsd:restriction>
      </xsd:simpleType>
    </xsd:element>
    <xsd:element name="Category" ma:index="15" nillable="true" ma:displayName="Category" ma:format="Dropdown" ma:internalName="Category">
      <xsd:simpleType>
        <xsd:restriction base="dms:Choice">
          <xsd:enumeration value="Article"/>
          <xsd:enumeration value="FAQ"/>
          <xsd:enumeration value="Link"/>
          <xsd:enumeration value="Policy or Procedure"/>
          <xsd:enumeration value="Presentation"/>
          <xsd:enumeration value="Report"/>
          <xsd:enumeration value="Resource"/>
          <xsd:enumeration value="Template"/>
          <xsd:enumeration value="Webc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1524b7ba-9c8a-44d3-a823-459da2452703" xsi:nil="true"/>
    <Keyword xmlns="1524b7ba-9c8a-44d3-a823-459da2452703" xsi:nil="true"/>
    <PublishingExpirationDate xmlns="http://schemas.microsoft.com/sharepoint/v3" xsi:nil="true"/>
    <Category xmlns="1524b7ba-9c8a-44d3-a823-459da245270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1B0AD-7EA7-4662-9E26-CCC3EA798CF6}"/>
</file>

<file path=customXml/itemProps2.xml><?xml version="1.0" encoding="utf-8"?>
<ds:datastoreItem xmlns:ds="http://schemas.openxmlformats.org/officeDocument/2006/customXml" ds:itemID="{52F7E59D-EE03-4B91-8694-5B6187E5164A}"/>
</file>

<file path=customXml/itemProps3.xml><?xml version="1.0" encoding="utf-8"?>
<ds:datastoreItem xmlns:ds="http://schemas.openxmlformats.org/officeDocument/2006/customXml" ds:itemID="{9F20B6C5-DC87-4C07-A037-FFBC3A68CFA1}"/>
</file>

<file path=customXml/itemProps4.xml><?xml version="1.0" encoding="utf-8"?>
<ds:datastoreItem xmlns:ds="http://schemas.openxmlformats.org/officeDocument/2006/customXml" ds:itemID="{8B4BCFC5-17B5-41DB-88E2-FF099404D7EC}"/>
</file>

<file path=docProps/app.xml><?xml version="1.0" encoding="utf-8"?>
<Properties xmlns="http://schemas.openxmlformats.org/officeDocument/2006/extended-properties" xmlns:vt="http://schemas.openxmlformats.org/officeDocument/2006/docPropsVTypes">
  <Template>CSU-PowerPoint-Template</Template>
  <TotalTime>2</TotalTime>
  <Words>719</Words>
  <Application>Microsoft Office PowerPoint</Application>
  <PresentationFormat>Custom</PresentationFormat>
  <Paragraphs>109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</vt:lpstr>
      <vt:lpstr>Wingdings</vt:lpstr>
      <vt:lpstr>Office Theme</vt:lpstr>
      <vt:lpstr>Demystifying the 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Programs</vt:lpstr>
      <vt:lpstr>Fast Track Proposal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the AMP</dc:title>
  <dc:creator>Foster, Brent</dc:creator>
  <cp:lastModifiedBy>Foster, Brent</cp:lastModifiedBy>
  <cp:revision>253</cp:revision>
  <cp:lastPrinted>2017-01-17T22:08:42Z</cp:lastPrinted>
  <dcterms:created xsi:type="dcterms:W3CDTF">2021-10-05T15:18:35Z</dcterms:created>
  <dcterms:modified xsi:type="dcterms:W3CDTF">2021-10-26T22:23:56Z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0x010100BD795DB26E28B6498928AC80120CDEF1</vt:lpwstr>
  </property>
  <property fmtid="{D5CDD505-2E9C-101B-9397-08002B2CF9AE}" pid="3" name="_dlc_DocIdItemGuid">
    <vt:lpwstr>1bc9b3d0-b87a-496c-88ed-f0b5594d64cc</vt:lpwstr>
  </property>
</Properties>
</file>