
<file path=[Content_Types].xml><?xml version="1.0" encoding="utf-8"?>
<Types xmlns="http://schemas.openxmlformats.org/package/2006/content-types">
  <Default Extension="png" ContentType="image/png"/>
  <Default Extension="jpeg" ContentType="image/jpeg"/>
  <Default Extension="com" ContentType="image/pn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4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4.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56.xml" ContentType="application/vnd.openxmlformats-officedocument.presentationml.slide+xml"/>
  <Override PartName="/ppt/slides/slide59.xml" ContentType="application/vnd.openxmlformats-officedocument.presentationml.slide+xml"/>
  <Override PartName="/ppt/slides/slide54.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5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7.xml" ContentType="application/vnd.openxmlformats-officedocument.presentationml.slide+xml"/>
  <Override PartName="/ppt/slides/slide1.xml" ContentType="application/vnd.openxmlformats-officedocument.presentationml.slide+xml"/>
  <Override PartName="/ppt/slides/slide49.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Slides/notesSlide21.xml" ContentType="application/vnd.openxmlformats-officedocument.presentationml.notesSlide+xml"/>
  <Override PartName="/ppt/slideLayouts/slideLayout2.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media/image2.jpg" ContentType="image/gif"/>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2.xml" ContentType="application/vnd.openxmlformats-officedocument.theme+xml"/>
  <Override PartName="/ppt/theme/theme3.xml" ContentType="application/vnd.openxmlformats-officedocument.theme+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commentAuthors.xml" ContentType="application/vnd.openxmlformats-officedocument.presentationml.commentAuthors+xml"/>
  <Override PartName="/ppt/diagrams/drawing6.xml" ContentType="application/vnd.ms-office.drawingml.diagramDrawing+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quickStyle4.xml" ContentType="application/vnd.openxmlformats-officedocument.drawingml.diagramStyle+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3.xml" ContentType="application/vnd.openxmlformats-officedocument.drawingml.diagramLayout+xml"/>
  <Override PartName="/ppt/theme/theme1.xml" ContentType="application/vnd.openxmlformats-officedocument.theme+xml"/>
  <Override PartName="/ppt/diagrams/drawing2.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charts/style1.xml" ContentType="application/vnd.ms-office.chartstyle+xml"/>
  <Override PartName="/ppt/charts/chart1.xml" ContentType="application/vnd.openxmlformats-officedocument.drawingml.chart+xml"/>
  <Override PartName="/ppt/diagrams/layout4.xml" ContentType="application/vnd.openxmlformats-officedocument.drawingml.diagram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harts/colors1.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1"/>
  </p:notesMasterIdLst>
  <p:handoutMasterIdLst>
    <p:handoutMasterId r:id="rId72"/>
  </p:handoutMasterIdLst>
  <p:sldIdLst>
    <p:sldId id="265" r:id="rId2"/>
    <p:sldId id="388" r:id="rId3"/>
    <p:sldId id="389" r:id="rId4"/>
    <p:sldId id="390" r:id="rId5"/>
    <p:sldId id="391" r:id="rId6"/>
    <p:sldId id="410" r:id="rId7"/>
    <p:sldId id="417" r:id="rId8"/>
    <p:sldId id="443" r:id="rId9"/>
    <p:sldId id="444" r:id="rId10"/>
    <p:sldId id="418" r:id="rId11"/>
    <p:sldId id="437" r:id="rId12"/>
    <p:sldId id="420" r:id="rId13"/>
    <p:sldId id="421" r:id="rId14"/>
    <p:sldId id="411" r:id="rId15"/>
    <p:sldId id="419" r:id="rId16"/>
    <p:sldId id="412" r:id="rId17"/>
    <p:sldId id="414" r:id="rId18"/>
    <p:sldId id="432" r:id="rId19"/>
    <p:sldId id="433" r:id="rId20"/>
    <p:sldId id="416" r:id="rId21"/>
    <p:sldId id="392" r:id="rId22"/>
    <p:sldId id="394" r:id="rId23"/>
    <p:sldId id="442" r:id="rId24"/>
    <p:sldId id="438" r:id="rId25"/>
    <p:sldId id="334" r:id="rId26"/>
    <p:sldId id="395" r:id="rId27"/>
    <p:sldId id="439" r:id="rId28"/>
    <p:sldId id="396" r:id="rId29"/>
    <p:sldId id="399" r:id="rId30"/>
    <p:sldId id="397" r:id="rId31"/>
    <p:sldId id="398" r:id="rId32"/>
    <p:sldId id="384" r:id="rId33"/>
    <p:sldId id="385" r:id="rId34"/>
    <p:sldId id="441" r:id="rId35"/>
    <p:sldId id="422" r:id="rId36"/>
    <p:sldId id="346" r:id="rId37"/>
    <p:sldId id="344" r:id="rId38"/>
    <p:sldId id="386" r:id="rId39"/>
    <p:sldId id="351" r:id="rId40"/>
    <p:sldId id="296" r:id="rId41"/>
    <p:sldId id="369" r:id="rId42"/>
    <p:sldId id="298" r:id="rId43"/>
    <p:sldId id="299" r:id="rId44"/>
    <p:sldId id="362" r:id="rId45"/>
    <p:sldId id="380" r:id="rId46"/>
    <p:sldId id="429" r:id="rId47"/>
    <p:sldId id="383" r:id="rId48"/>
    <p:sldId id="402" r:id="rId49"/>
    <p:sldId id="403" r:id="rId50"/>
    <p:sldId id="404" r:id="rId51"/>
    <p:sldId id="374" r:id="rId52"/>
    <p:sldId id="405" r:id="rId53"/>
    <p:sldId id="406" r:id="rId54"/>
    <p:sldId id="407" r:id="rId55"/>
    <p:sldId id="408" r:id="rId56"/>
    <p:sldId id="409" r:id="rId57"/>
    <p:sldId id="371" r:id="rId58"/>
    <p:sldId id="375" r:id="rId59"/>
    <p:sldId id="430" r:id="rId60"/>
    <p:sldId id="434" r:id="rId61"/>
    <p:sldId id="435" r:id="rId62"/>
    <p:sldId id="436" r:id="rId63"/>
    <p:sldId id="445" r:id="rId64"/>
    <p:sldId id="440" r:id="rId65"/>
    <p:sldId id="423" r:id="rId66"/>
    <p:sldId id="428" r:id="rId67"/>
    <p:sldId id="427" r:id="rId68"/>
    <p:sldId id="352" r:id="rId69"/>
    <p:sldId id="387"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Geneva" charset="0"/>
        <a:cs typeface="+mn-cs"/>
      </a:defRPr>
    </a:lvl1pPr>
    <a:lvl2pPr marL="457200" algn="l" rtl="0" fontAlgn="base">
      <a:spcBef>
        <a:spcPct val="0"/>
      </a:spcBef>
      <a:spcAft>
        <a:spcPct val="0"/>
      </a:spcAft>
      <a:defRPr kern="1200">
        <a:solidFill>
          <a:schemeClr val="tx1"/>
        </a:solidFill>
        <a:latin typeface="Arial" charset="0"/>
        <a:ea typeface="Geneva" charset="0"/>
        <a:cs typeface="+mn-cs"/>
      </a:defRPr>
    </a:lvl2pPr>
    <a:lvl3pPr marL="914400" algn="l" rtl="0" fontAlgn="base">
      <a:spcBef>
        <a:spcPct val="0"/>
      </a:spcBef>
      <a:spcAft>
        <a:spcPct val="0"/>
      </a:spcAft>
      <a:defRPr kern="1200">
        <a:solidFill>
          <a:schemeClr val="tx1"/>
        </a:solidFill>
        <a:latin typeface="Arial" charset="0"/>
        <a:ea typeface="Geneva" charset="0"/>
        <a:cs typeface="+mn-cs"/>
      </a:defRPr>
    </a:lvl3pPr>
    <a:lvl4pPr marL="1371600" algn="l" rtl="0" fontAlgn="base">
      <a:spcBef>
        <a:spcPct val="0"/>
      </a:spcBef>
      <a:spcAft>
        <a:spcPct val="0"/>
      </a:spcAft>
      <a:defRPr kern="1200">
        <a:solidFill>
          <a:schemeClr val="tx1"/>
        </a:solidFill>
        <a:latin typeface="Arial" charset="0"/>
        <a:ea typeface="Geneva" charset="0"/>
        <a:cs typeface="+mn-cs"/>
      </a:defRPr>
    </a:lvl4pPr>
    <a:lvl5pPr marL="1828800" algn="l" rtl="0" fontAlgn="base">
      <a:spcBef>
        <a:spcPct val="0"/>
      </a:spcBef>
      <a:spcAft>
        <a:spcPct val="0"/>
      </a:spcAft>
      <a:defRPr kern="1200">
        <a:solidFill>
          <a:schemeClr val="tx1"/>
        </a:solidFill>
        <a:latin typeface="Arial" charset="0"/>
        <a:ea typeface="Geneva" charset="0"/>
        <a:cs typeface="+mn-cs"/>
      </a:defRPr>
    </a:lvl5pPr>
    <a:lvl6pPr marL="2286000" algn="l" defTabSz="457200" rtl="0" eaLnBrk="1" latinLnBrk="0" hangingPunct="1">
      <a:defRPr kern="1200">
        <a:solidFill>
          <a:schemeClr val="tx1"/>
        </a:solidFill>
        <a:latin typeface="Arial" charset="0"/>
        <a:ea typeface="Geneva" charset="0"/>
        <a:cs typeface="+mn-cs"/>
      </a:defRPr>
    </a:lvl6pPr>
    <a:lvl7pPr marL="2743200" algn="l" defTabSz="457200" rtl="0" eaLnBrk="1" latinLnBrk="0" hangingPunct="1">
      <a:defRPr kern="1200">
        <a:solidFill>
          <a:schemeClr val="tx1"/>
        </a:solidFill>
        <a:latin typeface="Arial" charset="0"/>
        <a:ea typeface="Geneva" charset="0"/>
        <a:cs typeface="+mn-cs"/>
      </a:defRPr>
    </a:lvl7pPr>
    <a:lvl8pPr marL="3200400" algn="l" defTabSz="457200" rtl="0" eaLnBrk="1" latinLnBrk="0" hangingPunct="1">
      <a:defRPr kern="1200">
        <a:solidFill>
          <a:schemeClr val="tx1"/>
        </a:solidFill>
        <a:latin typeface="Arial" charset="0"/>
        <a:ea typeface="Geneva" charset="0"/>
        <a:cs typeface="+mn-cs"/>
      </a:defRPr>
    </a:lvl8pPr>
    <a:lvl9pPr marL="3657600" algn="l" defTabSz="457200" rtl="0" eaLnBrk="1" latinLnBrk="0" hangingPunct="1">
      <a:defRPr kern="1200">
        <a:solidFill>
          <a:schemeClr val="tx1"/>
        </a:solidFill>
        <a:latin typeface="Arial" charset="0"/>
        <a:ea typeface="Geneva"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waltney, Kara" initials="GK" lastIdx="1" clrIdx="0">
    <p:extLst/>
  </p:cmAuthor>
  <p:cmAuthor id="2" name="Taylor, Steven" initials="TS" lastIdx="3" clrIdx="1">
    <p:extLst/>
  </p:cmAuthor>
  <p:cmAuthor id="3" name="Lakin, Mary Beth" initials="LMB" lastIdx="1" clrIdx="2">
    <p:extLst/>
  </p:cmAuthor>
  <p:cmAuthor id="4" name="Harriott, Angel" initials="HA" lastIdx="3" clrIdx="3">
    <p:extLst>
      <p:ext uri="{19B8F6BF-5375-455C-9EA6-DF929625EA0E}">
        <p15:presenceInfo xmlns:p15="http://schemas.microsoft.com/office/powerpoint/2012/main" userId="S-1-5-21-7605713-642196294-491662160-165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66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4" autoAdjust="0"/>
    <p:restoredTop sz="86395" autoAdjust="0"/>
  </p:normalViewPr>
  <p:slideViewPr>
    <p:cSldViewPr>
      <p:cViewPr varScale="1">
        <p:scale>
          <a:sx n="99" d="100"/>
          <a:sy n="99" d="100"/>
        </p:scale>
        <p:origin x="318" y="90"/>
      </p:cViewPr>
      <p:guideLst>
        <p:guide orient="horz" pos="2160"/>
        <p:guide pos="2880"/>
      </p:guideLst>
    </p:cSldViewPr>
  </p:slideViewPr>
  <p:outlineViewPr>
    <p:cViewPr>
      <p:scale>
        <a:sx n="33" d="100"/>
        <a:sy n="33" d="100"/>
      </p:scale>
      <p:origin x="0" y="-317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presProps" Target="presProps.xml"/><Relationship Id="rId79"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80"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78" Type="http://schemas.openxmlformats.org/officeDocument/2006/relationships/customXml" Target="../customXml/item1.xml"/><Relationship Id="rId81"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Ace-fileserver2\MilEval\General%20Sharing\2016-2020%20Contracts%20and%20Reports\Semi%20Annual\FY16\Q3-Q4%20(Oct%202016)\Annual%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lgn="ctr">
              <a:defRPr sz="1800" b="1" i="0" u="none" strike="noStrike" kern="1200" baseline="0">
                <a:solidFill>
                  <a:schemeClr val="tx1"/>
                </a:solidFill>
                <a:latin typeface="+mn-lt"/>
                <a:ea typeface="+mn-ea"/>
                <a:cs typeface="+mn-cs"/>
              </a:defRPr>
            </a:pPr>
            <a:r>
              <a:rPr lang="en-US" sz="1600" dirty="0"/>
              <a:t>FY 16 Accrediting Authorities Represented </a:t>
            </a:r>
          </a:p>
        </c:rich>
      </c:tx>
      <c:layout>
        <c:manualLayout>
          <c:xMode val="edge"/>
          <c:yMode val="edge"/>
          <c:x val="0.14093896713615026"/>
          <c:y val="1.0697375328083987E-2"/>
        </c:manualLayout>
      </c:layout>
      <c:overlay val="0"/>
      <c:spPr>
        <a:noFill/>
        <a:ln>
          <a:noFill/>
        </a:ln>
        <a:effectLst/>
      </c:spPr>
      <c:txPr>
        <a:bodyPr rot="0" spcFirstLastPara="1" vertOverflow="ellipsis" vert="horz" wrap="square" anchor="ctr" anchorCtr="1"/>
        <a:lstStyle/>
        <a:p>
          <a:pPr algn="ctr">
            <a:defRPr sz="18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explosion val="25"/>
          <c:dPt>
            <c:idx val="0"/>
            <c:bubble3D val="0"/>
            <c:spPr>
              <a:solidFill>
                <a:schemeClr val="accent3">
                  <a:tint val="48000"/>
                </a:schemeClr>
              </a:solidFill>
              <a:ln>
                <a:noFill/>
              </a:ln>
              <a:effectLst/>
            </c:spPr>
            <c:extLst xmlns:c16r2="http://schemas.microsoft.com/office/drawing/2015/06/chart">
              <c:ext xmlns:c16="http://schemas.microsoft.com/office/drawing/2014/chart" uri="{C3380CC4-5D6E-409C-BE32-E72D297353CC}">
                <c16:uniqueId val="{00000001-122A-4CBD-B2F4-9A01263920FB}"/>
              </c:ext>
            </c:extLst>
          </c:dPt>
          <c:dPt>
            <c:idx val="1"/>
            <c:bubble3D val="0"/>
            <c:spPr>
              <a:solidFill>
                <a:schemeClr val="accent3">
                  <a:tint val="65000"/>
                </a:schemeClr>
              </a:solidFill>
              <a:ln>
                <a:noFill/>
              </a:ln>
              <a:effectLst/>
            </c:spPr>
            <c:extLst xmlns:c16r2="http://schemas.microsoft.com/office/drawing/2015/06/chart">
              <c:ext xmlns:c16="http://schemas.microsoft.com/office/drawing/2014/chart" uri="{C3380CC4-5D6E-409C-BE32-E72D297353CC}">
                <c16:uniqueId val="{00000003-122A-4CBD-B2F4-9A01263920FB}"/>
              </c:ext>
            </c:extLst>
          </c:dPt>
          <c:dPt>
            <c:idx val="2"/>
            <c:bubble3D val="0"/>
            <c:spPr>
              <a:solidFill>
                <a:schemeClr val="accent3">
                  <a:tint val="83000"/>
                </a:schemeClr>
              </a:solidFill>
              <a:ln>
                <a:noFill/>
              </a:ln>
              <a:effectLst/>
            </c:spPr>
            <c:extLst xmlns:c16r2="http://schemas.microsoft.com/office/drawing/2015/06/chart">
              <c:ext xmlns:c16="http://schemas.microsoft.com/office/drawing/2014/chart" uri="{C3380CC4-5D6E-409C-BE32-E72D297353CC}">
                <c16:uniqueId val="{00000005-122A-4CBD-B2F4-9A01263920FB}"/>
              </c:ext>
            </c:extLst>
          </c:dPt>
          <c:dPt>
            <c:idx val="3"/>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7-122A-4CBD-B2F4-9A01263920FB}"/>
              </c:ext>
            </c:extLst>
          </c:dPt>
          <c:dPt>
            <c:idx val="4"/>
            <c:bubble3D val="0"/>
            <c:spPr>
              <a:solidFill>
                <a:schemeClr val="accent3">
                  <a:shade val="82000"/>
                </a:schemeClr>
              </a:solidFill>
              <a:ln>
                <a:noFill/>
              </a:ln>
              <a:effectLst/>
            </c:spPr>
            <c:extLst xmlns:c16r2="http://schemas.microsoft.com/office/drawing/2015/06/chart">
              <c:ext xmlns:c16="http://schemas.microsoft.com/office/drawing/2014/chart" uri="{C3380CC4-5D6E-409C-BE32-E72D297353CC}">
                <c16:uniqueId val="{00000009-122A-4CBD-B2F4-9A01263920FB}"/>
              </c:ext>
            </c:extLst>
          </c:dPt>
          <c:dPt>
            <c:idx val="5"/>
            <c:bubble3D val="0"/>
            <c:spPr>
              <a:solidFill>
                <a:schemeClr val="accent3">
                  <a:shade val="65000"/>
                </a:schemeClr>
              </a:solidFill>
              <a:ln>
                <a:noFill/>
              </a:ln>
              <a:effectLst/>
            </c:spPr>
            <c:extLst xmlns:c16r2="http://schemas.microsoft.com/office/drawing/2015/06/chart">
              <c:ext xmlns:c16="http://schemas.microsoft.com/office/drawing/2014/chart" uri="{C3380CC4-5D6E-409C-BE32-E72D297353CC}">
                <c16:uniqueId val="{0000000B-122A-4CBD-B2F4-9A01263920FB}"/>
              </c:ext>
            </c:extLst>
          </c:dPt>
          <c:dPt>
            <c:idx val="6"/>
            <c:bubble3D val="0"/>
            <c:spPr>
              <a:solidFill>
                <a:schemeClr val="accent3">
                  <a:shade val="47000"/>
                </a:schemeClr>
              </a:solidFill>
              <a:ln>
                <a:noFill/>
              </a:ln>
              <a:effectLst/>
            </c:spPr>
            <c:extLst xmlns:c16r2="http://schemas.microsoft.com/office/drawing/2015/06/chart">
              <c:ext xmlns:c16="http://schemas.microsoft.com/office/drawing/2014/chart" uri="{C3380CC4-5D6E-409C-BE32-E72D297353CC}">
                <c16:uniqueId val="{0000000D-122A-4CBD-B2F4-9A01263920F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xmlns:c16r2="http://schemas.microsoft.com/office/drawing/2015/06/chart">
              <c:ext xmlns:c15="http://schemas.microsoft.com/office/drawing/2012/chart" uri="{CE6537A1-D6FC-4f65-9D91-7224C49458BB}"/>
            </c:extLst>
          </c:dLbls>
          <c:cat>
            <c:strRef>
              <c:f>Sheet2!$L$28:$L$34</c:f>
              <c:strCache>
                <c:ptCount val="7"/>
                <c:pt idx="0">
                  <c:v>HLC</c:v>
                </c:pt>
                <c:pt idx="1">
                  <c:v>MSCHE</c:v>
                </c:pt>
                <c:pt idx="2">
                  <c:v>NCA</c:v>
                </c:pt>
                <c:pt idx="3">
                  <c:v>NEASC</c:v>
                </c:pt>
                <c:pt idx="4">
                  <c:v>NWCCU</c:v>
                </c:pt>
                <c:pt idx="5">
                  <c:v>SACS</c:v>
                </c:pt>
                <c:pt idx="6">
                  <c:v>WASC</c:v>
                </c:pt>
              </c:strCache>
            </c:strRef>
          </c:cat>
          <c:val>
            <c:numRef>
              <c:f>Sheet2!$M$28:$M$34</c:f>
              <c:numCache>
                <c:formatCode>General</c:formatCode>
                <c:ptCount val="7"/>
                <c:pt idx="0">
                  <c:v>40</c:v>
                </c:pt>
                <c:pt idx="1">
                  <c:v>23</c:v>
                </c:pt>
                <c:pt idx="2">
                  <c:v>1</c:v>
                </c:pt>
                <c:pt idx="3">
                  <c:v>6</c:v>
                </c:pt>
                <c:pt idx="4">
                  <c:v>4</c:v>
                </c:pt>
                <c:pt idx="5">
                  <c:v>105</c:v>
                </c:pt>
                <c:pt idx="6">
                  <c:v>4</c:v>
                </c:pt>
              </c:numCache>
            </c:numRef>
          </c:val>
          <c:extLst xmlns:c16r2="http://schemas.microsoft.com/office/drawing/2015/06/chart">
            <c:ext xmlns:c16="http://schemas.microsoft.com/office/drawing/2014/chart" uri="{C3380CC4-5D6E-409C-BE32-E72D297353CC}">
              <c16:uniqueId val="{00000000-418F-4A74-B9D7-6CBCBA0F39CA}"/>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104">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D2D373-13E5-4D6F-8839-EE0D76F9BAB7}" type="doc">
      <dgm:prSet loTypeId="urn:microsoft.com/office/officeart/2005/8/layout/cycle4" loCatId="cycle" qsTypeId="urn:microsoft.com/office/officeart/2005/8/quickstyle/3d3" qsCatId="3D" csTypeId="urn:microsoft.com/office/officeart/2005/8/colors/accent2_2" csCatId="accent2" phldr="1"/>
      <dgm:spPr/>
      <dgm:t>
        <a:bodyPr/>
        <a:lstStyle/>
        <a:p>
          <a:endParaRPr lang="en-US"/>
        </a:p>
      </dgm:t>
    </dgm:pt>
    <dgm:pt modelId="{5FC63FB8-5495-4E8F-9D41-66B347EDFD36}">
      <dgm:prSet phldrT="[Text]" custT="1"/>
      <dgm:spPr>
        <a:xfrm rot="20825071">
          <a:off x="868295" y="524109"/>
          <a:ext cx="2517914" cy="2031538"/>
        </a:xfrm>
        <a:prstGeom prst="pieWedge">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2000" dirty="0">
              <a:solidFill>
                <a:srgbClr val="000000"/>
              </a:solidFill>
              <a:latin typeface="Arial"/>
              <a:ea typeface="ＭＳ Ｐゴシック"/>
              <a:cs typeface="+mn-cs"/>
            </a:rPr>
            <a:t>College and University Partnerships (CUP)</a:t>
          </a:r>
        </a:p>
      </dgm:t>
    </dgm:pt>
    <dgm:pt modelId="{A8BAFAF6-C54F-4B7F-AB87-83F5A33E92E1}" type="parTrans" cxnId="{3EC20A00-AD71-4C26-BE43-2BA1F9A2DE13}">
      <dgm:prSet/>
      <dgm:spPr/>
      <dgm:t>
        <a:bodyPr/>
        <a:lstStyle/>
        <a:p>
          <a:endParaRPr lang="en-US"/>
        </a:p>
      </dgm:t>
    </dgm:pt>
    <dgm:pt modelId="{E4018334-9874-49BE-9152-EFFCD453859B}" type="sibTrans" cxnId="{3EC20A00-AD71-4C26-BE43-2BA1F9A2DE13}">
      <dgm:prSet/>
      <dgm:spPr/>
      <dgm:t>
        <a:bodyPr/>
        <a:lstStyle/>
        <a:p>
          <a:endParaRPr lang="en-US"/>
        </a:p>
      </dgm:t>
    </dgm:pt>
    <dgm:pt modelId="{2BE796D1-66E0-4E64-AED7-E46DA5067978}">
      <dgm:prSet phldrT="[Text]" custT="1"/>
      <dgm:spPr>
        <a:xfrm rot="5985476">
          <a:off x="7262244" y="359706"/>
          <a:ext cx="2205417" cy="2505087"/>
        </a:xfrm>
        <a:prstGeom prst="pieWedge">
          <a:avLst/>
        </a:prstGeom>
        <a:solidFill>
          <a:srgbClr val="BBE0E3">
            <a:lumMod val="7500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2000" dirty="0">
              <a:solidFill>
                <a:srgbClr val="000000"/>
              </a:solidFill>
              <a:latin typeface="Arial"/>
              <a:ea typeface="ＭＳ Ｐゴシック"/>
              <a:cs typeface="+mn-cs"/>
            </a:rPr>
            <a:t>CREDIT® Evaluations</a:t>
          </a:r>
        </a:p>
      </dgm:t>
    </dgm:pt>
    <dgm:pt modelId="{C30CB335-7F05-4C79-8900-4509AE7EAE4F}" type="parTrans" cxnId="{C51A455E-9D7D-4E78-8BDB-411460B4E002}">
      <dgm:prSet/>
      <dgm:spPr/>
      <dgm:t>
        <a:bodyPr/>
        <a:lstStyle/>
        <a:p>
          <a:endParaRPr lang="en-US"/>
        </a:p>
      </dgm:t>
    </dgm:pt>
    <dgm:pt modelId="{9B653904-4AED-495B-ADD9-C83C6F150716}" type="sibTrans" cxnId="{C51A455E-9D7D-4E78-8BDB-411460B4E002}">
      <dgm:prSet/>
      <dgm:spPr/>
      <dgm:t>
        <a:bodyPr/>
        <a:lstStyle/>
        <a:p>
          <a:endParaRPr lang="en-US"/>
        </a:p>
      </dgm:t>
    </dgm:pt>
    <dgm:pt modelId="{6F777820-44C6-40B5-ADE0-FF7B3BBEDD39}">
      <dgm:prSet phldrT="[Text]" custT="1"/>
      <dgm:spPr>
        <a:xfrm rot="9922570">
          <a:off x="7128622" y="3238491"/>
          <a:ext cx="2306636" cy="1908534"/>
        </a:xfrm>
        <a:prstGeom prst="pieWedg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2000" dirty="0">
              <a:solidFill>
                <a:srgbClr val="000000"/>
              </a:solidFill>
              <a:latin typeface="Arial"/>
              <a:ea typeface="ＭＳ Ｐゴシック"/>
              <a:cs typeface="+mn-cs"/>
            </a:rPr>
            <a:t>Military Evaluations</a:t>
          </a:r>
        </a:p>
      </dgm:t>
    </dgm:pt>
    <dgm:pt modelId="{85225EF4-D418-45D2-B5B2-4C98EC0C5A72}" type="parTrans" cxnId="{75D103BE-BD11-4B6D-8306-A52AB20016C4}">
      <dgm:prSet/>
      <dgm:spPr/>
      <dgm:t>
        <a:bodyPr/>
        <a:lstStyle/>
        <a:p>
          <a:endParaRPr lang="en-US"/>
        </a:p>
      </dgm:t>
    </dgm:pt>
    <dgm:pt modelId="{972B050B-0BA9-4EF3-845A-A087F95581AE}" type="sibTrans" cxnId="{75D103BE-BD11-4B6D-8306-A52AB20016C4}">
      <dgm:prSet/>
      <dgm:spPr/>
      <dgm:t>
        <a:bodyPr/>
        <a:lstStyle/>
        <a:p>
          <a:endParaRPr lang="en-US"/>
        </a:p>
      </dgm:t>
    </dgm:pt>
    <dgm:pt modelId="{5D943A63-6EF0-4DA5-AE59-4B5BF46A82F4}">
      <dgm:prSet phldrT="[Text]" custT="1"/>
      <dgm:spPr>
        <a:xfrm rot="16627401">
          <a:off x="1274060" y="2824415"/>
          <a:ext cx="1946052" cy="2446191"/>
        </a:xfrm>
        <a:prstGeom prst="pieWedge">
          <a:avLst/>
        </a:prstGeom>
        <a:solidFill>
          <a:srgbClr val="CC66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2000" dirty="0">
              <a:solidFill>
                <a:srgbClr val="000000"/>
              </a:solidFill>
              <a:latin typeface="Arial"/>
              <a:ea typeface="ＭＳ Ｐゴシック"/>
              <a:cs typeface="+mn-cs"/>
            </a:rPr>
            <a:t>Academic Innovation</a:t>
          </a:r>
        </a:p>
      </dgm:t>
    </dgm:pt>
    <dgm:pt modelId="{F8CE13B4-099E-401A-A86C-402F84A01985}" type="parTrans" cxnId="{E15ABA6F-D6E8-4078-B98A-4B06FD77464A}">
      <dgm:prSet/>
      <dgm:spPr/>
      <dgm:t>
        <a:bodyPr/>
        <a:lstStyle/>
        <a:p>
          <a:endParaRPr lang="en-US"/>
        </a:p>
      </dgm:t>
    </dgm:pt>
    <dgm:pt modelId="{CAA9C4C2-C029-4D8D-A2B4-F6062291DA48}" type="sibTrans" cxnId="{E15ABA6F-D6E8-4078-B98A-4B06FD77464A}">
      <dgm:prSet/>
      <dgm:spPr/>
      <dgm:t>
        <a:bodyPr/>
        <a:lstStyle/>
        <a:p>
          <a:endParaRPr lang="en-US"/>
        </a:p>
      </dgm:t>
    </dgm:pt>
    <dgm:pt modelId="{151D95F0-151B-4C4F-9E1D-7C0663955D9C}">
      <dgm:prSet/>
      <dgm:spPr/>
      <dgm:t>
        <a:bodyPr/>
        <a:lstStyle/>
        <a:p>
          <a:endParaRPr lang="en-US"/>
        </a:p>
      </dgm:t>
    </dgm:pt>
    <dgm:pt modelId="{C93DDD8A-B778-4786-9414-EC8C4D177B8A}" type="parTrans" cxnId="{76CFCF45-31B4-4CBE-9F86-0F771A28F071}">
      <dgm:prSet/>
      <dgm:spPr/>
      <dgm:t>
        <a:bodyPr/>
        <a:lstStyle/>
        <a:p>
          <a:endParaRPr lang="en-US"/>
        </a:p>
      </dgm:t>
    </dgm:pt>
    <dgm:pt modelId="{57314B07-58DB-4B4E-B59A-169A672F96C4}" type="sibTrans" cxnId="{76CFCF45-31B4-4CBE-9F86-0F771A28F071}">
      <dgm:prSet/>
      <dgm:spPr/>
      <dgm:t>
        <a:bodyPr/>
        <a:lstStyle/>
        <a:p>
          <a:endParaRPr lang="en-US"/>
        </a:p>
      </dgm:t>
    </dgm:pt>
    <dgm:pt modelId="{77F9C016-3ECB-4215-8736-065939F83839}" type="pres">
      <dgm:prSet presAssocID="{6ED2D373-13E5-4D6F-8839-EE0D76F9BAB7}" presName="cycleMatrixDiagram" presStyleCnt="0">
        <dgm:presLayoutVars>
          <dgm:chMax val="1"/>
          <dgm:dir/>
          <dgm:animLvl val="lvl"/>
          <dgm:resizeHandles val="exact"/>
        </dgm:presLayoutVars>
      </dgm:prSet>
      <dgm:spPr/>
      <dgm:t>
        <a:bodyPr/>
        <a:lstStyle/>
        <a:p>
          <a:endParaRPr lang="en-US"/>
        </a:p>
      </dgm:t>
    </dgm:pt>
    <dgm:pt modelId="{0513A93F-6AFF-49E3-8AAE-4E69C0AA0A1F}" type="pres">
      <dgm:prSet presAssocID="{6ED2D373-13E5-4D6F-8839-EE0D76F9BAB7}" presName="children" presStyleCnt="0"/>
      <dgm:spPr/>
    </dgm:pt>
    <dgm:pt modelId="{360A676E-E9F4-4CB7-BCCF-06D46110ED93}" type="pres">
      <dgm:prSet presAssocID="{6ED2D373-13E5-4D6F-8839-EE0D76F9BAB7}" presName="childPlaceholder" presStyleCnt="0"/>
      <dgm:spPr/>
    </dgm:pt>
    <dgm:pt modelId="{39988EFE-EF95-4176-BF47-DA0239965BF6}" type="pres">
      <dgm:prSet presAssocID="{6ED2D373-13E5-4D6F-8839-EE0D76F9BAB7}" presName="circle" presStyleCnt="0"/>
      <dgm:spPr/>
    </dgm:pt>
    <dgm:pt modelId="{4C55ADF5-BE3A-41F9-B334-1F865B9E2711}" type="pres">
      <dgm:prSet presAssocID="{6ED2D373-13E5-4D6F-8839-EE0D76F9BAB7}" presName="quadrant1" presStyleLbl="node1" presStyleIdx="0" presStyleCnt="4" custAng="20825071" custScaleX="109736" custScaleY="84578" custLinFactNeighborX="-62161" custLinFactNeighborY="945">
        <dgm:presLayoutVars>
          <dgm:chMax val="1"/>
          <dgm:bulletEnabled val="1"/>
        </dgm:presLayoutVars>
      </dgm:prSet>
      <dgm:spPr/>
      <dgm:t>
        <a:bodyPr/>
        <a:lstStyle/>
        <a:p>
          <a:endParaRPr lang="en-US"/>
        </a:p>
      </dgm:t>
    </dgm:pt>
    <dgm:pt modelId="{C05A9022-D112-4900-9049-1B4992715088}" type="pres">
      <dgm:prSet presAssocID="{6ED2D373-13E5-4D6F-8839-EE0D76F9BAB7}" presName="quadrant2" presStyleLbl="node1" presStyleIdx="1" presStyleCnt="4" custAng="585476" custScaleX="104293" custScaleY="91817" custLinFactNeighborX="92911" custLinFactNeighborY="3958">
        <dgm:presLayoutVars>
          <dgm:chMax val="1"/>
          <dgm:bulletEnabled val="1"/>
        </dgm:presLayoutVars>
      </dgm:prSet>
      <dgm:spPr/>
      <dgm:t>
        <a:bodyPr/>
        <a:lstStyle/>
        <a:p>
          <a:endParaRPr lang="en-US"/>
        </a:p>
      </dgm:t>
    </dgm:pt>
    <dgm:pt modelId="{DF1754B1-8023-485A-AF41-65114B390B33}" type="pres">
      <dgm:prSet presAssocID="{6ED2D373-13E5-4D6F-8839-EE0D76F9BAB7}" presName="quadrant3" presStyleLbl="node1" presStyleIdx="2" presStyleCnt="4" custAng="20722570" custScaleX="104250" custScaleY="79457" custLinFactNeighborX="89455" custLinFactNeighborY="6772">
        <dgm:presLayoutVars>
          <dgm:chMax val="1"/>
          <dgm:bulletEnabled val="1"/>
        </dgm:presLayoutVars>
      </dgm:prSet>
      <dgm:spPr/>
      <dgm:t>
        <a:bodyPr/>
        <a:lstStyle/>
        <a:p>
          <a:endParaRPr lang="en-US"/>
        </a:p>
      </dgm:t>
    </dgm:pt>
    <dgm:pt modelId="{531FB033-AC5B-4EF7-B913-AF62C117EC9B}" type="pres">
      <dgm:prSet presAssocID="{6ED2D373-13E5-4D6F-8839-EE0D76F9BAB7}" presName="quadrant4" presStyleLbl="node1" presStyleIdx="3" presStyleCnt="4" custAng="427401" custScaleX="101841" custScaleY="81019" custLinFactNeighborX="-57172" custLinFactNeighborY="725">
        <dgm:presLayoutVars>
          <dgm:chMax val="1"/>
          <dgm:bulletEnabled val="1"/>
        </dgm:presLayoutVars>
      </dgm:prSet>
      <dgm:spPr/>
      <dgm:t>
        <a:bodyPr/>
        <a:lstStyle/>
        <a:p>
          <a:endParaRPr lang="en-US"/>
        </a:p>
      </dgm:t>
    </dgm:pt>
    <dgm:pt modelId="{D4FC700B-5365-44DA-BF1F-82F61D1B8E31}" type="pres">
      <dgm:prSet presAssocID="{6ED2D373-13E5-4D6F-8839-EE0D76F9BAB7}" presName="quadrantPlaceholder" presStyleCnt="0"/>
      <dgm:spPr/>
    </dgm:pt>
    <dgm:pt modelId="{655A2564-8A48-4357-965F-935862D54BFD}" type="pres">
      <dgm:prSet presAssocID="{6ED2D373-13E5-4D6F-8839-EE0D76F9BAB7}" presName="center1" presStyleLbl="fgShp" presStyleIdx="0" presStyleCnt="2" custLinFactY="-100000" custLinFactNeighborX="36753" custLinFactNeighborY="-156220"/>
      <dgm:spPr>
        <a:xfrm>
          <a:off x="4766940" y="426663"/>
          <a:ext cx="829317" cy="721146"/>
        </a:xfrm>
        <a:prstGeom prst="circularArrow">
          <a:avLst/>
        </a:prstGeom>
        <a:solidFill>
          <a:srgbClr val="333399">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 modelId="{6784E990-A7A1-4C28-BE23-9DC6948E617E}" type="pres">
      <dgm:prSet presAssocID="{6ED2D373-13E5-4D6F-8839-EE0D76F9BAB7}" presName="center2" presStyleLbl="fgShp" presStyleIdx="1" presStyleCnt="2" custAng="21314584" custLinFactY="100000" custLinFactNeighborX="37354" custLinFactNeighborY="164757"/>
      <dgm:spPr>
        <a:xfrm rot="10514584">
          <a:off x="4771924" y="4461031"/>
          <a:ext cx="829317" cy="721146"/>
        </a:xfrm>
        <a:prstGeom prst="circularArrow">
          <a:avLst/>
        </a:prstGeom>
        <a:solidFill>
          <a:srgbClr val="333399">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pt>
  </dgm:ptLst>
  <dgm:cxnLst>
    <dgm:cxn modelId="{D60CD03C-21B0-4A5E-A525-D4F3A2F5CC12}" type="presOf" srcId="{6F777820-44C6-40B5-ADE0-FF7B3BBEDD39}" destId="{DF1754B1-8023-485A-AF41-65114B390B33}" srcOrd="0" destOrd="0" presId="urn:microsoft.com/office/officeart/2005/8/layout/cycle4"/>
    <dgm:cxn modelId="{D1F633E2-2F0C-4028-96C6-C2A293BCA67D}" type="presOf" srcId="{5FC63FB8-5495-4E8F-9D41-66B347EDFD36}" destId="{4C55ADF5-BE3A-41F9-B334-1F865B9E2711}" srcOrd="0" destOrd="0" presId="urn:microsoft.com/office/officeart/2005/8/layout/cycle4"/>
    <dgm:cxn modelId="{3EC20A00-AD71-4C26-BE43-2BA1F9A2DE13}" srcId="{6ED2D373-13E5-4D6F-8839-EE0D76F9BAB7}" destId="{5FC63FB8-5495-4E8F-9D41-66B347EDFD36}" srcOrd="0" destOrd="0" parTransId="{A8BAFAF6-C54F-4B7F-AB87-83F5A33E92E1}" sibTransId="{E4018334-9874-49BE-9152-EFFCD453859B}"/>
    <dgm:cxn modelId="{C62FD096-B1A2-4551-8140-3D4EA3C4DB1A}" type="presOf" srcId="{5D943A63-6EF0-4DA5-AE59-4B5BF46A82F4}" destId="{531FB033-AC5B-4EF7-B913-AF62C117EC9B}" srcOrd="0" destOrd="0" presId="urn:microsoft.com/office/officeart/2005/8/layout/cycle4"/>
    <dgm:cxn modelId="{301120CF-3C4F-41A6-A7BB-7D635F009AD8}" type="presOf" srcId="{6ED2D373-13E5-4D6F-8839-EE0D76F9BAB7}" destId="{77F9C016-3ECB-4215-8736-065939F83839}" srcOrd="0" destOrd="0" presId="urn:microsoft.com/office/officeart/2005/8/layout/cycle4"/>
    <dgm:cxn modelId="{09692B59-8BAC-435A-A7D3-FBFF497EC16E}" type="presOf" srcId="{2BE796D1-66E0-4E64-AED7-E46DA5067978}" destId="{C05A9022-D112-4900-9049-1B4992715088}" srcOrd="0" destOrd="0" presId="urn:microsoft.com/office/officeart/2005/8/layout/cycle4"/>
    <dgm:cxn modelId="{E15ABA6F-D6E8-4078-B98A-4B06FD77464A}" srcId="{6ED2D373-13E5-4D6F-8839-EE0D76F9BAB7}" destId="{5D943A63-6EF0-4DA5-AE59-4B5BF46A82F4}" srcOrd="3" destOrd="0" parTransId="{F8CE13B4-099E-401A-A86C-402F84A01985}" sibTransId="{CAA9C4C2-C029-4D8D-A2B4-F6062291DA48}"/>
    <dgm:cxn modelId="{76CFCF45-31B4-4CBE-9F86-0F771A28F071}" srcId="{6ED2D373-13E5-4D6F-8839-EE0D76F9BAB7}" destId="{151D95F0-151B-4C4F-9E1D-7C0663955D9C}" srcOrd="4" destOrd="0" parTransId="{C93DDD8A-B778-4786-9414-EC8C4D177B8A}" sibTransId="{57314B07-58DB-4B4E-B59A-169A672F96C4}"/>
    <dgm:cxn modelId="{C51A455E-9D7D-4E78-8BDB-411460B4E002}" srcId="{6ED2D373-13E5-4D6F-8839-EE0D76F9BAB7}" destId="{2BE796D1-66E0-4E64-AED7-E46DA5067978}" srcOrd="1" destOrd="0" parTransId="{C30CB335-7F05-4C79-8900-4509AE7EAE4F}" sibTransId="{9B653904-4AED-495B-ADD9-C83C6F150716}"/>
    <dgm:cxn modelId="{75D103BE-BD11-4B6D-8306-A52AB20016C4}" srcId="{6ED2D373-13E5-4D6F-8839-EE0D76F9BAB7}" destId="{6F777820-44C6-40B5-ADE0-FF7B3BBEDD39}" srcOrd="2" destOrd="0" parTransId="{85225EF4-D418-45D2-B5B2-4C98EC0C5A72}" sibTransId="{972B050B-0BA9-4EF3-845A-A087F95581AE}"/>
    <dgm:cxn modelId="{DEBF9BA7-1C2C-4E8E-9449-A5D4C2E33B38}" type="presParOf" srcId="{77F9C016-3ECB-4215-8736-065939F83839}" destId="{0513A93F-6AFF-49E3-8AAE-4E69C0AA0A1F}" srcOrd="0" destOrd="0" presId="urn:microsoft.com/office/officeart/2005/8/layout/cycle4"/>
    <dgm:cxn modelId="{483C3D29-493D-445F-B8D2-E528DD8DF2C5}" type="presParOf" srcId="{0513A93F-6AFF-49E3-8AAE-4E69C0AA0A1F}" destId="{360A676E-E9F4-4CB7-BCCF-06D46110ED93}" srcOrd="0" destOrd="0" presId="urn:microsoft.com/office/officeart/2005/8/layout/cycle4"/>
    <dgm:cxn modelId="{DF2E3FF8-093C-4644-ADAE-8C3537A9DBF7}" type="presParOf" srcId="{77F9C016-3ECB-4215-8736-065939F83839}" destId="{39988EFE-EF95-4176-BF47-DA0239965BF6}" srcOrd="1" destOrd="0" presId="urn:microsoft.com/office/officeart/2005/8/layout/cycle4"/>
    <dgm:cxn modelId="{B9FEBF94-37B9-48C7-99CF-18532A968A69}" type="presParOf" srcId="{39988EFE-EF95-4176-BF47-DA0239965BF6}" destId="{4C55ADF5-BE3A-41F9-B334-1F865B9E2711}" srcOrd="0" destOrd="0" presId="urn:microsoft.com/office/officeart/2005/8/layout/cycle4"/>
    <dgm:cxn modelId="{C5471E55-F233-4C8F-9742-53018886A51B}" type="presParOf" srcId="{39988EFE-EF95-4176-BF47-DA0239965BF6}" destId="{C05A9022-D112-4900-9049-1B4992715088}" srcOrd="1" destOrd="0" presId="urn:microsoft.com/office/officeart/2005/8/layout/cycle4"/>
    <dgm:cxn modelId="{49E5FC18-7B7A-481F-9866-7B7D1E992506}" type="presParOf" srcId="{39988EFE-EF95-4176-BF47-DA0239965BF6}" destId="{DF1754B1-8023-485A-AF41-65114B390B33}" srcOrd="2" destOrd="0" presId="urn:microsoft.com/office/officeart/2005/8/layout/cycle4"/>
    <dgm:cxn modelId="{B4E385C1-DE7D-429D-AC4B-6024C33CC403}" type="presParOf" srcId="{39988EFE-EF95-4176-BF47-DA0239965BF6}" destId="{531FB033-AC5B-4EF7-B913-AF62C117EC9B}" srcOrd="3" destOrd="0" presId="urn:microsoft.com/office/officeart/2005/8/layout/cycle4"/>
    <dgm:cxn modelId="{60DAD4F5-E433-475C-B7EF-B81C49B68AB7}" type="presParOf" srcId="{39988EFE-EF95-4176-BF47-DA0239965BF6}" destId="{D4FC700B-5365-44DA-BF1F-82F61D1B8E31}" srcOrd="4" destOrd="0" presId="urn:microsoft.com/office/officeart/2005/8/layout/cycle4"/>
    <dgm:cxn modelId="{1AFF7273-EEC4-4F35-BD1B-4FA5974A028D}" type="presParOf" srcId="{77F9C016-3ECB-4215-8736-065939F83839}" destId="{655A2564-8A48-4357-965F-935862D54BFD}" srcOrd="2" destOrd="0" presId="urn:microsoft.com/office/officeart/2005/8/layout/cycle4"/>
    <dgm:cxn modelId="{BB38BA46-196D-4A06-A3FC-6AEED962EDC3}" type="presParOf" srcId="{77F9C016-3ECB-4215-8736-065939F83839}" destId="{6784E990-A7A1-4C28-BE23-9DC6948E617E}"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214A4FC-3C13-4681-B7CC-6ADD25877013}" type="doc">
      <dgm:prSet loTypeId="urn:microsoft.com/office/officeart/2008/layout/VerticalCurvedList" loCatId="list" qsTypeId="urn:microsoft.com/office/officeart/2005/8/quickstyle/simple2" qsCatId="simple" csTypeId="urn:microsoft.com/office/officeart/2005/8/colors/accent2_2" csCatId="accent2" phldr="1"/>
      <dgm:spPr/>
      <dgm:t>
        <a:bodyPr/>
        <a:lstStyle/>
        <a:p>
          <a:endParaRPr lang="en-US"/>
        </a:p>
      </dgm:t>
    </dgm:pt>
    <dgm:pt modelId="{940E4DD8-5536-406D-9ED5-C2B217864221}">
      <dgm:prSet phldrT="[Text]"/>
      <dgm:spPr>
        <a:solidFill>
          <a:schemeClr val="accent5"/>
        </a:solidFill>
      </dgm:spPr>
      <dgm:t>
        <a:bodyPr/>
        <a:lstStyle/>
        <a:p>
          <a:r>
            <a:rPr lang="en-US" dirty="0">
              <a:solidFill>
                <a:schemeClr val="bg1"/>
              </a:solidFill>
            </a:rPr>
            <a:t>USA ~ Training and Doctrine Command (TRADOC)</a:t>
          </a:r>
        </a:p>
      </dgm:t>
    </dgm:pt>
    <dgm:pt modelId="{A5F67E6F-34BA-4913-A315-4BE6D167B071}" type="parTrans" cxnId="{3B23E916-997C-4467-A209-70D0E3EBB5C9}">
      <dgm:prSet/>
      <dgm:spPr/>
      <dgm:t>
        <a:bodyPr/>
        <a:lstStyle/>
        <a:p>
          <a:endParaRPr lang="en-US"/>
        </a:p>
      </dgm:t>
    </dgm:pt>
    <dgm:pt modelId="{7A1AF977-7D0F-4C77-8C6A-9A4A9D9603EB}" type="sibTrans" cxnId="{3B23E916-997C-4467-A209-70D0E3EBB5C9}">
      <dgm:prSet/>
      <dgm:spPr/>
      <dgm:t>
        <a:bodyPr/>
        <a:lstStyle/>
        <a:p>
          <a:endParaRPr lang="en-US"/>
        </a:p>
      </dgm:t>
    </dgm:pt>
    <dgm:pt modelId="{3C41E1EE-689B-423C-B1EE-4D3896DE6666}">
      <dgm:prSet phldrT="[Text]"/>
      <dgm:spPr>
        <a:solidFill>
          <a:schemeClr val="accent5"/>
        </a:solidFill>
      </dgm:spPr>
      <dgm:t>
        <a:bodyPr/>
        <a:lstStyle/>
        <a:p>
          <a:r>
            <a:rPr lang="en-US" dirty="0">
              <a:solidFill>
                <a:schemeClr val="bg1"/>
              </a:solidFill>
            </a:rPr>
            <a:t>USMC ~ Training and Education Command (TECOM)</a:t>
          </a:r>
        </a:p>
      </dgm:t>
    </dgm:pt>
    <dgm:pt modelId="{D447AA7A-B7E8-4648-AD13-F538416AB617}" type="parTrans" cxnId="{992E0582-AF27-404C-AE56-9597F233BCAA}">
      <dgm:prSet/>
      <dgm:spPr/>
      <dgm:t>
        <a:bodyPr/>
        <a:lstStyle/>
        <a:p>
          <a:endParaRPr lang="en-US"/>
        </a:p>
      </dgm:t>
    </dgm:pt>
    <dgm:pt modelId="{51EF7CA3-14C1-4271-AD71-B1AA3644D6A3}" type="sibTrans" cxnId="{992E0582-AF27-404C-AE56-9597F233BCAA}">
      <dgm:prSet/>
      <dgm:spPr/>
      <dgm:t>
        <a:bodyPr/>
        <a:lstStyle/>
        <a:p>
          <a:endParaRPr lang="en-US"/>
        </a:p>
      </dgm:t>
    </dgm:pt>
    <dgm:pt modelId="{3A449102-A209-41FA-B7D3-E5C0E3074F75}">
      <dgm:prSet phldrT="[Text]"/>
      <dgm:spPr>
        <a:solidFill>
          <a:schemeClr val="accent5"/>
        </a:solidFill>
      </dgm:spPr>
      <dgm:t>
        <a:bodyPr/>
        <a:lstStyle/>
        <a:p>
          <a:r>
            <a:rPr lang="en-US" dirty="0">
              <a:solidFill>
                <a:schemeClr val="bg1"/>
              </a:solidFill>
            </a:rPr>
            <a:t>USN ~ Navy Education and Training Command (NETC)</a:t>
          </a:r>
        </a:p>
      </dgm:t>
    </dgm:pt>
    <dgm:pt modelId="{3B6EAEF4-401F-4670-8874-88D3A87C1F0B}" type="parTrans" cxnId="{C9C067CC-F8AF-4F3E-935B-4A0CF6B2EA89}">
      <dgm:prSet/>
      <dgm:spPr/>
      <dgm:t>
        <a:bodyPr/>
        <a:lstStyle/>
        <a:p>
          <a:endParaRPr lang="en-US"/>
        </a:p>
      </dgm:t>
    </dgm:pt>
    <dgm:pt modelId="{95A86BA9-81E2-494E-AA5F-2004FE38C235}" type="sibTrans" cxnId="{C9C067CC-F8AF-4F3E-935B-4A0CF6B2EA89}">
      <dgm:prSet/>
      <dgm:spPr/>
      <dgm:t>
        <a:bodyPr/>
        <a:lstStyle/>
        <a:p>
          <a:endParaRPr lang="en-US"/>
        </a:p>
      </dgm:t>
    </dgm:pt>
    <dgm:pt modelId="{6FDDD598-EC8B-4264-91DA-238F068FF639}">
      <dgm:prSet phldrT="[Text]"/>
      <dgm:spPr>
        <a:solidFill>
          <a:schemeClr val="accent5"/>
        </a:solidFill>
      </dgm:spPr>
      <dgm:t>
        <a:bodyPr/>
        <a:lstStyle/>
        <a:p>
          <a:r>
            <a:rPr lang="en-US" dirty="0">
              <a:solidFill>
                <a:schemeClr val="bg1"/>
              </a:solidFill>
            </a:rPr>
            <a:t>USCG ~ Coast Guard Institute (CGI)</a:t>
          </a:r>
        </a:p>
      </dgm:t>
    </dgm:pt>
    <dgm:pt modelId="{A1EDFB5F-1AF4-4EAD-B0F3-1D5FE18341F9}" type="parTrans" cxnId="{D9FF3AE7-C4EA-4268-8CE5-847038755591}">
      <dgm:prSet/>
      <dgm:spPr/>
      <dgm:t>
        <a:bodyPr/>
        <a:lstStyle/>
        <a:p>
          <a:endParaRPr lang="en-US"/>
        </a:p>
      </dgm:t>
    </dgm:pt>
    <dgm:pt modelId="{8FA2C98E-E01A-4F09-B9DF-42817B19ECBA}" type="sibTrans" cxnId="{D9FF3AE7-C4EA-4268-8CE5-847038755591}">
      <dgm:prSet/>
      <dgm:spPr/>
      <dgm:t>
        <a:bodyPr/>
        <a:lstStyle/>
        <a:p>
          <a:endParaRPr lang="en-US"/>
        </a:p>
      </dgm:t>
    </dgm:pt>
    <dgm:pt modelId="{201D0C65-D9DA-4BAE-8C22-B19BDA3EDFE8}">
      <dgm:prSet phldrT="[Text]"/>
      <dgm:spPr>
        <a:solidFill>
          <a:schemeClr val="accent5"/>
        </a:solidFill>
      </dgm:spPr>
      <dgm:t>
        <a:bodyPr/>
        <a:lstStyle/>
        <a:p>
          <a:r>
            <a:rPr lang="en-US" dirty="0">
              <a:solidFill>
                <a:schemeClr val="bg1"/>
              </a:solidFill>
            </a:rPr>
            <a:t>USAF ~ Air Force Voluntary Education (AF-A1)</a:t>
          </a:r>
        </a:p>
      </dgm:t>
    </dgm:pt>
    <dgm:pt modelId="{4BC62DA1-8B11-4D18-B109-E4525A583A1B}" type="parTrans" cxnId="{C7E5D6CE-073E-48C8-94D6-F9984946D47E}">
      <dgm:prSet/>
      <dgm:spPr/>
      <dgm:t>
        <a:bodyPr/>
        <a:lstStyle/>
        <a:p>
          <a:endParaRPr lang="en-US"/>
        </a:p>
      </dgm:t>
    </dgm:pt>
    <dgm:pt modelId="{5FA85ED0-EF2E-4613-B1C0-44E013A43315}" type="sibTrans" cxnId="{C7E5D6CE-073E-48C8-94D6-F9984946D47E}">
      <dgm:prSet/>
      <dgm:spPr/>
      <dgm:t>
        <a:bodyPr/>
        <a:lstStyle/>
        <a:p>
          <a:endParaRPr lang="en-US"/>
        </a:p>
      </dgm:t>
    </dgm:pt>
    <dgm:pt modelId="{A46DE7E1-E741-4F15-AD79-E3566E969A0F}" type="pres">
      <dgm:prSet presAssocID="{9214A4FC-3C13-4681-B7CC-6ADD25877013}" presName="Name0" presStyleCnt="0">
        <dgm:presLayoutVars>
          <dgm:chMax val="7"/>
          <dgm:chPref val="7"/>
          <dgm:dir/>
        </dgm:presLayoutVars>
      </dgm:prSet>
      <dgm:spPr/>
      <dgm:t>
        <a:bodyPr/>
        <a:lstStyle/>
        <a:p>
          <a:endParaRPr lang="en-US"/>
        </a:p>
      </dgm:t>
    </dgm:pt>
    <dgm:pt modelId="{2A56E4DC-58B8-4CE8-886A-C010414822BE}" type="pres">
      <dgm:prSet presAssocID="{9214A4FC-3C13-4681-B7CC-6ADD25877013}" presName="Name1" presStyleCnt="0"/>
      <dgm:spPr/>
    </dgm:pt>
    <dgm:pt modelId="{9C0CEDD1-0740-4007-8816-6A6D7CDA521F}" type="pres">
      <dgm:prSet presAssocID="{9214A4FC-3C13-4681-B7CC-6ADD25877013}" presName="cycle" presStyleCnt="0"/>
      <dgm:spPr/>
    </dgm:pt>
    <dgm:pt modelId="{23967AF4-D7D0-4E25-B983-49D3A08DA89F}" type="pres">
      <dgm:prSet presAssocID="{9214A4FC-3C13-4681-B7CC-6ADD25877013}" presName="srcNode" presStyleLbl="node1" presStyleIdx="0" presStyleCnt="5"/>
      <dgm:spPr/>
    </dgm:pt>
    <dgm:pt modelId="{C42B7A7D-9978-4234-976D-917D5DDA179A}" type="pres">
      <dgm:prSet presAssocID="{9214A4FC-3C13-4681-B7CC-6ADD25877013}" presName="conn" presStyleLbl="parChTrans1D2" presStyleIdx="0" presStyleCnt="1"/>
      <dgm:spPr/>
      <dgm:t>
        <a:bodyPr/>
        <a:lstStyle/>
        <a:p>
          <a:endParaRPr lang="en-US"/>
        </a:p>
      </dgm:t>
    </dgm:pt>
    <dgm:pt modelId="{1BB6F358-1FE8-4142-AA55-183DDFC08313}" type="pres">
      <dgm:prSet presAssocID="{9214A4FC-3C13-4681-B7CC-6ADD25877013}" presName="extraNode" presStyleLbl="node1" presStyleIdx="0" presStyleCnt="5"/>
      <dgm:spPr/>
    </dgm:pt>
    <dgm:pt modelId="{D88F4A9F-EF35-4E91-8E38-192D99A7AF0D}" type="pres">
      <dgm:prSet presAssocID="{9214A4FC-3C13-4681-B7CC-6ADD25877013}" presName="dstNode" presStyleLbl="node1" presStyleIdx="0" presStyleCnt="5"/>
      <dgm:spPr/>
    </dgm:pt>
    <dgm:pt modelId="{4CABFE64-221C-46B2-AA17-BBA7886D0ED0}" type="pres">
      <dgm:prSet presAssocID="{940E4DD8-5536-406D-9ED5-C2B217864221}" presName="text_1" presStyleLbl="node1" presStyleIdx="0" presStyleCnt="5">
        <dgm:presLayoutVars>
          <dgm:bulletEnabled val="1"/>
        </dgm:presLayoutVars>
      </dgm:prSet>
      <dgm:spPr/>
      <dgm:t>
        <a:bodyPr/>
        <a:lstStyle/>
        <a:p>
          <a:endParaRPr lang="en-US"/>
        </a:p>
      </dgm:t>
    </dgm:pt>
    <dgm:pt modelId="{7D818D23-6F9F-4E2F-9606-344F4FF59BCD}" type="pres">
      <dgm:prSet presAssocID="{940E4DD8-5536-406D-9ED5-C2B217864221}" presName="accent_1" presStyleCnt="0"/>
      <dgm:spPr/>
    </dgm:pt>
    <dgm:pt modelId="{6B440427-BFBF-4743-9CA6-3E8FF31A7DB1}" type="pres">
      <dgm:prSet presAssocID="{940E4DD8-5536-406D-9ED5-C2B217864221}" presName="accentRepeatNode" presStyleLbl="solidFgAcc1" presStyleIdx="0" presStyleCnt="5"/>
      <dgm:spPr>
        <a:solidFill>
          <a:schemeClr val="tx1"/>
        </a:solidFill>
      </dgm:spPr>
    </dgm:pt>
    <dgm:pt modelId="{CA39EF9E-AD38-4DBB-8029-48C7067DB498}" type="pres">
      <dgm:prSet presAssocID="{3C41E1EE-689B-423C-B1EE-4D3896DE6666}" presName="text_2" presStyleLbl="node1" presStyleIdx="1" presStyleCnt="5">
        <dgm:presLayoutVars>
          <dgm:bulletEnabled val="1"/>
        </dgm:presLayoutVars>
      </dgm:prSet>
      <dgm:spPr/>
      <dgm:t>
        <a:bodyPr/>
        <a:lstStyle/>
        <a:p>
          <a:endParaRPr lang="en-US"/>
        </a:p>
      </dgm:t>
    </dgm:pt>
    <dgm:pt modelId="{D38B5FCC-CDCA-4B2D-A2DF-4E9C7E355DD4}" type="pres">
      <dgm:prSet presAssocID="{3C41E1EE-689B-423C-B1EE-4D3896DE6666}" presName="accent_2" presStyleCnt="0"/>
      <dgm:spPr/>
    </dgm:pt>
    <dgm:pt modelId="{7D119C02-5F7B-4408-A219-AF1E0A8978BC}" type="pres">
      <dgm:prSet presAssocID="{3C41E1EE-689B-423C-B1EE-4D3896DE6666}" presName="accentRepeatNode" presStyleLbl="solidFgAcc1" presStyleIdx="1" presStyleCnt="5"/>
      <dgm:spPr>
        <a:solidFill>
          <a:schemeClr val="tx1"/>
        </a:solidFill>
      </dgm:spPr>
    </dgm:pt>
    <dgm:pt modelId="{16F527CD-7AE3-417F-A1C1-310FB9AF885E}" type="pres">
      <dgm:prSet presAssocID="{3A449102-A209-41FA-B7D3-E5C0E3074F75}" presName="text_3" presStyleLbl="node1" presStyleIdx="2" presStyleCnt="5" custLinFactNeighborX="2720" custLinFactNeighborY="-3909">
        <dgm:presLayoutVars>
          <dgm:bulletEnabled val="1"/>
        </dgm:presLayoutVars>
      </dgm:prSet>
      <dgm:spPr/>
      <dgm:t>
        <a:bodyPr/>
        <a:lstStyle/>
        <a:p>
          <a:endParaRPr lang="en-US"/>
        </a:p>
      </dgm:t>
    </dgm:pt>
    <dgm:pt modelId="{122E88A3-F876-4CA2-A646-4D304EF74632}" type="pres">
      <dgm:prSet presAssocID="{3A449102-A209-41FA-B7D3-E5C0E3074F75}" presName="accent_3" presStyleCnt="0"/>
      <dgm:spPr/>
    </dgm:pt>
    <dgm:pt modelId="{0E2E0B72-F0D6-4E00-97C5-66F820A4D3F5}" type="pres">
      <dgm:prSet presAssocID="{3A449102-A209-41FA-B7D3-E5C0E3074F75}" presName="accentRepeatNode" presStyleLbl="solidFgAcc1" presStyleIdx="2" presStyleCnt="5"/>
      <dgm:spPr>
        <a:solidFill>
          <a:schemeClr val="tx1"/>
        </a:solidFill>
      </dgm:spPr>
    </dgm:pt>
    <dgm:pt modelId="{8860CB49-5078-44F2-8EC8-B1A32A3CCFB6}" type="pres">
      <dgm:prSet presAssocID="{201D0C65-D9DA-4BAE-8C22-B19BDA3EDFE8}" presName="text_4" presStyleLbl="node1" presStyleIdx="3" presStyleCnt="5">
        <dgm:presLayoutVars>
          <dgm:bulletEnabled val="1"/>
        </dgm:presLayoutVars>
      </dgm:prSet>
      <dgm:spPr/>
      <dgm:t>
        <a:bodyPr/>
        <a:lstStyle/>
        <a:p>
          <a:endParaRPr lang="en-US"/>
        </a:p>
      </dgm:t>
    </dgm:pt>
    <dgm:pt modelId="{04CCA1E6-F1F1-4BE0-859E-8AF55337E69C}" type="pres">
      <dgm:prSet presAssocID="{201D0C65-D9DA-4BAE-8C22-B19BDA3EDFE8}" presName="accent_4" presStyleCnt="0"/>
      <dgm:spPr/>
    </dgm:pt>
    <dgm:pt modelId="{2A16F8B2-A4F5-46BA-934C-35A51D0B52BC}" type="pres">
      <dgm:prSet presAssocID="{201D0C65-D9DA-4BAE-8C22-B19BDA3EDFE8}" presName="accentRepeatNode" presStyleLbl="solidFgAcc1" presStyleIdx="3" presStyleCnt="5"/>
      <dgm:spPr>
        <a:solidFill>
          <a:schemeClr val="tx1"/>
        </a:solidFill>
      </dgm:spPr>
    </dgm:pt>
    <dgm:pt modelId="{EAAD9219-207B-4B4D-8DC7-9A118FEFD18E}" type="pres">
      <dgm:prSet presAssocID="{6FDDD598-EC8B-4264-91DA-238F068FF639}" presName="text_5" presStyleLbl="node1" presStyleIdx="4" presStyleCnt="5">
        <dgm:presLayoutVars>
          <dgm:bulletEnabled val="1"/>
        </dgm:presLayoutVars>
      </dgm:prSet>
      <dgm:spPr/>
      <dgm:t>
        <a:bodyPr/>
        <a:lstStyle/>
        <a:p>
          <a:endParaRPr lang="en-US"/>
        </a:p>
      </dgm:t>
    </dgm:pt>
    <dgm:pt modelId="{CE01C19B-35BF-41DD-BE49-BF71AADB7333}" type="pres">
      <dgm:prSet presAssocID="{6FDDD598-EC8B-4264-91DA-238F068FF639}" presName="accent_5" presStyleCnt="0"/>
      <dgm:spPr/>
    </dgm:pt>
    <dgm:pt modelId="{26B1586B-381B-453D-B6E5-501CED940112}" type="pres">
      <dgm:prSet presAssocID="{6FDDD598-EC8B-4264-91DA-238F068FF639}" presName="accentRepeatNode" presStyleLbl="solidFgAcc1" presStyleIdx="4" presStyleCnt="5"/>
      <dgm:spPr>
        <a:solidFill>
          <a:schemeClr val="tx1"/>
        </a:solidFill>
      </dgm:spPr>
    </dgm:pt>
  </dgm:ptLst>
  <dgm:cxnLst>
    <dgm:cxn modelId="{C9C067CC-F8AF-4F3E-935B-4A0CF6B2EA89}" srcId="{9214A4FC-3C13-4681-B7CC-6ADD25877013}" destId="{3A449102-A209-41FA-B7D3-E5C0E3074F75}" srcOrd="2" destOrd="0" parTransId="{3B6EAEF4-401F-4670-8874-88D3A87C1F0B}" sibTransId="{95A86BA9-81E2-494E-AA5F-2004FE38C235}"/>
    <dgm:cxn modelId="{5BFF7042-3358-43A6-8126-83D5CA37D6BB}" type="presOf" srcId="{3C41E1EE-689B-423C-B1EE-4D3896DE6666}" destId="{CA39EF9E-AD38-4DBB-8029-48C7067DB498}" srcOrd="0" destOrd="0" presId="urn:microsoft.com/office/officeart/2008/layout/VerticalCurvedList"/>
    <dgm:cxn modelId="{C7E5D6CE-073E-48C8-94D6-F9984946D47E}" srcId="{9214A4FC-3C13-4681-B7CC-6ADD25877013}" destId="{201D0C65-D9DA-4BAE-8C22-B19BDA3EDFE8}" srcOrd="3" destOrd="0" parTransId="{4BC62DA1-8B11-4D18-B109-E4525A583A1B}" sibTransId="{5FA85ED0-EF2E-4613-B1C0-44E013A43315}"/>
    <dgm:cxn modelId="{47D045C8-22B1-437C-9838-4DF8ED9DBE8E}" type="presOf" srcId="{3A449102-A209-41FA-B7D3-E5C0E3074F75}" destId="{16F527CD-7AE3-417F-A1C1-310FB9AF885E}" srcOrd="0" destOrd="0" presId="urn:microsoft.com/office/officeart/2008/layout/VerticalCurvedList"/>
    <dgm:cxn modelId="{992E0582-AF27-404C-AE56-9597F233BCAA}" srcId="{9214A4FC-3C13-4681-B7CC-6ADD25877013}" destId="{3C41E1EE-689B-423C-B1EE-4D3896DE6666}" srcOrd="1" destOrd="0" parTransId="{D447AA7A-B7E8-4648-AD13-F538416AB617}" sibTransId="{51EF7CA3-14C1-4271-AD71-B1AA3644D6A3}"/>
    <dgm:cxn modelId="{D9FF3AE7-C4EA-4268-8CE5-847038755591}" srcId="{9214A4FC-3C13-4681-B7CC-6ADD25877013}" destId="{6FDDD598-EC8B-4264-91DA-238F068FF639}" srcOrd="4" destOrd="0" parTransId="{A1EDFB5F-1AF4-4EAD-B0F3-1D5FE18341F9}" sibTransId="{8FA2C98E-E01A-4F09-B9DF-42817B19ECBA}"/>
    <dgm:cxn modelId="{93B08D14-A8DE-42DF-A588-45067FAFB0DB}" type="presOf" srcId="{6FDDD598-EC8B-4264-91DA-238F068FF639}" destId="{EAAD9219-207B-4B4D-8DC7-9A118FEFD18E}" srcOrd="0" destOrd="0" presId="urn:microsoft.com/office/officeart/2008/layout/VerticalCurvedList"/>
    <dgm:cxn modelId="{4AF9A66E-C7E2-4C77-A6EA-B24CD5C07957}" type="presOf" srcId="{9214A4FC-3C13-4681-B7CC-6ADD25877013}" destId="{A46DE7E1-E741-4F15-AD79-E3566E969A0F}" srcOrd="0" destOrd="0" presId="urn:microsoft.com/office/officeart/2008/layout/VerticalCurvedList"/>
    <dgm:cxn modelId="{506599C2-6A95-4663-88E2-DAFAEA9B2DAF}" type="presOf" srcId="{7A1AF977-7D0F-4C77-8C6A-9A4A9D9603EB}" destId="{C42B7A7D-9978-4234-976D-917D5DDA179A}" srcOrd="0" destOrd="0" presId="urn:microsoft.com/office/officeart/2008/layout/VerticalCurvedList"/>
    <dgm:cxn modelId="{3B23E916-997C-4467-A209-70D0E3EBB5C9}" srcId="{9214A4FC-3C13-4681-B7CC-6ADD25877013}" destId="{940E4DD8-5536-406D-9ED5-C2B217864221}" srcOrd="0" destOrd="0" parTransId="{A5F67E6F-34BA-4913-A315-4BE6D167B071}" sibTransId="{7A1AF977-7D0F-4C77-8C6A-9A4A9D9603EB}"/>
    <dgm:cxn modelId="{F4FE7273-FC87-450D-9607-63BBA058B258}" type="presOf" srcId="{201D0C65-D9DA-4BAE-8C22-B19BDA3EDFE8}" destId="{8860CB49-5078-44F2-8EC8-B1A32A3CCFB6}" srcOrd="0" destOrd="0" presId="urn:microsoft.com/office/officeart/2008/layout/VerticalCurvedList"/>
    <dgm:cxn modelId="{21F3955F-2146-427E-A745-284C221E6402}" type="presOf" srcId="{940E4DD8-5536-406D-9ED5-C2B217864221}" destId="{4CABFE64-221C-46B2-AA17-BBA7886D0ED0}" srcOrd="0" destOrd="0" presId="urn:microsoft.com/office/officeart/2008/layout/VerticalCurvedList"/>
    <dgm:cxn modelId="{BF3B4AEF-8F68-45FA-AEB8-29029650B960}" type="presParOf" srcId="{A46DE7E1-E741-4F15-AD79-E3566E969A0F}" destId="{2A56E4DC-58B8-4CE8-886A-C010414822BE}" srcOrd="0" destOrd="0" presId="urn:microsoft.com/office/officeart/2008/layout/VerticalCurvedList"/>
    <dgm:cxn modelId="{B6D9F899-B785-41F2-B036-C612CA4C8CE6}" type="presParOf" srcId="{2A56E4DC-58B8-4CE8-886A-C010414822BE}" destId="{9C0CEDD1-0740-4007-8816-6A6D7CDA521F}" srcOrd="0" destOrd="0" presId="urn:microsoft.com/office/officeart/2008/layout/VerticalCurvedList"/>
    <dgm:cxn modelId="{23DDD0F7-F39A-4922-88F2-D0DA06C944F8}" type="presParOf" srcId="{9C0CEDD1-0740-4007-8816-6A6D7CDA521F}" destId="{23967AF4-D7D0-4E25-B983-49D3A08DA89F}" srcOrd="0" destOrd="0" presId="urn:microsoft.com/office/officeart/2008/layout/VerticalCurvedList"/>
    <dgm:cxn modelId="{3A57BE18-93FB-4C9D-9F65-7B8B793D279E}" type="presParOf" srcId="{9C0CEDD1-0740-4007-8816-6A6D7CDA521F}" destId="{C42B7A7D-9978-4234-976D-917D5DDA179A}" srcOrd="1" destOrd="0" presId="urn:microsoft.com/office/officeart/2008/layout/VerticalCurvedList"/>
    <dgm:cxn modelId="{F851E970-1E4A-49EA-8B92-714A7FFE5616}" type="presParOf" srcId="{9C0CEDD1-0740-4007-8816-6A6D7CDA521F}" destId="{1BB6F358-1FE8-4142-AA55-183DDFC08313}" srcOrd="2" destOrd="0" presId="urn:microsoft.com/office/officeart/2008/layout/VerticalCurvedList"/>
    <dgm:cxn modelId="{3447FE53-BBB9-4017-8342-D23CFBE268D3}" type="presParOf" srcId="{9C0CEDD1-0740-4007-8816-6A6D7CDA521F}" destId="{D88F4A9F-EF35-4E91-8E38-192D99A7AF0D}" srcOrd="3" destOrd="0" presId="urn:microsoft.com/office/officeart/2008/layout/VerticalCurvedList"/>
    <dgm:cxn modelId="{7A4FCFE4-230C-40D6-9A4E-AD21F6FFA862}" type="presParOf" srcId="{2A56E4DC-58B8-4CE8-886A-C010414822BE}" destId="{4CABFE64-221C-46B2-AA17-BBA7886D0ED0}" srcOrd="1" destOrd="0" presId="urn:microsoft.com/office/officeart/2008/layout/VerticalCurvedList"/>
    <dgm:cxn modelId="{314CCA8D-A4C4-42D8-A671-70B28FE5AE5D}" type="presParOf" srcId="{2A56E4DC-58B8-4CE8-886A-C010414822BE}" destId="{7D818D23-6F9F-4E2F-9606-344F4FF59BCD}" srcOrd="2" destOrd="0" presId="urn:microsoft.com/office/officeart/2008/layout/VerticalCurvedList"/>
    <dgm:cxn modelId="{B7E5BC8F-53DB-4BD5-BD12-3D39C216C914}" type="presParOf" srcId="{7D818D23-6F9F-4E2F-9606-344F4FF59BCD}" destId="{6B440427-BFBF-4743-9CA6-3E8FF31A7DB1}" srcOrd="0" destOrd="0" presId="urn:microsoft.com/office/officeart/2008/layout/VerticalCurvedList"/>
    <dgm:cxn modelId="{61E708F5-9098-4000-AD0B-181AE3B37B6B}" type="presParOf" srcId="{2A56E4DC-58B8-4CE8-886A-C010414822BE}" destId="{CA39EF9E-AD38-4DBB-8029-48C7067DB498}" srcOrd="3" destOrd="0" presId="urn:microsoft.com/office/officeart/2008/layout/VerticalCurvedList"/>
    <dgm:cxn modelId="{738A83EC-B439-4DF4-AB53-F0821133ADFE}" type="presParOf" srcId="{2A56E4DC-58B8-4CE8-886A-C010414822BE}" destId="{D38B5FCC-CDCA-4B2D-A2DF-4E9C7E355DD4}" srcOrd="4" destOrd="0" presId="urn:microsoft.com/office/officeart/2008/layout/VerticalCurvedList"/>
    <dgm:cxn modelId="{5DAE2573-1E95-4B4B-BF1A-2C6B71C3D649}" type="presParOf" srcId="{D38B5FCC-CDCA-4B2D-A2DF-4E9C7E355DD4}" destId="{7D119C02-5F7B-4408-A219-AF1E0A8978BC}" srcOrd="0" destOrd="0" presId="urn:microsoft.com/office/officeart/2008/layout/VerticalCurvedList"/>
    <dgm:cxn modelId="{686D264F-E963-421D-9988-32A0B544A316}" type="presParOf" srcId="{2A56E4DC-58B8-4CE8-886A-C010414822BE}" destId="{16F527CD-7AE3-417F-A1C1-310FB9AF885E}" srcOrd="5" destOrd="0" presId="urn:microsoft.com/office/officeart/2008/layout/VerticalCurvedList"/>
    <dgm:cxn modelId="{DE2B5662-DAA0-421F-B8A5-9C726137F278}" type="presParOf" srcId="{2A56E4DC-58B8-4CE8-886A-C010414822BE}" destId="{122E88A3-F876-4CA2-A646-4D304EF74632}" srcOrd="6" destOrd="0" presId="urn:microsoft.com/office/officeart/2008/layout/VerticalCurvedList"/>
    <dgm:cxn modelId="{ECAC684F-916A-4DDA-AFF2-8A3006CD55ED}" type="presParOf" srcId="{122E88A3-F876-4CA2-A646-4D304EF74632}" destId="{0E2E0B72-F0D6-4E00-97C5-66F820A4D3F5}" srcOrd="0" destOrd="0" presId="urn:microsoft.com/office/officeart/2008/layout/VerticalCurvedList"/>
    <dgm:cxn modelId="{300FADCB-D50F-46D5-B798-7B34E6A4406E}" type="presParOf" srcId="{2A56E4DC-58B8-4CE8-886A-C010414822BE}" destId="{8860CB49-5078-44F2-8EC8-B1A32A3CCFB6}" srcOrd="7" destOrd="0" presId="urn:microsoft.com/office/officeart/2008/layout/VerticalCurvedList"/>
    <dgm:cxn modelId="{6B7EED6A-B94D-460A-B546-0BB3D6FF8E2A}" type="presParOf" srcId="{2A56E4DC-58B8-4CE8-886A-C010414822BE}" destId="{04CCA1E6-F1F1-4BE0-859E-8AF55337E69C}" srcOrd="8" destOrd="0" presId="urn:microsoft.com/office/officeart/2008/layout/VerticalCurvedList"/>
    <dgm:cxn modelId="{0639B3CA-D3F5-4BC0-83E5-61D2AD13ACBF}" type="presParOf" srcId="{04CCA1E6-F1F1-4BE0-859E-8AF55337E69C}" destId="{2A16F8B2-A4F5-46BA-934C-35A51D0B52BC}" srcOrd="0" destOrd="0" presId="urn:microsoft.com/office/officeart/2008/layout/VerticalCurvedList"/>
    <dgm:cxn modelId="{0F218D5F-243B-451D-B585-DCB9204ED8B8}" type="presParOf" srcId="{2A56E4DC-58B8-4CE8-886A-C010414822BE}" destId="{EAAD9219-207B-4B4D-8DC7-9A118FEFD18E}" srcOrd="9" destOrd="0" presId="urn:microsoft.com/office/officeart/2008/layout/VerticalCurvedList"/>
    <dgm:cxn modelId="{3508F74F-1A57-4632-AF64-772B051440DC}" type="presParOf" srcId="{2A56E4DC-58B8-4CE8-886A-C010414822BE}" destId="{CE01C19B-35BF-41DD-BE49-BF71AADB7333}" srcOrd="10" destOrd="0" presId="urn:microsoft.com/office/officeart/2008/layout/VerticalCurvedList"/>
    <dgm:cxn modelId="{235A0F12-892C-4A33-8D41-EFF3A93C5C7D}" type="presParOf" srcId="{CE01C19B-35BF-41DD-BE49-BF71AADB7333}" destId="{26B1586B-381B-453D-B6E5-501CED94011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78C8E24C-1BF5-4C6A-A485-F7A2E0ED623B}" type="doc">
      <dgm:prSet loTypeId="urn:microsoft.com/office/officeart/2005/8/layout/hChevron3" loCatId="process" qsTypeId="urn:microsoft.com/office/officeart/2005/8/quickstyle/simple1" qsCatId="simple" csTypeId="urn:microsoft.com/office/officeart/2005/8/colors/accent2_3" csCatId="accent2" phldr="1"/>
      <dgm:spPr/>
    </dgm:pt>
    <dgm:pt modelId="{E5FE3DD6-2526-4E58-BE37-B6A0204D7926}">
      <dgm:prSet phldrT="[Text]" custT="1"/>
      <dgm:spPr>
        <a:solidFill>
          <a:schemeClr val="accent5"/>
        </a:solidFill>
      </dgm:spPr>
      <dgm:t>
        <a:bodyPr/>
        <a:lstStyle/>
        <a:p>
          <a:r>
            <a:rPr lang="en-US" sz="1800" dirty="0">
              <a:solidFill>
                <a:schemeClr val="bg1"/>
              </a:solidFill>
            </a:rPr>
            <a:t>Enlisted</a:t>
          </a:r>
        </a:p>
      </dgm:t>
    </dgm:pt>
    <dgm:pt modelId="{39FDAE81-6552-4522-A1E0-673E1288BFC1}" type="parTrans" cxnId="{CEC25C7B-BF49-4FB4-AA0D-BC0B43370574}">
      <dgm:prSet/>
      <dgm:spPr/>
      <dgm:t>
        <a:bodyPr/>
        <a:lstStyle/>
        <a:p>
          <a:endParaRPr lang="en-US"/>
        </a:p>
      </dgm:t>
    </dgm:pt>
    <dgm:pt modelId="{A2D4D479-DB31-4527-BD60-F56D74253F8F}" type="sibTrans" cxnId="{CEC25C7B-BF49-4FB4-AA0D-BC0B43370574}">
      <dgm:prSet/>
      <dgm:spPr/>
      <dgm:t>
        <a:bodyPr/>
        <a:lstStyle/>
        <a:p>
          <a:endParaRPr lang="en-US"/>
        </a:p>
      </dgm:t>
    </dgm:pt>
    <dgm:pt modelId="{0463AD72-F5F2-461A-9844-08344270DFF9}">
      <dgm:prSet phldrT="[Text]" custT="1"/>
      <dgm:spPr>
        <a:solidFill>
          <a:schemeClr val="accent5"/>
        </a:solidFill>
      </dgm:spPr>
      <dgm:t>
        <a:bodyPr/>
        <a:lstStyle/>
        <a:p>
          <a:r>
            <a:rPr lang="en-US" sz="1800" dirty="0">
              <a:solidFill>
                <a:schemeClr val="bg1"/>
              </a:solidFill>
            </a:rPr>
            <a:t>Limited Duty / Warrant Officers</a:t>
          </a:r>
        </a:p>
      </dgm:t>
    </dgm:pt>
    <dgm:pt modelId="{210AC0CE-E6C6-41AD-A7C1-33B871BE4CCF}" type="parTrans" cxnId="{7CE967EF-4283-41F5-9E32-9C2440BD1AB5}">
      <dgm:prSet/>
      <dgm:spPr/>
      <dgm:t>
        <a:bodyPr/>
        <a:lstStyle/>
        <a:p>
          <a:endParaRPr lang="en-US"/>
        </a:p>
      </dgm:t>
    </dgm:pt>
    <dgm:pt modelId="{FF9069FB-D4AE-49D7-8F39-220D4BF4956F}" type="sibTrans" cxnId="{7CE967EF-4283-41F5-9E32-9C2440BD1AB5}">
      <dgm:prSet/>
      <dgm:spPr/>
      <dgm:t>
        <a:bodyPr/>
        <a:lstStyle/>
        <a:p>
          <a:endParaRPr lang="en-US"/>
        </a:p>
      </dgm:t>
    </dgm:pt>
    <dgm:pt modelId="{C88B3CD0-B8BB-41DB-8CCD-D8772181A458}">
      <dgm:prSet phldrT="[Text]" custT="1"/>
      <dgm:spPr>
        <a:solidFill>
          <a:schemeClr val="accent5"/>
        </a:solidFill>
      </dgm:spPr>
      <dgm:t>
        <a:bodyPr/>
        <a:lstStyle/>
        <a:p>
          <a:r>
            <a:rPr lang="en-US" sz="1800" dirty="0">
              <a:solidFill>
                <a:schemeClr val="bg1"/>
              </a:solidFill>
            </a:rPr>
            <a:t>Officers</a:t>
          </a:r>
        </a:p>
      </dgm:t>
    </dgm:pt>
    <dgm:pt modelId="{E33348E7-46EE-4862-817A-777A059323D0}" type="parTrans" cxnId="{7E6F26B3-5AB8-4E93-8B95-36F8B974D87A}">
      <dgm:prSet/>
      <dgm:spPr/>
      <dgm:t>
        <a:bodyPr/>
        <a:lstStyle/>
        <a:p>
          <a:endParaRPr lang="en-US"/>
        </a:p>
      </dgm:t>
    </dgm:pt>
    <dgm:pt modelId="{C36B0BE4-AB89-4EBE-A6CF-FA4F23659571}" type="sibTrans" cxnId="{7E6F26B3-5AB8-4E93-8B95-36F8B974D87A}">
      <dgm:prSet/>
      <dgm:spPr/>
      <dgm:t>
        <a:bodyPr/>
        <a:lstStyle/>
        <a:p>
          <a:endParaRPr lang="en-US"/>
        </a:p>
      </dgm:t>
    </dgm:pt>
    <dgm:pt modelId="{C990DEE8-371C-4D2C-AFE5-F61DBDC6A414}" type="pres">
      <dgm:prSet presAssocID="{78C8E24C-1BF5-4C6A-A485-F7A2E0ED623B}" presName="Name0" presStyleCnt="0">
        <dgm:presLayoutVars>
          <dgm:dir/>
          <dgm:resizeHandles val="exact"/>
        </dgm:presLayoutVars>
      </dgm:prSet>
      <dgm:spPr/>
    </dgm:pt>
    <dgm:pt modelId="{17B22EA8-D05A-4CED-B70F-F31A4E66130C}" type="pres">
      <dgm:prSet presAssocID="{E5FE3DD6-2526-4E58-BE37-B6A0204D7926}" presName="parTxOnly" presStyleLbl="node1" presStyleIdx="0" presStyleCnt="3" custScaleX="126955" custScaleY="114821" custLinFactNeighborX="-12089" custLinFactNeighborY="0">
        <dgm:presLayoutVars>
          <dgm:bulletEnabled val="1"/>
        </dgm:presLayoutVars>
      </dgm:prSet>
      <dgm:spPr/>
      <dgm:t>
        <a:bodyPr/>
        <a:lstStyle/>
        <a:p>
          <a:endParaRPr lang="en-US"/>
        </a:p>
      </dgm:t>
    </dgm:pt>
    <dgm:pt modelId="{7FF8DAF5-AC4F-48A5-B520-6E8336EDDF47}" type="pres">
      <dgm:prSet presAssocID="{A2D4D479-DB31-4527-BD60-F56D74253F8F}" presName="parSpace" presStyleCnt="0"/>
      <dgm:spPr/>
    </dgm:pt>
    <dgm:pt modelId="{C1E80EDC-2AFB-40C1-B2B2-339F7409D075}" type="pres">
      <dgm:prSet presAssocID="{0463AD72-F5F2-461A-9844-08344270DFF9}" presName="parTxOnly" presStyleLbl="node1" presStyleIdx="1" presStyleCnt="3" custScaleY="77741">
        <dgm:presLayoutVars>
          <dgm:bulletEnabled val="1"/>
        </dgm:presLayoutVars>
      </dgm:prSet>
      <dgm:spPr/>
      <dgm:t>
        <a:bodyPr/>
        <a:lstStyle/>
        <a:p>
          <a:endParaRPr lang="en-US"/>
        </a:p>
      </dgm:t>
    </dgm:pt>
    <dgm:pt modelId="{9001AF29-54C6-4E2B-8B89-7FF4EF92D4A3}" type="pres">
      <dgm:prSet presAssocID="{FF9069FB-D4AE-49D7-8F39-220D4BF4956F}" presName="parSpace" presStyleCnt="0"/>
      <dgm:spPr/>
    </dgm:pt>
    <dgm:pt modelId="{BB74E495-E9F5-4D28-A315-EA20C8D80ABD}" type="pres">
      <dgm:prSet presAssocID="{C88B3CD0-B8BB-41DB-8CCD-D8772181A458}" presName="parTxOnly" presStyleLbl="node1" presStyleIdx="2" presStyleCnt="3" custScaleX="70538" custScaleY="55745" custLinFactX="27410" custLinFactNeighborX="100000" custLinFactNeighborY="-1630">
        <dgm:presLayoutVars>
          <dgm:bulletEnabled val="1"/>
        </dgm:presLayoutVars>
      </dgm:prSet>
      <dgm:spPr/>
      <dgm:t>
        <a:bodyPr/>
        <a:lstStyle/>
        <a:p>
          <a:endParaRPr lang="en-US"/>
        </a:p>
      </dgm:t>
    </dgm:pt>
  </dgm:ptLst>
  <dgm:cxnLst>
    <dgm:cxn modelId="{7412FDCB-5271-4FFB-A969-7B0D575A398D}" type="presOf" srcId="{C88B3CD0-B8BB-41DB-8CCD-D8772181A458}" destId="{BB74E495-E9F5-4D28-A315-EA20C8D80ABD}" srcOrd="0" destOrd="0" presId="urn:microsoft.com/office/officeart/2005/8/layout/hChevron3"/>
    <dgm:cxn modelId="{1B120F05-D39A-4811-9A1D-C370D93FDA71}" type="presOf" srcId="{78C8E24C-1BF5-4C6A-A485-F7A2E0ED623B}" destId="{C990DEE8-371C-4D2C-AFE5-F61DBDC6A414}" srcOrd="0" destOrd="0" presId="urn:microsoft.com/office/officeart/2005/8/layout/hChevron3"/>
    <dgm:cxn modelId="{7E6F26B3-5AB8-4E93-8B95-36F8B974D87A}" srcId="{78C8E24C-1BF5-4C6A-A485-F7A2E0ED623B}" destId="{C88B3CD0-B8BB-41DB-8CCD-D8772181A458}" srcOrd="2" destOrd="0" parTransId="{E33348E7-46EE-4862-817A-777A059323D0}" sibTransId="{C36B0BE4-AB89-4EBE-A6CF-FA4F23659571}"/>
    <dgm:cxn modelId="{CEC25C7B-BF49-4FB4-AA0D-BC0B43370574}" srcId="{78C8E24C-1BF5-4C6A-A485-F7A2E0ED623B}" destId="{E5FE3DD6-2526-4E58-BE37-B6A0204D7926}" srcOrd="0" destOrd="0" parTransId="{39FDAE81-6552-4522-A1E0-673E1288BFC1}" sibTransId="{A2D4D479-DB31-4527-BD60-F56D74253F8F}"/>
    <dgm:cxn modelId="{7CE967EF-4283-41F5-9E32-9C2440BD1AB5}" srcId="{78C8E24C-1BF5-4C6A-A485-F7A2E0ED623B}" destId="{0463AD72-F5F2-461A-9844-08344270DFF9}" srcOrd="1" destOrd="0" parTransId="{210AC0CE-E6C6-41AD-A7C1-33B871BE4CCF}" sibTransId="{FF9069FB-D4AE-49D7-8F39-220D4BF4956F}"/>
    <dgm:cxn modelId="{EBAB5432-56AB-4759-A7E5-D913A2C84924}" type="presOf" srcId="{0463AD72-F5F2-461A-9844-08344270DFF9}" destId="{C1E80EDC-2AFB-40C1-B2B2-339F7409D075}" srcOrd="0" destOrd="0" presId="urn:microsoft.com/office/officeart/2005/8/layout/hChevron3"/>
    <dgm:cxn modelId="{F773F184-2288-4251-8638-9EF43BB84F14}" type="presOf" srcId="{E5FE3DD6-2526-4E58-BE37-B6A0204D7926}" destId="{17B22EA8-D05A-4CED-B70F-F31A4E66130C}" srcOrd="0" destOrd="0" presId="urn:microsoft.com/office/officeart/2005/8/layout/hChevron3"/>
    <dgm:cxn modelId="{8892254B-2A72-40FF-97E8-E4DEEC75263E}" type="presParOf" srcId="{C990DEE8-371C-4D2C-AFE5-F61DBDC6A414}" destId="{17B22EA8-D05A-4CED-B70F-F31A4E66130C}" srcOrd="0" destOrd="0" presId="urn:microsoft.com/office/officeart/2005/8/layout/hChevron3"/>
    <dgm:cxn modelId="{A1ABD2FF-4EAF-48B6-A289-7B113791C9FF}" type="presParOf" srcId="{C990DEE8-371C-4D2C-AFE5-F61DBDC6A414}" destId="{7FF8DAF5-AC4F-48A5-B520-6E8336EDDF47}" srcOrd="1" destOrd="0" presId="urn:microsoft.com/office/officeart/2005/8/layout/hChevron3"/>
    <dgm:cxn modelId="{B8D34CBD-1D1F-4A13-926D-E879E560A10D}" type="presParOf" srcId="{C990DEE8-371C-4D2C-AFE5-F61DBDC6A414}" destId="{C1E80EDC-2AFB-40C1-B2B2-339F7409D075}" srcOrd="2" destOrd="0" presId="urn:microsoft.com/office/officeart/2005/8/layout/hChevron3"/>
    <dgm:cxn modelId="{37DEBAEC-7788-402C-AE93-53077B45CD21}" type="presParOf" srcId="{C990DEE8-371C-4D2C-AFE5-F61DBDC6A414}" destId="{9001AF29-54C6-4E2B-8B89-7FF4EF92D4A3}" srcOrd="3" destOrd="0" presId="urn:microsoft.com/office/officeart/2005/8/layout/hChevron3"/>
    <dgm:cxn modelId="{88F2B953-3483-46D5-BCC4-B57CDEFA60A8}" type="presParOf" srcId="{C990DEE8-371C-4D2C-AFE5-F61DBDC6A414}" destId="{BB74E495-E9F5-4D28-A315-EA20C8D80ABD}"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14C093-5917-4F64-951F-DACDC9DE3991}" type="doc">
      <dgm:prSet loTypeId="urn:microsoft.com/office/officeart/2008/layout/VerticalCircleList" loCatId="list" qsTypeId="urn:microsoft.com/office/officeart/2005/8/quickstyle/3d3" qsCatId="3D" csTypeId="urn:microsoft.com/office/officeart/2005/8/colors/accent2_3" csCatId="accent2" phldr="1"/>
      <dgm:spPr/>
      <dgm:t>
        <a:bodyPr/>
        <a:lstStyle/>
        <a:p>
          <a:endParaRPr lang="en-US"/>
        </a:p>
      </dgm:t>
    </dgm:pt>
    <dgm:pt modelId="{565D8C8B-C1CC-4A0C-A724-C065BBD072C0}">
      <dgm:prSet custT="1"/>
      <dgm:spPr/>
      <dgm:t>
        <a:bodyPr/>
        <a:lstStyle/>
        <a:p>
          <a:pPr rtl="0"/>
          <a:r>
            <a:rPr lang="en-US" sz="2000" b="1" dirty="0">
              <a:solidFill>
                <a:schemeClr val="accent2">
                  <a:lumMod val="50000"/>
                </a:schemeClr>
              </a:solidFill>
            </a:rPr>
            <a:t>Content, Scope, and Rigor</a:t>
          </a:r>
        </a:p>
      </dgm:t>
    </dgm:pt>
    <dgm:pt modelId="{C36A7D6A-FFC5-409B-BDA5-0D44AECCFC68}" type="parTrans" cxnId="{A153A87E-8FE4-4472-BD15-D3F4438E8016}">
      <dgm:prSet/>
      <dgm:spPr/>
      <dgm:t>
        <a:bodyPr/>
        <a:lstStyle/>
        <a:p>
          <a:endParaRPr lang="en-US">
            <a:solidFill>
              <a:schemeClr val="accent2">
                <a:lumMod val="50000"/>
              </a:schemeClr>
            </a:solidFill>
          </a:endParaRPr>
        </a:p>
      </dgm:t>
    </dgm:pt>
    <dgm:pt modelId="{D512188C-7B52-46DD-B521-D1FA3ECECE1B}" type="sibTrans" cxnId="{A153A87E-8FE4-4472-BD15-D3F4438E8016}">
      <dgm:prSet/>
      <dgm:spPr/>
      <dgm:t>
        <a:bodyPr/>
        <a:lstStyle/>
        <a:p>
          <a:endParaRPr lang="en-US">
            <a:solidFill>
              <a:schemeClr val="accent2">
                <a:lumMod val="50000"/>
              </a:schemeClr>
            </a:solidFill>
          </a:endParaRPr>
        </a:p>
      </dgm:t>
    </dgm:pt>
    <dgm:pt modelId="{91D7EE23-C4A0-4538-AE14-65DF0EF9365D}">
      <dgm:prSet custT="1"/>
      <dgm:spPr/>
      <dgm:t>
        <a:bodyPr/>
        <a:lstStyle/>
        <a:p>
          <a:pPr rtl="0"/>
          <a:r>
            <a:rPr lang="en-US" sz="2000" b="1" dirty="0">
              <a:solidFill>
                <a:schemeClr val="accent2">
                  <a:lumMod val="50000"/>
                </a:schemeClr>
              </a:solidFill>
            </a:rPr>
            <a:t>Learning Outcomes</a:t>
          </a:r>
        </a:p>
      </dgm:t>
    </dgm:pt>
    <dgm:pt modelId="{AB622988-5D5D-41BA-8BC4-11D231375AC0}" type="parTrans" cxnId="{F4294D16-1631-4A72-8C9A-4907C3AF6FCD}">
      <dgm:prSet/>
      <dgm:spPr/>
      <dgm:t>
        <a:bodyPr/>
        <a:lstStyle/>
        <a:p>
          <a:endParaRPr lang="en-US">
            <a:solidFill>
              <a:schemeClr val="accent2">
                <a:lumMod val="50000"/>
              </a:schemeClr>
            </a:solidFill>
          </a:endParaRPr>
        </a:p>
      </dgm:t>
    </dgm:pt>
    <dgm:pt modelId="{F71780B2-84CF-438C-93C1-EFE54F691D2D}" type="sibTrans" cxnId="{F4294D16-1631-4A72-8C9A-4907C3AF6FCD}">
      <dgm:prSet/>
      <dgm:spPr/>
      <dgm:t>
        <a:bodyPr/>
        <a:lstStyle/>
        <a:p>
          <a:endParaRPr lang="en-US">
            <a:solidFill>
              <a:schemeClr val="accent2">
                <a:lumMod val="50000"/>
              </a:schemeClr>
            </a:solidFill>
          </a:endParaRPr>
        </a:p>
      </dgm:t>
    </dgm:pt>
    <dgm:pt modelId="{FD39D303-2110-4B55-808B-3A8BE3B201AC}">
      <dgm:prSet custT="1"/>
      <dgm:spPr/>
      <dgm:t>
        <a:bodyPr/>
        <a:lstStyle/>
        <a:p>
          <a:pPr rtl="0"/>
          <a:r>
            <a:rPr lang="en-US" sz="2000" b="1" dirty="0">
              <a:solidFill>
                <a:schemeClr val="accent2">
                  <a:lumMod val="50000"/>
                </a:schemeClr>
              </a:solidFill>
            </a:rPr>
            <a:t>Level of Difficulty</a:t>
          </a:r>
        </a:p>
      </dgm:t>
    </dgm:pt>
    <dgm:pt modelId="{6E04403E-B9BE-4B1C-8A68-58B6CF184EDA}" type="parTrans" cxnId="{553BB3D2-81F9-4510-809D-1A0494AE0378}">
      <dgm:prSet/>
      <dgm:spPr/>
      <dgm:t>
        <a:bodyPr/>
        <a:lstStyle/>
        <a:p>
          <a:endParaRPr lang="en-US">
            <a:solidFill>
              <a:schemeClr val="accent2">
                <a:lumMod val="50000"/>
              </a:schemeClr>
            </a:solidFill>
          </a:endParaRPr>
        </a:p>
      </dgm:t>
    </dgm:pt>
    <dgm:pt modelId="{6EA90CBC-AD46-4E4C-B73F-20CE7E22FA67}" type="sibTrans" cxnId="{553BB3D2-81F9-4510-809D-1A0494AE0378}">
      <dgm:prSet/>
      <dgm:spPr/>
      <dgm:t>
        <a:bodyPr/>
        <a:lstStyle/>
        <a:p>
          <a:endParaRPr lang="en-US">
            <a:solidFill>
              <a:schemeClr val="accent2">
                <a:lumMod val="50000"/>
              </a:schemeClr>
            </a:solidFill>
          </a:endParaRPr>
        </a:p>
      </dgm:t>
    </dgm:pt>
    <dgm:pt modelId="{6B34CF84-CA6D-4244-BAB3-68DED6FEC57E}">
      <dgm:prSet custT="1"/>
      <dgm:spPr/>
      <dgm:t>
        <a:bodyPr/>
        <a:lstStyle/>
        <a:p>
          <a:pPr rtl="0"/>
          <a:r>
            <a:rPr lang="en-US" sz="2000" b="1" dirty="0">
              <a:solidFill>
                <a:schemeClr val="accent2">
                  <a:lumMod val="50000"/>
                </a:schemeClr>
              </a:solidFill>
            </a:rPr>
            <a:t>Applicability to Programs and Courses</a:t>
          </a:r>
        </a:p>
      </dgm:t>
    </dgm:pt>
    <dgm:pt modelId="{2B7908D4-0C13-43C2-BF03-B0C3095AE0CF}" type="parTrans" cxnId="{3123F6B8-7374-4C3A-BA2D-84F481902EBB}">
      <dgm:prSet/>
      <dgm:spPr/>
      <dgm:t>
        <a:bodyPr/>
        <a:lstStyle/>
        <a:p>
          <a:endParaRPr lang="en-US">
            <a:solidFill>
              <a:schemeClr val="accent2">
                <a:lumMod val="50000"/>
              </a:schemeClr>
            </a:solidFill>
          </a:endParaRPr>
        </a:p>
      </dgm:t>
    </dgm:pt>
    <dgm:pt modelId="{696AD8B7-A964-472B-86A7-39A2A66A79F2}" type="sibTrans" cxnId="{3123F6B8-7374-4C3A-BA2D-84F481902EBB}">
      <dgm:prSet/>
      <dgm:spPr/>
      <dgm:t>
        <a:bodyPr/>
        <a:lstStyle/>
        <a:p>
          <a:endParaRPr lang="en-US">
            <a:solidFill>
              <a:schemeClr val="accent2">
                <a:lumMod val="50000"/>
              </a:schemeClr>
            </a:solidFill>
          </a:endParaRPr>
        </a:p>
      </dgm:t>
    </dgm:pt>
    <dgm:pt modelId="{EF500158-A97C-4771-9ADF-7D37B201B6D8}">
      <dgm:prSet custT="1"/>
      <dgm:spPr/>
      <dgm:t>
        <a:bodyPr/>
        <a:lstStyle/>
        <a:p>
          <a:pPr rtl="0"/>
          <a:r>
            <a:rPr lang="en-US" sz="2000" b="1" dirty="0">
              <a:solidFill>
                <a:schemeClr val="accent2">
                  <a:lumMod val="50000"/>
                </a:schemeClr>
              </a:solidFill>
            </a:rPr>
            <a:t>Assessment Tools</a:t>
          </a:r>
        </a:p>
      </dgm:t>
    </dgm:pt>
    <dgm:pt modelId="{44819F8B-D912-43F7-B28D-4877275C2F5A}" type="parTrans" cxnId="{367AE31C-263D-4762-B872-764CA5AE4D33}">
      <dgm:prSet/>
      <dgm:spPr/>
      <dgm:t>
        <a:bodyPr/>
        <a:lstStyle/>
        <a:p>
          <a:endParaRPr lang="en-US">
            <a:solidFill>
              <a:schemeClr val="accent2">
                <a:lumMod val="50000"/>
              </a:schemeClr>
            </a:solidFill>
          </a:endParaRPr>
        </a:p>
      </dgm:t>
    </dgm:pt>
    <dgm:pt modelId="{A2B5D8CB-DFEB-49B8-8DB9-73D589F116ED}" type="sibTrans" cxnId="{367AE31C-263D-4762-B872-764CA5AE4D33}">
      <dgm:prSet/>
      <dgm:spPr/>
      <dgm:t>
        <a:bodyPr/>
        <a:lstStyle/>
        <a:p>
          <a:endParaRPr lang="en-US">
            <a:solidFill>
              <a:schemeClr val="accent2">
                <a:lumMod val="50000"/>
              </a:schemeClr>
            </a:solidFill>
          </a:endParaRPr>
        </a:p>
      </dgm:t>
    </dgm:pt>
    <dgm:pt modelId="{4917E687-A6B2-4097-AD76-39FF1ADACC95}">
      <dgm:prSet custT="1"/>
      <dgm:spPr/>
      <dgm:t>
        <a:bodyPr/>
        <a:lstStyle/>
        <a:p>
          <a:pPr rtl="0"/>
          <a:r>
            <a:rPr lang="en-US" sz="2000" b="1" dirty="0">
              <a:solidFill>
                <a:schemeClr val="accent2">
                  <a:lumMod val="50000"/>
                </a:schemeClr>
              </a:solidFill>
            </a:rPr>
            <a:t>Depth and Breadth of Material</a:t>
          </a:r>
        </a:p>
      </dgm:t>
    </dgm:pt>
    <dgm:pt modelId="{C24F91A5-AF07-4BD0-8E6C-F834B4C9FEE1}" type="parTrans" cxnId="{9BB4D612-E339-4F50-9E07-6793D1A2D28B}">
      <dgm:prSet/>
      <dgm:spPr/>
      <dgm:t>
        <a:bodyPr/>
        <a:lstStyle/>
        <a:p>
          <a:endParaRPr lang="en-US">
            <a:solidFill>
              <a:schemeClr val="accent2">
                <a:lumMod val="50000"/>
              </a:schemeClr>
            </a:solidFill>
          </a:endParaRPr>
        </a:p>
      </dgm:t>
    </dgm:pt>
    <dgm:pt modelId="{BE5869AA-14F3-4398-A1A3-6665945D5E98}" type="sibTrans" cxnId="{9BB4D612-E339-4F50-9E07-6793D1A2D28B}">
      <dgm:prSet/>
      <dgm:spPr/>
      <dgm:t>
        <a:bodyPr/>
        <a:lstStyle/>
        <a:p>
          <a:endParaRPr lang="en-US">
            <a:solidFill>
              <a:schemeClr val="accent2">
                <a:lumMod val="50000"/>
              </a:schemeClr>
            </a:solidFill>
          </a:endParaRPr>
        </a:p>
      </dgm:t>
    </dgm:pt>
    <dgm:pt modelId="{F7E14549-0B73-4321-B320-5FCF9C2B43FC}" type="pres">
      <dgm:prSet presAssocID="{E814C093-5917-4F64-951F-DACDC9DE3991}" presName="Name0" presStyleCnt="0">
        <dgm:presLayoutVars>
          <dgm:dir/>
        </dgm:presLayoutVars>
      </dgm:prSet>
      <dgm:spPr/>
      <dgm:t>
        <a:bodyPr/>
        <a:lstStyle/>
        <a:p>
          <a:endParaRPr lang="en-US"/>
        </a:p>
      </dgm:t>
    </dgm:pt>
    <dgm:pt modelId="{C83294C2-7FDC-4126-862E-A36DC98D344C}" type="pres">
      <dgm:prSet presAssocID="{565D8C8B-C1CC-4A0C-A724-C065BBD072C0}" presName="noChildren" presStyleCnt="0"/>
      <dgm:spPr/>
    </dgm:pt>
    <dgm:pt modelId="{525EE9A1-7232-4C53-9FC3-28D3A7BC1CD1}" type="pres">
      <dgm:prSet presAssocID="{565D8C8B-C1CC-4A0C-A724-C065BBD072C0}" presName="gap" presStyleCnt="0"/>
      <dgm:spPr/>
    </dgm:pt>
    <dgm:pt modelId="{6EBDB6F2-F023-4AEE-BCE8-D3D0D4F9528B}" type="pres">
      <dgm:prSet presAssocID="{565D8C8B-C1CC-4A0C-A724-C065BBD072C0}" presName="medCircle2" presStyleLbl="vennNode1" presStyleIdx="0" presStyleCnt="6"/>
      <dgm:spPr>
        <a:solidFill>
          <a:srgbClr val="0070C0">
            <a:alpha val="50000"/>
          </a:srgbClr>
        </a:solidFill>
      </dgm:spPr>
    </dgm:pt>
    <dgm:pt modelId="{5EA09DE6-C4D0-4379-8F0A-25A825B0115E}" type="pres">
      <dgm:prSet presAssocID="{565D8C8B-C1CC-4A0C-A724-C065BBD072C0}" presName="txLvlOnly1" presStyleLbl="revTx" presStyleIdx="0" presStyleCnt="6"/>
      <dgm:spPr/>
      <dgm:t>
        <a:bodyPr/>
        <a:lstStyle/>
        <a:p>
          <a:endParaRPr lang="en-US"/>
        </a:p>
      </dgm:t>
    </dgm:pt>
    <dgm:pt modelId="{ED621C3F-B201-4B95-A7E4-629994562D60}" type="pres">
      <dgm:prSet presAssocID="{91D7EE23-C4A0-4538-AE14-65DF0EF9365D}" presName="noChildren" presStyleCnt="0"/>
      <dgm:spPr/>
    </dgm:pt>
    <dgm:pt modelId="{A0596A97-7731-479A-9632-9728E576622F}" type="pres">
      <dgm:prSet presAssocID="{91D7EE23-C4A0-4538-AE14-65DF0EF9365D}" presName="gap" presStyleCnt="0"/>
      <dgm:spPr/>
    </dgm:pt>
    <dgm:pt modelId="{D2D4C013-E777-4494-B3DD-9C329E2FC4E2}" type="pres">
      <dgm:prSet presAssocID="{91D7EE23-C4A0-4538-AE14-65DF0EF9365D}" presName="medCircle2" presStyleLbl="vennNode1" presStyleIdx="1" presStyleCnt="6"/>
      <dgm:spPr>
        <a:solidFill>
          <a:srgbClr val="0070C0">
            <a:alpha val="50000"/>
          </a:srgbClr>
        </a:solidFill>
      </dgm:spPr>
    </dgm:pt>
    <dgm:pt modelId="{03432D45-6B78-4029-9BBB-9D7481AF6D85}" type="pres">
      <dgm:prSet presAssocID="{91D7EE23-C4A0-4538-AE14-65DF0EF9365D}" presName="txLvlOnly1" presStyleLbl="revTx" presStyleIdx="1" presStyleCnt="6"/>
      <dgm:spPr/>
      <dgm:t>
        <a:bodyPr/>
        <a:lstStyle/>
        <a:p>
          <a:endParaRPr lang="en-US"/>
        </a:p>
      </dgm:t>
    </dgm:pt>
    <dgm:pt modelId="{8B139924-0E05-4BEC-A84B-42A92F44748F}" type="pres">
      <dgm:prSet presAssocID="{4917E687-A6B2-4097-AD76-39FF1ADACC95}" presName="noChildren" presStyleCnt="0"/>
      <dgm:spPr/>
    </dgm:pt>
    <dgm:pt modelId="{7C09671C-A054-4ACC-BD21-EC31231713E3}" type="pres">
      <dgm:prSet presAssocID="{4917E687-A6B2-4097-AD76-39FF1ADACC95}" presName="gap" presStyleCnt="0"/>
      <dgm:spPr/>
    </dgm:pt>
    <dgm:pt modelId="{2550584D-38C6-4AB4-83B6-B1445817B7EF}" type="pres">
      <dgm:prSet presAssocID="{4917E687-A6B2-4097-AD76-39FF1ADACC95}" presName="medCircle2" presStyleLbl="vennNode1" presStyleIdx="2" presStyleCnt="6"/>
      <dgm:spPr>
        <a:solidFill>
          <a:srgbClr val="0070C0">
            <a:alpha val="50000"/>
          </a:srgbClr>
        </a:solidFill>
      </dgm:spPr>
    </dgm:pt>
    <dgm:pt modelId="{7E9E6149-074E-4AC5-BCA5-7F27E6132579}" type="pres">
      <dgm:prSet presAssocID="{4917E687-A6B2-4097-AD76-39FF1ADACC95}" presName="txLvlOnly1" presStyleLbl="revTx" presStyleIdx="2" presStyleCnt="6"/>
      <dgm:spPr/>
      <dgm:t>
        <a:bodyPr/>
        <a:lstStyle/>
        <a:p>
          <a:endParaRPr lang="en-US"/>
        </a:p>
      </dgm:t>
    </dgm:pt>
    <dgm:pt modelId="{B245827F-B4AA-4864-85D1-2E567FDEBE6F}" type="pres">
      <dgm:prSet presAssocID="{FD39D303-2110-4B55-808B-3A8BE3B201AC}" presName="noChildren" presStyleCnt="0"/>
      <dgm:spPr/>
    </dgm:pt>
    <dgm:pt modelId="{082BD0FE-F478-4D22-BCFB-FCEE6DCF8415}" type="pres">
      <dgm:prSet presAssocID="{FD39D303-2110-4B55-808B-3A8BE3B201AC}" presName="gap" presStyleCnt="0"/>
      <dgm:spPr/>
    </dgm:pt>
    <dgm:pt modelId="{45404BAD-1BFD-4D49-966D-017963DF19C9}" type="pres">
      <dgm:prSet presAssocID="{FD39D303-2110-4B55-808B-3A8BE3B201AC}" presName="medCircle2" presStyleLbl="vennNode1" presStyleIdx="3" presStyleCnt="6"/>
      <dgm:spPr>
        <a:solidFill>
          <a:srgbClr val="0070C0">
            <a:alpha val="50000"/>
          </a:srgbClr>
        </a:solidFill>
      </dgm:spPr>
    </dgm:pt>
    <dgm:pt modelId="{09F3D9C5-2FBE-4E49-822B-C276F8B5B649}" type="pres">
      <dgm:prSet presAssocID="{FD39D303-2110-4B55-808B-3A8BE3B201AC}" presName="txLvlOnly1" presStyleLbl="revTx" presStyleIdx="3" presStyleCnt="6"/>
      <dgm:spPr/>
      <dgm:t>
        <a:bodyPr/>
        <a:lstStyle/>
        <a:p>
          <a:endParaRPr lang="en-US"/>
        </a:p>
      </dgm:t>
    </dgm:pt>
    <dgm:pt modelId="{8B00C504-A1E7-4E45-9043-4BD095B68F01}" type="pres">
      <dgm:prSet presAssocID="{6B34CF84-CA6D-4244-BAB3-68DED6FEC57E}" presName="noChildren" presStyleCnt="0"/>
      <dgm:spPr/>
    </dgm:pt>
    <dgm:pt modelId="{7B1FAD55-D173-4337-88AA-0C718D6C567D}" type="pres">
      <dgm:prSet presAssocID="{6B34CF84-CA6D-4244-BAB3-68DED6FEC57E}" presName="gap" presStyleCnt="0"/>
      <dgm:spPr/>
    </dgm:pt>
    <dgm:pt modelId="{593D09CE-70ED-4E28-A857-8DF1E4532CA7}" type="pres">
      <dgm:prSet presAssocID="{6B34CF84-CA6D-4244-BAB3-68DED6FEC57E}" presName="medCircle2" presStyleLbl="vennNode1" presStyleIdx="4" presStyleCnt="6"/>
      <dgm:spPr>
        <a:solidFill>
          <a:srgbClr val="0070C0">
            <a:alpha val="50000"/>
          </a:srgbClr>
        </a:solidFill>
      </dgm:spPr>
    </dgm:pt>
    <dgm:pt modelId="{143CDC19-BB98-4ED3-B85A-0FB7BC857599}" type="pres">
      <dgm:prSet presAssocID="{6B34CF84-CA6D-4244-BAB3-68DED6FEC57E}" presName="txLvlOnly1" presStyleLbl="revTx" presStyleIdx="4" presStyleCnt="6"/>
      <dgm:spPr/>
      <dgm:t>
        <a:bodyPr/>
        <a:lstStyle/>
        <a:p>
          <a:endParaRPr lang="en-US"/>
        </a:p>
      </dgm:t>
    </dgm:pt>
    <dgm:pt modelId="{E46E7B69-91D4-43A7-BB63-1848C3112D8B}" type="pres">
      <dgm:prSet presAssocID="{EF500158-A97C-4771-9ADF-7D37B201B6D8}" presName="noChildren" presStyleCnt="0"/>
      <dgm:spPr/>
    </dgm:pt>
    <dgm:pt modelId="{5DF8739D-7F85-4468-868D-12553334192A}" type="pres">
      <dgm:prSet presAssocID="{EF500158-A97C-4771-9ADF-7D37B201B6D8}" presName="gap" presStyleCnt="0"/>
      <dgm:spPr/>
    </dgm:pt>
    <dgm:pt modelId="{75D60E5E-27F2-42F9-A65E-0D01A6A8D62C}" type="pres">
      <dgm:prSet presAssocID="{EF500158-A97C-4771-9ADF-7D37B201B6D8}" presName="medCircle2" presStyleLbl="vennNode1" presStyleIdx="5" presStyleCnt="6"/>
      <dgm:spPr>
        <a:solidFill>
          <a:srgbClr val="0070C0">
            <a:alpha val="50000"/>
          </a:srgbClr>
        </a:solidFill>
      </dgm:spPr>
    </dgm:pt>
    <dgm:pt modelId="{B2A1059F-3B46-4CB2-9528-5144E944CB6B}" type="pres">
      <dgm:prSet presAssocID="{EF500158-A97C-4771-9ADF-7D37B201B6D8}" presName="txLvlOnly1" presStyleLbl="revTx" presStyleIdx="5" presStyleCnt="6"/>
      <dgm:spPr/>
      <dgm:t>
        <a:bodyPr/>
        <a:lstStyle/>
        <a:p>
          <a:endParaRPr lang="en-US"/>
        </a:p>
      </dgm:t>
    </dgm:pt>
  </dgm:ptLst>
  <dgm:cxnLst>
    <dgm:cxn modelId="{BF204F62-F6F4-4F4E-B7BE-591DFE58D040}" type="presOf" srcId="{6B34CF84-CA6D-4244-BAB3-68DED6FEC57E}" destId="{143CDC19-BB98-4ED3-B85A-0FB7BC857599}" srcOrd="0" destOrd="0" presId="urn:microsoft.com/office/officeart/2008/layout/VerticalCircleList"/>
    <dgm:cxn modelId="{67731A20-2C88-4093-9E44-6F452F503EAF}" type="presOf" srcId="{91D7EE23-C4A0-4538-AE14-65DF0EF9365D}" destId="{03432D45-6B78-4029-9BBB-9D7481AF6D85}" srcOrd="0" destOrd="0" presId="urn:microsoft.com/office/officeart/2008/layout/VerticalCircleList"/>
    <dgm:cxn modelId="{DB8AEBAB-4598-45BF-B9EF-8B8B6838A4F5}" type="presOf" srcId="{565D8C8B-C1CC-4A0C-A724-C065BBD072C0}" destId="{5EA09DE6-C4D0-4379-8F0A-25A825B0115E}" srcOrd="0" destOrd="0" presId="urn:microsoft.com/office/officeart/2008/layout/VerticalCircleList"/>
    <dgm:cxn modelId="{8E45E4F8-0780-43BD-B9AE-E02073305BCE}" type="presOf" srcId="{4917E687-A6B2-4097-AD76-39FF1ADACC95}" destId="{7E9E6149-074E-4AC5-BCA5-7F27E6132579}" srcOrd="0" destOrd="0" presId="urn:microsoft.com/office/officeart/2008/layout/VerticalCircleList"/>
    <dgm:cxn modelId="{553BB3D2-81F9-4510-809D-1A0494AE0378}" srcId="{E814C093-5917-4F64-951F-DACDC9DE3991}" destId="{FD39D303-2110-4B55-808B-3A8BE3B201AC}" srcOrd="3" destOrd="0" parTransId="{6E04403E-B9BE-4B1C-8A68-58B6CF184EDA}" sibTransId="{6EA90CBC-AD46-4E4C-B73F-20CE7E22FA67}"/>
    <dgm:cxn modelId="{F4294D16-1631-4A72-8C9A-4907C3AF6FCD}" srcId="{E814C093-5917-4F64-951F-DACDC9DE3991}" destId="{91D7EE23-C4A0-4538-AE14-65DF0EF9365D}" srcOrd="1" destOrd="0" parTransId="{AB622988-5D5D-41BA-8BC4-11D231375AC0}" sibTransId="{F71780B2-84CF-438C-93C1-EFE54F691D2D}"/>
    <dgm:cxn modelId="{9BB4D612-E339-4F50-9E07-6793D1A2D28B}" srcId="{E814C093-5917-4F64-951F-DACDC9DE3991}" destId="{4917E687-A6B2-4097-AD76-39FF1ADACC95}" srcOrd="2" destOrd="0" parTransId="{C24F91A5-AF07-4BD0-8E6C-F834B4C9FEE1}" sibTransId="{BE5869AA-14F3-4398-A1A3-6665945D5E98}"/>
    <dgm:cxn modelId="{367AE31C-263D-4762-B872-764CA5AE4D33}" srcId="{E814C093-5917-4F64-951F-DACDC9DE3991}" destId="{EF500158-A97C-4771-9ADF-7D37B201B6D8}" srcOrd="5" destOrd="0" parTransId="{44819F8B-D912-43F7-B28D-4877275C2F5A}" sibTransId="{A2B5D8CB-DFEB-49B8-8DB9-73D589F116ED}"/>
    <dgm:cxn modelId="{0F312133-04A1-4E37-AF11-F736748DD7D0}" type="presOf" srcId="{EF500158-A97C-4771-9ADF-7D37B201B6D8}" destId="{B2A1059F-3B46-4CB2-9528-5144E944CB6B}" srcOrd="0" destOrd="0" presId="urn:microsoft.com/office/officeart/2008/layout/VerticalCircleList"/>
    <dgm:cxn modelId="{EE5ADD74-EDB6-49BA-B52A-468FB9CCDEFF}" type="presOf" srcId="{E814C093-5917-4F64-951F-DACDC9DE3991}" destId="{F7E14549-0B73-4321-B320-5FCF9C2B43FC}" srcOrd="0" destOrd="0" presId="urn:microsoft.com/office/officeart/2008/layout/VerticalCircleList"/>
    <dgm:cxn modelId="{ED882580-FD55-4CFF-8206-E53C74FFED90}" type="presOf" srcId="{FD39D303-2110-4B55-808B-3A8BE3B201AC}" destId="{09F3D9C5-2FBE-4E49-822B-C276F8B5B649}" srcOrd="0" destOrd="0" presId="urn:microsoft.com/office/officeart/2008/layout/VerticalCircleList"/>
    <dgm:cxn modelId="{A153A87E-8FE4-4472-BD15-D3F4438E8016}" srcId="{E814C093-5917-4F64-951F-DACDC9DE3991}" destId="{565D8C8B-C1CC-4A0C-A724-C065BBD072C0}" srcOrd="0" destOrd="0" parTransId="{C36A7D6A-FFC5-409B-BDA5-0D44AECCFC68}" sibTransId="{D512188C-7B52-46DD-B521-D1FA3ECECE1B}"/>
    <dgm:cxn modelId="{3123F6B8-7374-4C3A-BA2D-84F481902EBB}" srcId="{E814C093-5917-4F64-951F-DACDC9DE3991}" destId="{6B34CF84-CA6D-4244-BAB3-68DED6FEC57E}" srcOrd="4" destOrd="0" parTransId="{2B7908D4-0C13-43C2-BF03-B0C3095AE0CF}" sibTransId="{696AD8B7-A964-472B-86A7-39A2A66A79F2}"/>
    <dgm:cxn modelId="{01E3FB0A-7B35-4190-9F81-DF92B9CC5359}" type="presParOf" srcId="{F7E14549-0B73-4321-B320-5FCF9C2B43FC}" destId="{C83294C2-7FDC-4126-862E-A36DC98D344C}" srcOrd="0" destOrd="0" presId="urn:microsoft.com/office/officeart/2008/layout/VerticalCircleList"/>
    <dgm:cxn modelId="{13ABA975-7726-420E-B594-F251F5F44770}" type="presParOf" srcId="{C83294C2-7FDC-4126-862E-A36DC98D344C}" destId="{525EE9A1-7232-4C53-9FC3-28D3A7BC1CD1}" srcOrd="0" destOrd="0" presId="urn:microsoft.com/office/officeart/2008/layout/VerticalCircleList"/>
    <dgm:cxn modelId="{5712F3ED-CC40-42B1-AE79-627878C72B2C}" type="presParOf" srcId="{C83294C2-7FDC-4126-862E-A36DC98D344C}" destId="{6EBDB6F2-F023-4AEE-BCE8-D3D0D4F9528B}" srcOrd="1" destOrd="0" presId="urn:microsoft.com/office/officeart/2008/layout/VerticalCircleList"/>
    <dgm:cxn modelId="{AA5ACE2D-BDDC-4404-A32D-4CACDD18A477}" type="presParOf" srcId="{C83294C2-7FDC-4126-862E-A36DC98D344C}" destId="{5EA09DE6-C4D0-4379-8F0A-25A825B0115E}" srcOrd="2" destOrd="0" presId="urn:microsoft.com/office/officeart/2008/layout/VerticalCircleList"/>
    <dgm:cxn modelId="{9B86F9AF-7143-40D8-ACF1-DD7E03D1ED5D}" type="presParOf" srcId="{F7E14549-0B73-4321-B320-5FCF9C2B43FC}" destId="{ED621C3F-B201-4B95-A7E4-629994562D60}" srcOrd="1" destOrd="0" presId="urn:microsoft.com/office/officeart/2008/layout/VerticalCircleList"/>
    <dgm:cxn modelId="{E0B7A2A7-0645-43CD-80FC-1A36798CF7DB}" type="presParOf" srcId="{ED621C3F-B201-4B95-A7E4-629994562D60}" destId="{A0596A97-7731-479A-9632-9728E576622F}" srcOrd="0" destOrd="0" presId="urn:microsoft.com/office/officeart/2008/layout/VerticalCircleList"/>
    <dgm:cxn modelId="{13DB66B8-0B7B-4C8D-AF98-A2ECFBAB7A37}" type="presParOf" srcId="{ED621C3F-B201-4B95-A7E4-629994562D60}" destId="{D2D4C013-E777-4494-B3DD-9C329E2FC4E2}" srcOrd="1" destOrd="0" presId="urn:microsoft.com/office/officeart/2008/layout/VerticalCircleList"/>
    <dgm:cxn modelId="{5261CDCC-9806-4B0E-B5B3-DA531EBA2E18}" type="presParOf" srcId="{ED621C3F-B201-4B95-A7E4-629994562D60}" destId="{03432D45-6B78-4029-9BBB-9D7481AF6D85}" srcOrd="2" destOrd="0" presId="urn:microsoft.com/office/officeart/2008/layout/VerticalCircleList"/>
    <dgm:cxn modelId="{ABC6B40C-858E-42EA-98A8-A41196BF51F9}" type="presParOf" srcId="{F7E14549-0B73-4321-B320-5FCF9C2B43FC}" destId="{8B139924-0E05-4BEC-A84B-42A92F44748F}" srcOrd="2" destOrd="0" presId="urn:microsoft.com/office/officeart/2008/layout/VerticalCircleList"/>
    <dgm:cxn modelId="{C63B490E-137F-4F46-B3D6-582425E71BB8}" type="presParOf" srcId="{8B139924-0E05-4BEC-A84B-42A92F44748F}" destId="{7C09671C-A054-4ACC-BD21-EC31231713E3}" srcOrd="0" destOrd="0" presId="urn:microsoft.com/office/officeart/2008/layout/VerticalCircleList"/>
    <dgm:cxn modelId="{CA43EAAC-A31F-4C02-B1BB-5CDE71CE9EE6}" type="presParOf" srcId="{8B139924-0E05-4BEC-A84B-42A92F44748F}" destId="{2550584D-38C6-4AB4-83B6-B1445817B7EF}" srcOrd="1" destOrd="0" presId="urn:microsoft.com/office/officeart/2008/layout/VerticalCircleList"/>
    <dgm:cxn modelId="{E13B7C4A-E058-495A-A76E-59B4139EA407}" type="presParOf" srcId="{8B139924-0E05-4BEC-A84B-42A92F44748F}" destId="{7E9E6149-074E-4AC5-BCA5-7F27E6132579}" srcOrd="2" destOrd="0" presId="urn:microsoft.com/office/officeart/2008/layout/VerticalCircleList"/>
    <dgm:cxn modelId="{3B14B998-C066-4AD3-89AC-0B267240C2B4}" type="presParOf" srcId="{F7E14549-0B73-4321-B320-5FCF9C2B43FC}" destId="{B245827F-B4AA-4864-85D1-2E567FDEBE6F}" srcOrd="3" destOrd="0" presId="urn:microsoft.com/office/officeart/2008/layout/VerticalCircleList"/>
    <dgm:cxn modelId="{379A4565-52D2-45F9-AD9D-E6EC20A0A081}" type="presParOf" srcId="{B245827F-B4AA-4864-85D1-2E567FDEBE6F}" destId="{082BD0FE-F478-4D22-BCFB-FCEE6DCF8415}" srcOrd="0" destOrd="0" presId="urn:microsoft.com/office/officeart/2008/layout/VerticalCircleList"/>
    <dgm:cxn modelId="{717F8A55-AABC-41E9-B62D-B5263578CB16}" type="presParOf" srcId="{B245827F-B4AA-4864-85D1-2E567FDEBE6F}" destId="{45404BAD-1BFD-4D49-966D-017963DF19C9}" srcOrd="1" destOrd="0" presId="urn:microsoft.com/office/officeart/2008/layout/VerticalCircleList"/>
    <dgm:cxn modelId="{470414A1-5F23-4EA0-838E-AABEBF0C0EB1}" type="presParOf" srcId="{B245827F-B4AA-4864-85D1-2E567FDEBE6F}" destId="{09F3D9C5-2FBE-4E49-822B-C276F8B5B649}" srcOrd="2" destOrd="0" presId="urn:microsoft.com/office/officeart/2008/layout/VerticalCircleList"/>
    <dgm:cxn modelId="{806F7C69-9958-4316-B876-6AF85F9E2760}" type="presParOf" srcId="{F7E14549-0B73-4321-B320-5FCF9C2B43FC}" destId="{8B00C504-A1E7-4E45-9043-4BD095B68F01}" srcOrd="4" destOrd="0" presId="urn:microsoft.com/office/officeart/2008/layout/VerticalCircleList"/>
    <dgm:cxn modelId="{0027C084-67FD-4EA4-8D69-7AB74A6CA0A0}" type="presParOf" srcId="{8B00C504-A1E7-4E45-9043-4BD095B68F01}" destId="{7B1FAD55-D173-4337-88AA-0C718D6C567D}" srcOrd="0" destOrd="0" presId="urn:microsoft.com/office/officeart/2008/layout/VerticalCircleList"/>
    <dgm:cxn modelId="{82178C43-AB53-47E7-85FB-553EA10E203F}" type="presParOf" srcId="{8B00C504-A1E7-4E45-9043-4BD095B68F01}" destId="{593D09CE-70ED-4E28-A857-8DF1E4532CA7}" srcOrd="1" destOrd="0" presId="urn:microsoft.com/office/officeart/2008/layout/VerticalCircleList"/>
    <dgm:cxn modelId="{37BEE25D-9C73-416D-AB39-0965C4DD553C}" type="presParOf" srcId="{8B00C504-A1E7-4E45-9043-4BD095B68F01}" destId="{143CDC19-BB98-4ED3-B85A-0FB7BC857599}" srcOrd="2" destOrd="0" presId="urn:microsoft.com/office/officeart/2008/layout/VerticalCircleList"/>
    <dgm:cxn modelId="{AB682721-8A41-48E1-B809-A50E5B52BB5D}" type="presParOf" srcId="{F7E14549-0B73-4321-B320-5FCF9C2B43FC}" destId="{E46E7B69-91D4-43A7-BB63-1848C3112D8B}" srcOrd="5" destOrd="0" presId="urn:microsoft.com/office/officeart/2008/layout/VerticalCircleList"/>
    <dgm:cxn modelId="{6BE2B235-8489-4D9E-9F8A-826A1202A556}" type="presParOf" srcId="{E46E7B69-91D4-43A7-BB63-1848C3112D8B}" destId="{5DF8739D-7F85-4468-868D-12553334192A}" srcOrd="0" destOrd="0" presId="urn:microsoft.com/office/officeart/2008/layout/VerticalCircleList"/>
    <dgm:cxn modelId="{C2B4952C-AF7F-4917-BCE3-1B7F33F55D8A}" type="presParOf" srcId="{E46E7B69-91D4-43A7-BB63-1848C3112D8B}" destId="{75D60E5E-27F2-42F9-A65E-0D01A6A8D62C}" srcOrd="1" destOrd="0" presId="urn:microsoft.com/office/officeart/2008/layout/VerticalCircleList"/>
    <dgm:cxn modelId="{32E0CFB5-FF85-4829-9220-755E9024AC1B}" type="presParOf" srcId="{E46E7B69-91D4-43A7-BB63-1848C3112D8B}" destId="{B2A1059F-3B46-4CB2-9528-5144E944CB6B}" srcOrd="2" destOrd="0" presId="urn:microsoft.com/office/officeart/2008/layout/VerticalCircle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9B755FC-E5C9-4A41-BB90-3B9110CB3BB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0890E23-B417-49F0-8693-77A542E757BE}">
      <dgm:prSet phldrT="[Text]" custT="1"/>
      <dgm:spPr/>
      <dgm:t>
        <a:bodyPr/>
        <a:lstStyle/>
        <a:p>
          <a:r>
            <a:rPr kumimoji="0" lang="en-US" sz="2400" b="0" i="0" u="none" strike="noStrike" cap="none" spc="0" normalizeH="0" baseline="0" noProof="0" dirty="0">
              <a:ln>
                <a:noFill/>
              </a:ln>
              <a:solidFill>
                <a:schemeClr val="bg1"/>
              </a:solidFill>
              <a:effectLst/>
              <a:uLnTx/>
              <a:uFillTx/>
              <a:latin typeface="+mn-lt"/>
              <a:ea typeface="+mn-ea"/>
              <a:cs typeface="+mn-cs"/>
            </a:rPr>
            <a:t>Course is too limited in scope or too narrowly focused to be comparable to college courses</a:t>
          </a:r>
          <a:r>
            <a:rPr kumimoji="0" lang="en-US" sz="2400" b="0" i="0" u="none" strike="noStrike" cap="none" spc="0" normalizeH="0" baseline="0" noProof="0" dirty="0">
              <a:ln>
                <a:noFill/>
              </a:ln>
              <a:solidFill>
                <a:srgbClr val="005288"/>
              </a:solidFill>
              <a:effectLst/>
              <a:uLnTx/>
              <a:uFillTx/>
              <a:latin typeface="+mn-lt"/>
              <a:ea typeface="+mn-ea"/>
              <a:cs typeface="+mn-cs"/>
            </a:rPr>
            <a:t>.</a:t>
          </a:r>
          <a:endParaRPr lang="en-US" sz="2400" b="0" dirty="0">
            <a:solidFill>
              <a:srgbClr val="005288"/>
            </a:solidFill>
            <a:latin typeface="+mn-lt"/>
          </a:endParaRPr>
        </a:p>
      </dgm:t>
    </dgm:pt>
    <dgm:pt modelId="{69B7A954-5F74-48CB-9410-3F51D944B646}" type="parTrans" cxnId="{B951760C-862E-47CE-9B1B-758E74245836}">
      <dgm:prSet/>
      <dgm:spPr/>
      <dgm:t>
        <a:bodyPr/>
        <a:lstStyle/>
        <a:p>
          <a:endParaRPr lang="en-US"/>
        </a:p>
      </dgm:t>
    </dgm:pt>
    <dgm:pt modelId="{70B9E3EA-B978-4913-A6AE-421B65DCDF42}" type="sibTrans" cxnId="{B951760C-862E-47CE-9B1B-758E74245836}">
      <dgm:prSet/>
      <dgm:spPr/>
      <dgm:t>
        <a:bodyPr/>
        <a:lstStyle/>
        <a:p>
          <a:endParaRPr lang="en-US"/>
        </a:p>
      </dgm:t>
    </dgm:pt>
    <dgm:pt modelId="{9DFBE732-980A-4F38-A970-6160E020B52E}">
      <dgm:prSet phldrT="[Text]" custT="1"/>
      <dgm:spPr/>
      <dgm:t>
        <a:bodyPr/>
        <a:lstStyle/>
        <a:p>
          <a:r>
            <a:rPr lang="en-US" sz="2400" b="0" dirty="0">
              <a:solidFill>
                <a:schemeClr val="bg1"/>
              </a:solidFill>
              <a:latin typeface="+mn-lt"/>
              <a:ea typeface="+mn-ea"/>
              <a:cs typeface="+mn-cs"/>
            </a:rPr>
            <a:t>Evaluation and assessment methods are inadequate to support learning outcomes and course content.</a:t>
          </a:r>
          <a:endParaRPr lang="en-US" sz="2400" b="0" dirty="0">
            <a:solidFill>
              <a:schemeClr val="bg1"/>
            </a:solidFill>
            <a:latin typeface="+mn-lt"/>
          </a:endParaRPr>
        </a:p>
      </dgm:t>
    </dgm:pt>
    <dgm:pt modelId="{DFE18046-0239-4F26-9259-848CCA99F49B}" type="parTrans" cxnId="{25992AA2-B84F-448B-B5DE-647174F9A660}">
      <dgm:prSet/>
      <dgm:spPr/>
      <dgm:t>
        <a:bodyPr/>
        <a:lstStyle/>
        <a:p>
          <a:endParaRPr lang="en-US"/>
        </a:p>
      </dgm:t>
    </dgm:pt>
    <dgm:pt modelId="{BA00EA03-49D6-4434-AD43-A0ABFC6C6808}" type="sibTrans" cxnId="{25992AA2-B84F-448B-B5DE-647174F9A660}">
      <dgm:prSet/>
      <dgm:spPr/>
      <dgm:t>
        <a:bodyPr/>
        <a:lstStyle/>
        <a:p>
          <a:endParaRPr lang="en-US"/>
        </a:p>
      </dgm:t>
    </dgm:pt>
    <dgm:pt modelId="{93310A21-C934-4457-A5BC-B12A4611B1AA}">
      <dgm:prSet phldrT="[Text]" custT="1"/>
      <dgm:spPr/>
      <dgm:t>
        <a:bodyPr/>
        <a:lstStyle/>
        <a:p>
          <a:r>
            <a:rPr lang="en-US" sz="2400" b="0" dirty="0">
              <a:solidFill>
                <a:schemeClr val="bg1"/>
              </a:solidFill>
              <a:latin typeface="+mn-lt"/>
              <a:ea typeface="+mn-ea"/>
              <a:cs typeface="+mn-cs"/>
            </a:rPr>
            <a:t>Course content lacks academic rigor expected in college-level courses.</a:t>
          </a:r>
          <a:endParaRPr lang="en-US" sz="2400" b="0" dirty="0">
            <a:solidFill>
              <a:schemeClr val="bg1"/>
            </a:solidFill>
            <a:latin typeface="+mn-lt"/>
          </a:endParaRPr>
        </a:p>
      </dgm:t>
    </dgm:pt>
    <dgm:pt modelId="{4E0721E9-CBB7-4A1D-A375-F0F20F76085A}" type="sibTrans" cxnId="{A6527AD7-27DC-40B3-8A44-7827424D2FC6}">
      <dgm:prSet/>
      <dgm:spPr/>
      <dgm:t>
        <a:bodyPr/>
        <a:lstStyle/>
        <a:p>
          <a:endParaRPr lang="en-US"/>
        </a:p>
      </dgm:t>
    </dgm:pt>
    <dgm:pt modelId="{D518371F-7E77-405E-A58A-877CA91A5F5C}" type="parTrans" cxnId="{A6527AD7-27DC-40B3-8A44-7827424D2FC6}">
      <dgm:prSet/>
      <dgm:spPr/>
      <dgm:t>
        <a:bodyPr/>
        <a:lstStyle/>
        <a:p>
          <a:endParaRPr lang="en-US"/>
        </a:p>
      </dgm:t>
    </dgm:pt>
    <dgm:pt modelId="{2C1D85DA-6241-46B8-897F-1BA83AF84B6D}">
      <dgm:prSet phldrT="[Text]" custT="1"/>
      <dgm:spPr/>
      <dgm:t>
        <a:bodyPr/>
        <a:lstStyle/>
        <a:p>
          <a:r>
            <a:rPr lang="en-US" sz="2400" b="0" dirty="0">
              <a:solidFill>
                <a:schemeClr val="bg1"/>
              </a:solidFill>
              <a:latin typeface="+mn-lt"/>
            </a:rPr>
            <a:t>Material presented for review is insufficient to allow team to make judgment.</a:t>
          </a:r>
        </a:p>
      </dgm:t>
    </dgm:pt>
    <dgm:pt modelId="{FC5EBC3A-23F9-462A-BEBF-1C7560A5BE0C}" type="parTrans" cxnId="{01356B20-CA22-4D7A-ACF3-412FF9B759B0}">
      <dgm:prSet/>
      <dgm:spPr/>
      <dgm:t>
        <a:bodyPr/>
        <a:lstStyle/>
        <a:p>
          <a:endParaRPr lang="en-US"/>
        </a:p>
      </dgm:t>
    </dgm:pt>
    <dgm:pt modelId="{A6CB7FC8-00B4-46A2-8CCD-72AC4F21F9B7}" type="sibTrans" cxnId="{01356B20-CA22-4D7A-ACF3-412FF9B759B0}">
      <dgm:prSet/>
      <dgm:spPr/>
      <dgm:t>
        <a:bodyPr/>
        <a:lstStyle/>
        <a:p>
          <a:endParaRPr lang="en-US"/>
        </a:p>
      </dgm:t>
    </dgm:pt>
    <dgm:pt modelId="{64FC3205-7A62-40A7-AB5C-4AB877089C84}" type="pres">
      <dgm:prSet presAssocID="{C9B755FC-E5C9-4A41-BB90-3B9110CB3BB8}" presName="linear" presStyleCnt="0">
        <dgm:presLayoutVars>
          <dgm:dir/>
          <dgm:animLvl val="lvl"/>
          <dgm:resizeHandles val="exact"/>
        </dgm:presLayoutVars>
      </dgm:prSet>
      <dgm:spPr/>
      <dgm:t>
        <a:bodyPr/>
        <a:lstStyle/>
        <a:p>
          <a:endParaRPr lang="en-US"/>
        </a:p>
      </dgm:t>
    </dgm:pt>
    <dgm:pt modelId="{5CD2D3F4-6F8E-4D6E-BD75-DF93D251D7A1}" type="pres">
      <dgm:prSet presAssocID="{50890E23-B417-49F0-8693-77A542E757BE}" presName="parentLin" presStyleCnt="0"/>
      <dgm:spPr/>
    </dgm:pt>
    <dgm:pt modelId="{91D0D358-CBFB-4B41-B1CB-16DD17B87565}" type="pres">
      <dgm:prSet presAssocID="{50890E23-B417-49F0-8693-77A542E757BE}" presName="parentLeftMargin" presStyleLbl="node1" presStyleIdx="0" presStyleCnt="4"/>
      <dgm:spPr/>
      <dgm:t>
        <a:bodyPr/>
        <a:lstStyle/>
        <a:p>
          <a:endParaRPr lang="en-US"/>
        </a:p>
      </dgm:t>
    </dgm:pt>
    <dgm:pt modelId="{5E202695-6224-44C0-9B95-0B4A1D587E4A}" type="pres">
      <dgm:prSet presAssocID="{50890E23-B417-49F0-8693-77A542E757BE}" presName="parentText" presStyleLbl="node1" presStyleIdx="0" presStyleCnt="4" custScaleX="142857">
        <dgm:presLayoutVars>
          <dgm:chMax val="0"/>
          <dgm:bulletEnabled val="1"/>
        </dgm:presLayoutVars>
      </dgm:prSet>
      <dgm:spPr/>
      <dgm:t>
        <a:bodyPr/>
        <a:lstStyle/>
        <a:p>
          <a:endParaRPr lang="en-US"/>
        </a:p>
      </dgm:t>
    </dgm:pt>
    <dgm:pt modelId="{131F2F5B-6CCF-4AFA-A2CE-CC0B2219975A}" type="pres">
      <dgm:prSet presAssocID="{50890E23-B417-49F0-8693-77A542E757BE}" presName="negativeSpace" presStyleCnt="0"/>
      <dgm:spPr/>
    </dgm:pt>
    <dgm:pt modelId="{85754DB1-9E0F-4B29-ABA0-F251A8A8E209}" type="pres">
      <dgm:prSet presAssocID="{50890E23-B417-49F0-8693-77A542E757BE}" presName="childText" presStyleLbl="conFgAcc1" presStyleIdx="0" presStyleCnt="4">
        <dgm:presLayoutVars>
          <dgm:bulletEnabled val="1"/>
        </dgm:presLayoutVars>
        <dgm:style>
          <a:lnRef idx="2">
            <a:schemeClr val="accent6"/>
          </a:lnRef>
          <a:fillRef idx="1">
            <a:schemeClr val="lt1"/>
          </a:fillRef>
          <a:effectRef idx="0">
            <a:schemeClr val="accent6"/>
          </a:effectRef>
          <a:fontRef idx="minor">
            <a:schemeClr val="dk1"/>
          </a:fontRef>
        </dgm:style>
      </dgm:prSet>
      <dgm:spPr>
        <a:noFill/>
        <a:ln/>
      </dgm:spPr>
    </dgm:pt>
    <dgm:pt modelId="{07E38891-3707-4E9E-822C-AF9E541374CE}" type="pres">
      <dgm:prSet presAssocID="{70B9E3EA-B978-4913-A6AE-421B65DCDF42}" presName="spaceBetweenRectangles" presStyleCnt="0"/>
      <dgm:spPr/>
    </dgm:pt>
    <dgm:pt modelId="{B3B5753E-C76E-41E5-BD53-364325892FED}" type="pres">
      <dgm:prSet presAssocID="{93310A21-C934-4457-A5BC-B12A4611B1AA}" presName="parentLin" presStyleCnt="0"/>
      <dgm:spPr/>
    </dgm:pt>
    <dgm:pt modelId="{123EAE92-A560-48FC-90B8-335CDF13A668}" type="pres">
      <dgm:prSet presAssocID="{93310A21-C934-4457-A5BC-B12A4611B1AA}" presName="parentLeftMargin" presStyleLbl="node1" presStyleIdx="0" presStyleCnt="4"/>
      <dgm:spPr/>
      <dgm:t>
        <a:bodyPr/>
        <a:lstStyle/>
        <a:p>
          <a:endParaRPr lang="en-US"/>
        </a:p>
      </dgm:t>
    </dgm:pt>
    <dgm:pt modelId="{5001C7B1-ABBC-40AE-9783-0498C4F9545F}" type="pres">
      <dgm:prSet presAssocID="{93310A21-C934-4457-A5BC-B12A4611B1AA}" presName="parentText" presStyleLbl="node1" presStyleIdx="1" presStyleCnt="4" custScaleX="142857">
        <dgm:presLayoutVars>
          <dgm:chMax val="0"/>
          <dgm:bulletEnabled val="1"/>
        </dgm:presLayoutVars>
      </dgm:prSet>
      <dgm:spPr/>
      <dgm:t>
        <a:bodyPr/>
        <a:lstStyle/>
        <a:p>
          <a:endParaRPr lang="en-US"/>
        </a:p>
      </dgm:t>
    </dgm:pt>
    <dgm:pt modelId="{F481DEF6-C00F-410D-8425-7FCE21BB1AF3}" type="pres">
      <dgm:prSet presAssocID="{93310A21-C934-4457-A5BC-B12A4611B1AA}" presName="negativeSpace" presStyleCnt="0"/>
      <dgm:spPr/>
    </dgm:pt>
    <dgm:pt modelId="{B234F55B-97B0-412B-9498-A55B6DDB6A02}" type="pres">
      <dgm:prSet presAssocID="{93310A21-C934-4457-A5BC-B12A4611B1AA}" presName="childText" presStyleLbl="conFgAcc1" presStyleIdx="1" presStyleCnt="4">
        <dgm:presLayoutVars>
          <dgm:bulletEnabled val="1"/>
        </dgm:presLayoutVars>
        <dgm:style>
          <a:lnRef idx="2">
            <a:schemeClr val="accent6"/>
          </a:lnRef>
          <a:fillRef idx="1">
            <a:schemeClr val="lt1"/>
          </a:fillRef>
          <a:effectRef idx="0">
            <a:schemeClr val="accent6"/>
          </a:effectRef>
          <a:fontRef idx="minor">
            <a:schemeClr val="dk1"/>
          </a:fontRef>
        </dgm:style>
      </dgm:prSet>
      <dgm:spPr>
        <a:noFill/>
        <a:ln/>
      </dgm:spPr>
    </dgm:pt>
    <dgm:pt modelId="{4874624A-02E5-4991-9427-4171E3C05AE3}" type="pres">
      <dgm:prSet presAssocID="{4E0721E9-CBB7-4A1D-A375-F0F20F76085A}" presName="spaceBetweenRectangles" presStyleCnt="0"/>
      <dgm:spPr/>
    </dgm:pt>
    <dgm:pt modelId="{67C306AA-52D0-481E-BC9C-94C053218D16}" type="pres">
      <dgm:prSet presAssocID="{9DFBE732-980A-4F38-A970-6160E020B52E}" presName="parentLin" presStyleCnt="0"/>
      <dgm:spPr/>
    </dgm:pt>
    <dgm:pt modelId="{F8996B21-3A96-4521-8B56-F7D4F5F291F7}" type="pres">
      <dgm:prSet presAssocID="{9DFBE732-980A-4F38-A970-6160E020B52E}" presName="parentLeftMargin" presStyleLbl="node1" presStyleIdx="1" presStyleCnt="4"/>
      <dgm:spPr/>
      <dgm:t>
        <a:bodyPr/>
        <a:lstStyle/>
        <a:p>
          <a:endParaRPr lang="en-US"/>
        </a:p>
      </dgm:t>
    </dgm:pt>
    <dgm:pt modelId="{F93B923F-BDB9-40D4-9749-31D4AB838BBF}" type="pres">
      <dgm:prSet presAssocID="{9DFBE732-980A-4F38-A970-6160E020B52E}" presName="parentText" presStyleLbl="node1" presStyleIdx="2" presStyleCnt="4" custScaleX="142857">
        <dgm:presLayoutVars>
          <dgm:chMax val="0"/>
          <dgm:bulletEnabled val="1"/>
        </dgm:presLayoutVars>
      </dgm:prSet>
      <dgm:spPr/>
      <dgm:t>
        <a:bodyPr/>
        <a:lstStyle/>
        <a:p>
          <a:endParaRPr lang="en-US"/>
        </a:p>
      </dgm:t>
    </dgm:pt>
    <dgm:pt modelId="{41326B81-FF16-47C0-ADA8-752A0F7FE9BA}" type="pres">
      <dgm:prSet presAssocID="{9DFBE732-980A-4F38-A970-6160E020B52E}" presName="negativeSpace" presStyleCnt="0"/>
      <dgm:spPr/>
    </dgm:pt>
    <dgm:pt modelId="{E873DE59-6028-486C-B03F-850ED8EB6D4E}" type="pres">
      <dgm:prSet presAssocID="{9DFBE732-980A-4F38-A970-6160E020B52E}" presName="childText" presStyleLbl="conFgAcc1" presStyleIdx="2" presStyleCnt="4">
        <dgm:presLayoutVars>
          <dgm:bulletEnabled val="1"/>
        </dgm:presLayoutVars>
        <dgm:style>
          <a:lnRef idx="2">
            <a:schemeClr val="accent6"/>
          </a:lnRef>
          <a:fillRef idx="1">
            <a:schemeClr val="lt1"/>
          </a:fillRef>
          <a:effectRef idx="0">
            <a:schemeClr val="accent6"/>
          </a:effectRef>
          <a:fontRef idx="minor">
            <a:schemeClr val="dk1"/>
          </a:fontRef>
        </dgm:style>
      </dgm:prSet>
      <dgm:spPr>
        <a:noFill/>
        <a:ln/>
      </dgm:spPr>
    </dgm:pt>
    <dgm:pt modelId="{5D8E4250-2F63-4592-945E-F7D37BF8D439}" type="pres">
      <dgm:prSet presAssocID="{BA00EA03-49D6-4434-AD43-A0ABFC6C6808}" presName="spaceBetweenRectangles" presStyleCnt="0"/>
      <dgm:spPr/>
    </dgm:pt>
    <dgm:pt modelId="{FF1B95BA-2E2A-4F6D-B25B-0F963C54D5D6}" type="pres">
      <dgm:prSet presAssocID="{2C1D85DA-6241-46B8-897F-1BA83AF84B6D}" presName="parentLin" presStyleCnt="0"/>
      <dgm:spPr/>
    </dgm:pt>
    <dgm:pt modelId="{F9143CA5-8350-42D2-A109-75018E832EB6}" type="pres">
      <dgm:prSet presAssocID="{2C1D85DA-6241-46B8-897F-1BA83AF84B6D}" presName="parentLeftMargin" presStyleLbl="node1" presStyleIdx="2" presStyleCnt="4"/>
      <dgm:spPr/>
      <dgm:t>
        <a:bodyPr/>
        <a:lstStyle/>
        <a:p>
          <a:endParaRPr lang="en-US"/>
        </a:p>
      </dgm:t>
    </dgm:pt>
    <dgm:pt modelId="{BF784A50-4787-4B30-8D66-3E9F7ED955CA}" type="pres">
      <dgm:prSet presAssocID="{2C1D85DA-6241-46B8-897F-1BA83AF84B6D}" presName="parentText" presStyleLbl="node1" presStyleIdx="3" presStyleCnt="4" custScaleX="142857">
        <dgm:presLayoutVars>
          <dgm:chMax val="0"/>
          <dgm:bulletEnabled val="1"/>
        </dgm:presLayoutVars>
      </dgm:prSet>
      <dgm:spPr/>
      <dgm:t>
        <a:bodyPr/>
        <a:lstStyle/>
        <a:p>
          <a:endParaRPr lang="en-US"/>
        </a:p>
      </dgm:t>
    </dgm:pt>
    <dgm:pt modelId="{47ED757A-7FC8-4074-85D9-BC2175E5321D}" type="pres">
      <dgm:prSet presAssocID="{2C1D85DA-6241-46B8-897F-1BA83AF84B6D}" presName="negativeSpace" presStyleCnt="0"/>
      <dgm:spPr/>
    </dgm:pt>
    <dgm:pt modelId="{87F4CA07-879D-444E-AA42-75D6F2368291}" type="pres">
      <dgm:prSet presAssocID="{2C1D85DA-6241-46B8-897F-1BA83AF84B6D}" presName="childText" presStyleLbl="conFgAcc1" presStyleIdx="3" presStyleCnt="4">
        <dgm:presLayoutVars>
          <dgm:bulletEnabled val="1"/>
        </dgm:presLayoutVars>
        <dgm:style>
          <a:lnRef idx="2">
            <a:schemeClr val="accent6"/>
          </a:lnRef>
          <a:fillRef idx="1">
            <a:schemeClr val="lt1"/>
          </a:fillRef>
          <a:effectRef idx="0">
            <a:schemeClr val="accent6"/>
          </a:effectRef>
          <a:fontRef idx="minor">
            <a:schemeClr val="dk1"/>
          </a:fontRef>
        </dgm:style>
      </dgm:prSet>
      <dgm:spPr>
        <a:noFill/>
      </dgm:spPr>
    </dgm:pt>
  </dgm:ptLst>
  <dgm:cxnLst>
    <dgm:cxn modelId="{C7BD6F79-870D-4EAF-AE6C-41697A8BE770}" type="presOf" srcId="{93310A21-C934-4457-A5BC-B12A4611B1AA}" destId="{123EAE92-A560-48FC-90B8-335CDF13A668}" srcOrd="0" destOrd="0" presId="urn:microsoft.com/office/officeart/2005/8/layout/list1"/>
    <dgm:cxn modelId="{BB6CED82-3716-40A8-B8AD-832C14DA36B2}" type="presOf" srcId="{93310A21-C934-4457-A5BC-B12A4611B1AA}" destId="{5001C7B1-ABBC-40AE-9783-0498C4F9545F}" srcOrd="1" destOrd="0" presId="urn:microsoft.com/office/officeart/2005/8/layout/list1"/>
    <dgm:cxn modelId="{8FCF8580-6451-41F3-8D89-682A48C3015B}" type="presOf" srcId="{C9B755FC-E5C9-4A41-BB90-3B9110CB3BB8}" destId="{64FC3205-7A62-40A7-AB5C-4AB877089C84}" srcOrd="0" destOrd="0" presId="urn:microsoft.com/office/officeart/2005/8/layout/list1"/>
    <dgm:cxn modelId="{E25FD1AA-9CD7-4FBD-A287-84651CFF5FC6}" type="presOf" srcId="{9DFBE732-980A-4F38-A970-6160E020B52E}" destId="{F8996B21-3A96-4521-8B56-F7D4F5F291F7}" srcOrd="0" destOrd="0" presId="urn:microsoft.com/office/officeart/2005/8/layout/list1"/>
    <dgm:cxn modelId="{B951760C-862E-47CE-9B1B-758E74245836}" srcId="{C9B755FC-E5C9-4A41-BB90-3B9110CB3BB8}" destId="{50890E23-B417-49F0-8693-77A542E757BE}" srcOrd="0" destOrd="0" parTransId="{69B7A954-5F74-48CB-9410-3F51D944B646}" sibTransId="{70B9E3EA-B978-4913-A6AE-421B65DCDF42}"/>
    <dgm:cxn modelId="{A6527AD7-27DC-40B3-8A44-7827424D2FC6}" srcId="{C9B755FC-E5C9-4A41-BB90-3B9110CB3BB8}" destId="{93310A21-C934-4457-A5BC-B12A4611B1AA}" srcOrd="1" destOrd="0" parTransId="{D518371F-7E77-405E-A58A-877CA91A5F5C}" sibTransId="{4E0721E9-CBB7-4A1D-A375-F0F20F76085A}"/>
    <dgm:cxn modelId="{B8DFA65C-568E-4AF0-A821-5F0BADD23A84}" type="presOf" srcId="{50890E23-B417-49F0-8693-77A542E757BE}" destId="{91D0D358-CBFB-4B41-B1CB-16DD17B87565}" srcOrd="0" destOrd="0" presId="urn:microsoft.com/office/officeart/2005/8/layout/list1"/>
    <dgm:cxn modelId="{01356B20-CA22-4D7A-ACF3-412FF9B759B0}" srcId="{C9B755FC-E5C9-4A41-BB90-3B9110CB3BB8}" destId="{2C1D85DA-6241-46B8-897F-1BA83AF84B6D}" srcOrd="3" destOrd="0" parTransId="{FC5EBC3A-23F9-462A-BEBF-1C7560A5BE0C}" sibTransId="{A6CB7FC8-00B4-46A2-8CCD-72AC4F21F9B7}"/>
    <dgm:cxn modelId="{FC8C62C0-F64D-4810-AF6E-02E17E0156E3}" type="presOf" srcId="{9DFBE732-980A-4F38-A970-6160E020B52E}" destId="{F93B923F-BDB9-40D4-9749-31D4AB838BBF}" srcOrd="1" destOrd="0" presId="urn:microsoft.com/office/officeart/2005/8/layout/list1"/>
    <dgm:cxn modelId="{C9C68306-2C7E-49AE-8230-A3BF4FA0A2A4}" type="presOf" srcId="{50890E23-B417-49F0-8693-77A542E757BE}" destId="{5E202695-6224-44C0-9B95-0B4A1D587E4A}" srcOrd="1" destOrd="0" presId="urn:microsoft.com/office/officeart/2005/8/layout/list1"/>
    <dgm:cxn modelId="{90DB2927-3097-4A85-B70B-C42F271ED726}" type="presOf" srcId="{2C1D85DA-6241-46B8-897F-1BA83AF84B6D}" destId="{F9143CA5-8350-42D2-A109-75018E832EB6}" srcOrd="0" destOrd="0" presId="urn:microsoft.com/office/officeart/2005/8/layout/list1"/>
    <dgm:cxn modelId="{25992AA2-B84F-448B-B5DE-647174F9A660}" srcId="{C9B755FC-E5C9-4A41-BB90-3B9110CB3BB8}" destId="{9DFBE732-980A-4F38-A970-6160E020B52E}" srcOrd="2" destOrd="0" parTransId="{DFE18046-0239-4F26-9259-848CCA99F49B}" sibTransId="{BA00EA03-49D6-4434-AD43-A0ABFC6C6808}"/>
    <dgm:cxn modelId="{FBDE0E49-5C92-4CA5-AD49-7411CD10DF9C}" type="presOf" srcId="{2C1D85DA-6241-46B8-897F-1BA83AF84B6D}" destId="{BF784A50-4787-4B30-8D66-3E9F7ED955CA}" srcOrd="1" destOrd="0" presId="urn:microsoft.com/office/officeart/2005/8/layout/list1"/>
    <dgm:cxn modelId="{A7F18C3C-A94A-4DB5-B6E7-08ADDDB6C6FA}" type="presParOf" srcId="{64FC3205-7A62-40A7-AB5C-4AB877089C84}" destId="{5CD2D3F4-6F8E-4D6E-BD75-DF93D251D7A1}" srcOrd="0" destOrd="0" presId="urn:microsoft.com/office/officeart/2005/8/layout/list1"/>
    <dgm:cxn modelId="{7BF14C13-542E-41B7-BCA6-1F8AA42F6AC6}" type="presParOf" srcId="{5CD2D3F4-6F8E-4D6E-BD75-DF93D251D7A1}" destId="{91D0D358-CBFB-4B41-B1CB-16DD17B87565}" srcOrd="0" destOrd="0" presId="urn:microsoft.com/office/officeart/2005/8/layout/list1"/>
    <dgm:cxn modelId="{33F44143-CF73-4309-ACAF-EE10DE23375D}" type="presParOf" srcId="{5CD2D3F4-6F8E-4D6E-BD75-DF93D251D7A1}" destId="{5E202695-6224-44C0-9B95-0B4A1D587E4A}" srcOrd="1" destOrd="0" presId="urn:microsoft.com/office/officeart/2005/8/layout/list1"/>
    <dgm:cxn modelId="{72A7B629-9567-4681-B74D-A3846E04AB2E}" type="presParOf" srcId="{64FC3205-7A62-40A7-AB5C-4AB877089C84}" destId="{131F2F5B-6CCF-4AFA-A2CE-CC0B2219975A}" srcOrd="1" destOrd="0" presId="urn:microsoft.com/office/officeart/2005/8/layout/list1"/>
    <dgm:cxn modelId="{85244365-8881-46EA-A804-99A126FDF6A5}" type="presParOf" srcId="{64FC3205-7A62-40A7-AB5C-4AB877089C84}" destId="{85754DB1-9E0F-4B29-ABA0-F251A8A8E209}" srcOrd="2" destOrd="0" presId="urn:microsoft.com/office/officeart/2005/8/layout/list1"/>
    <dgm:cxn modelId="{0362A7DE-B71D-4B12-B5D9-CD11284ECD97}" type="presParOf" srcId="{64FC3205-7A62-40A7-AB5C-4AB877089C84}" destId="{07E38891-3707-4E9E-822C-AF9E541374CE}" srcOrd="3" destOrd="0" presId="urn:microsoft.com/office/officeart/2005/8/layout/list1"/>
    <dgm:cxn modelId="{1C43DE8F-32EF-4E0A-9AAC-25A9D494644A}" type="presParOf" srcId="{64FC3205-7A62-40A7-AB5C-4AB877089C84}" destId="{B3B5753E-C76E-41E5-BD53-364325892FED}" srcOrd="4" destOrd="0" presId="urn:microsoft.com/office/officeart/2005/8/layout/list1"/>
    <dgm:cxn modelId="{7A5F0A61-DD34-4E68-9554-7A2470C7B129}" type="presParOf" srcId="{B3B5753E-C76E-41E5-BD53-364325892FED}" destId="{123EAE92-A560-48FC-90B8-335CDF13A668}" srcOrd="0" destOrd="0" presId="urn:microsoft.com/office/officeart/2005/8/layout/list1"/>
    <dgm:cxn modelId="{85A84422-2F4B-4A11-A191-AFB922C8E82B}" type="presParOf" srcId="{B3B5753E-C76E-41E5-BD53-364325892FED}" destId="{5001C7B1-ABBC-40AE-9783-0498C4F9545F}" srcOrd="1" destOrd="0" presId="urn:microsoft.com/office/officeart/2005/8/layout/list1"/>
    <dgm:cxn modelId="{6CD129C0-FEDF-4DAA-9047-B23ED5BF73F7}" type="presParOf" srcId="{64FC3205-7A62-40A7-AB5C-4AB877089C84}" destId="{F481DEF6-C00F-410D-8425-7FCE21BB1AF3}" srcOrd="5" destOrd="0" presId="urn:microsoft.com/office/officeart/2005/8/layout/list1"/>
    <dgm:cxn modelId="{9B010954-7245-4EA9-B443-65F1DF7A0250}" type="presParOf" srcId="{64FC3205-7A62-40A7-AB5C-4AB877089C84}" destId="{B234F55B-97B0-412B-9498-A55B6DDB6A02}" srcOrd="6" destOrd="0" presId="urn:microsoft.com/office/officeart/2005/8/layout/list1"/>
    <dgm:cxn modelId="{5E91146D-3309-41BD-85E2-851F70D77000}" type="presParOf" srcId="{64FC3205-7A62-40A7-AB5C-4AB877089C84}" destId="{4874624A-02E5-4991-9427-4171E3C05AE3}" srcOrd="7" destOrd="0" presId="urn:microsoft.com/office/officeart/2005/8/layout/list1"/>
    <dgm:cxn modelId="{7A1A2A32-D4A9-4831-AEA3-921FBFC790CC}" type="presParOf" srcId="{64FC3205-7A62-40A7-AB5C-4AB877089C84}" destId="{67C306AA-52D0-481E-BC9C-94C053218D16}" srcOrd="8" destOrd="0" presId="urn:microsoft.com/office/officeart/2005/8/layout/list1"/>
    <dgm:cxn modelId="{67EDFC1F-1FAA-4F60-9ABC-D15CEE831548}" type="presParOf" srcId="{67C306AA-52D0-481E-BC9C-94C053218D16}" destId="{F8996B21-3A96-4521-8B56-F7D4F5F291F7}" srcOrd="0" destOrd="0" presId="urn:microsoft.com/office/officeart/2005/8/layout/list1"/>
    <dgm:cxn modelId="{A61842DA-306D-4B62-909B-C70033916FDE}" type="presParOf" srcId="{67C306AA-52D0-481E-BC9C-94C053218D16}" destId="{F93B923F-BDB9-40D4-9749-31D4AB838BBF}" srcOrd="1" destOrd="0" presId="urn:microsoft.com/office/officeart/2005/8/layout/list1"/>
    <dgm:cxn modelId="{31C880E8-E298-4875-BB4B-871AAEF1B3E0}" type="presParOf" srcId="{64FC3205-7A62-40A7-AB5C-4AB877089C84}" destId="{41326B81-FF16-47C0-ADA8-752A0F7FE9BA}" srcOrd="9" destOrd="0" presId="urn:microsoft.com/office/officeart/2005/8/layout/list1"/>
    <dgm:cxn modelId="{DB667BFD-8FE9-40A7-8A67-94C6E4DE466E}" type="presParOf" srcId="{64FC3205-7A62-40A7-AB5C-4AB877089C84}" destId="{E873DE59-6028-486C-B03F-850ED8EB6D4E}" srcOrd="10" destOrd="0" presId="urn:microsoft.com/office/officeart/2005/8/layout/list1"/>
    <dgm:cxn modelId="{A7C52B6E-26A0-49B9-8B01-5A5398F1FC88}" type="presParOf" srcId="{64FC3205-7A62-40A7-AB5C-4AB877089C84}" destId="{5D8E4250-2F63-4592-945E-F7D37BF8D439}" srcOrd="11" destOrd="0" presId="urn:microsoft.com/office/officeart/2005/8/layout/list1"/>
    <dgm:cxn modelId="{12EE9120-83A0-4A37-B3EB-C826CADA2B61}" type="presParOf" srcId="{64FC3205-7A62-40A7-AB5C-4AB877089C84}" destId="{FF1B95BA-2E2A-4F6D-B25B-0F963C54D5D6}" srcOrd="12" destOrd="0" presId="urn:microsoft.com/office/officeart/2005/8/layout/list1"/>
    <dgm:cxn modelId="{1DB1B779-62DA-4ACA-B65F-8C766B16FC37}" type="presParOf" srcId="{FF1B95BA-2E2A-4F6D-B25B-0F963C54D5D6}" destId="{F9143CA5-8350-42D2-A109-75018E832EB6}" srcOrd="0" destOrd="0" presId="urn:microsoft.com/office/officeart/2005/8/layout/list1"/>
    <dgm:cxn modelId="{C7D98C2C-998B-4102-9EF5-295378737D4C}" type="presParOf" srcId="{FF1B95BA-2E2A-4F6D-B25B-0F963C54D5D6}" destId="{BF784A50-4787-4B30-8D66-3E9F7ED955CA}" srcOrd="1" destOrd="0" presId="urn:microsoft.com/office/officeart/2005/8/layout/list1"/>
    <dgm:cxn modelId="{16538F04-B7DE-4BDD-9E4C-06D25065CE27}" type="presParOf" srcId="{64FC3205-7A62-40A7-AB5C-4AB877089C84}" destId="{47ED757A-7FC8-4074-85D9-BC2175E5321D}" srcOrd="13" destOrd="0" presId="urn:microsoft.com/office/officeart/2005/8/layout/list1"/>
    <dgm:cxn modelId="{9DB2915C-BCDF-4195-A031-E44A27923ABB}" type="presParOf" srcId="{64FC3205-7A62-40A7-AB5C-4AB877089C84}" destId="{87F4CA07-879D-444E-AA42-75D6F2368291}"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2A7787D-2496-4D28-A703-CD1725B98D85}" type="doc">
      <dgm:prSet loTypeId="urn:microsoft.com/office/officeart/2005/8/layout/pyramid4" loCatId="pyramid" qsTypeId="urn:microsoft.com/office/officeart/2005/8/quickstyle/simple1#1" qsCatId="simple" csTypeId="urn:microsoft.com/office/officeart/2005/8/colors/accent6_3" csCatId="accent6" phldr="1"/>
      <dgm:spPr/>
      <dgm:t>
        <a:bodyPr/>
        <a:lstStyle/>
        <a:p>
          <a:endParaRPr lang="en-US"/>
        </a:p>
      </dgm:t>
    </dgm:pt>
    <dgm:pt modelId="{555F3B8D-3185-4758-BEB8-E45BDB78C448}">
      <dgm:prSet phldrT="[Text]"/>
      <dgm:spPr>
        <a:solidFill>
          <a:schemeClr val="accent6">
            <a:lumMod val="40000"/>
            <a:lumOff val="60000"/>
          </a:schemeClr>
        </a:solidFill>
      </dgm:spPr>
      <dgm:t>
        <a:bodyPr/>
        <a:lstStyle/>
        <a:p>
          <a:r>
            <a:rPr lang="en-US" dirty="0">
              <a:solidFill>
                <a:schemeClr val="bg1"/>
              </a:solidFill>
            </a:rPr>
            <a:t>Member’s Individual Record</a:t>
          </a:r>
        </a:p>
      </dgm:t>
    </dgm:pt>
    <dgm:pt modelId="{06BA6345-28A3-421A-9942-60FC751191E2}" type="parTrans" cxnId="{CB7C073C-527A-4796-A9EC-2EE7F501FE57}">
      <dgm:prSet/>
      <dgm:spPr/>
      <dgm:t>
        <a:bodyPr/>
        <a:lstStyle/>
        <a:p>
          <a:endParaRPr lang="en-US"/>
        </a:p>
      </dgm:t>
    </dgm:pt>
    <dgm:pt modelId="{76FE560E-4545-4F92-BC2F-F5FDBFAA6236}" type="sibTrans" cxnId="{CB7C073C-527A-4796-A9EC-2EE7F501FE57}">
      <dgm:prSet/>
      <dgm:spPr/>
      <dgm:t>
        <a:bodyPr/>
        <a:lstStyle/>
        <a:p>
          <a:endParaRPr lang="en-US"/>
        </a:p>
      </dgm:t>
    </dgm:pt>
    <dgm:pt modelId="{DB35E1B0-505D-4E67-9200-DE340AE6DB10}">
      <dgm:prSet phldrT="[Text]"/>
      <dgm:spPr>
        <a:solidFill>
          <a:schemeClr val="accent6">
            <a:lumMod val="60000"/>
            <a:lumOff val="40000"/>
          </a:schemeClr>
        </a:solidFill>
      </dgm:spPr>
      <dgm:t>
        <a:bodyPr/>
        <a:lstStyle/>
        <a:p>
          <a:r>
            <a:rPr lang="en-US" dirty="0">
              <a:solidFill>
                <a:schemeClr val="bg1"/>
              </a:solidFill>
            </a:rPr>
            <a:t>ACE Guide</a:t>
          </a:r>
        </a:p>
      </dgm:t>
    </dgm:pt>
    <dgm:pt modelId="{BECFA9A9-D039-4F9E-8D9F-3CA42D38629A}" type="parTrans" cxnId="{56A6430F-CE29-4604-B525-D2EA0733CB10}">
      <dgm:prSet/>
      <dgm:spPr/>
      <dgm:t>
        <a:bodyPr/>
        <a:lstStyle/>
        <a:p>
          <a:endParaRPr lang="en-US"/>
        </a:p>
      </dgm:t>
    </dgm:pt>
    <dgm:pt modelId="{298533AA-D7BB-4727-BFA6-5ACCA460F1B0}" type="sibTrans" cxnId="{56A6430F-CE29-4604-B525-D2EA0733CB10}">
      <dgm:prSet/>
      <dgm:spPr/>
      <dgm:t>
        <a:bodyPr/>
        <a:lstStyle/>
        <a:p>
          <a:endParaRPr lang="en-US"/>
        </a:p>
      </dgm:t>
    </dgm:pt>
    <dgm:pt modelId="{B3DFC8D8-E82A-4D72-A752-56FDF1D844D9}">
      <dgm:prSet phldrT="[Text]" custT="1"/>
      <dgm:spPr>
        <a:solidFill>
          <a:schemeClr val="accent6">
            <a:lumMod val="60000"/>
            <a:lumOff val="40000"/>
          </a:schemeClr>
        </a:solidFill>
      </dgm:spPr>
      <dgm:t>
        <a:bodyPr/>
        <a:lstStyle/>
        <a:p>
          <a:r>
            <a:rPr lang="en-US" sz="2800" b="1" i="1" dirty="0">
              <a:solidFill>
                <a:schemeClr val="tx1"/>
              </a:solidFill>
              <a:effectLst>
                <a:outerShdw blurRad="38100" dist="38100" dir="2700000" algn="tl">
                  <a:srgbClr val="000000">
                    <a:alpha val="43137"/>
                  </a:srgbClr>
                </a:outerShdw>
              </a:effectLst>
            </a:rPr>
            <a:t>The JST</a:t>
          </a:r>
        </a:p>
      </dgm:t>
    </dgm:pt>
    <dgm:pt modelId="{9D813B04-2EF8-4DCD-B13F-65D3A491665A}" type="parTrans" cxnId="{7DADDD8C-D7C4-41AB-82B5-D147AFF3521C}">
      <dgm:prSet/>
      <dgm:spPr/>
      <dgm:t>
        <a:bodyPr/>
        <a:lstStyle/>
        <a:p>
          <a:endParaRPr lang="en-US"/>
        </a:p>
      </dgm:t>
    </dgm:pt>
    <dgm:pt modelId="{463FB8D7-F791-4B01-9250-DA533951A1B6}" type="sibTrans" cxnId="{7DADDD8C-D7C4-41AB-82B5-D147AFF3521C}">
      <dgm:prSet/>
      <dgm:spPr/>
      <dgm:t>
        <a:bodyPr/>
        <a:lstStyle/>
        <a:p>
          <a:endParaRPr lang="en-US"/>
        </a:p>
      </dgm:t>
    </dgm:pt>
    <dgm:pt modelId="{54F578FA-3A48-4512-B7FF-09D019347D22}">
      <dgm:prSet phldrT="[Text]"/>
      <dgm:spPr/>
      <dgm:t>
        <a:bodyPr/>
        <a:lstStyle/>
        <a:p>
          <a:r>
            <a:rPr lang="en-US" dirty="0">
              <a:solidFill>
                <a:schemeClr val="bg1"/>
              </a:solidFill>
            </a:rPr>
            <a:t>Service’s Registrar System</a:t>
          </a:r>
        </a:p>
      </dgm:t>
    </dgm:pt>
    <dgm:pt modelId="{181261CB-B1A9-49CA-A911-E1A955B3A993}" type="parTrans" cxnId="{146CA408-978D-46BD-AC19-3B0C908F0AE5}">
      <dgm:prSet/>
      <dgm:spPr/>
      <dgm:t>
        <a:bodyPr/>
        <a:lstStyle/>
        <a:p>
          <a:endParaRPr lang="en-US"/>
        </a:p>
      </dgm:t>
    </dgm:pt>
    <dgm:pt modelId="{5F9ABB37-85B2-4362-8C2B-BAAD4F6EFA9A}" type="sibTrans" cxnId="{146CA408-978D-46BD-AC19-3B0C908F0AE5}">
      <dgm:prSet/>
      <dgm:spPr/>
      <dgm:t>
        <a:bodyPr/>
        <a:lstStyle/>
        <a:p>
          <a:endParaRPr lang="en-US"/>
        </a:p>
      </dgm:t>
    </dgm:pt>
    <dgm:pt modelId="{61FE7C99-B03B-4DCA-8C56-FA924B166650}" type="pres">
      <dgm:prSet presAssocID="{42A7787D-2496-4D28-A703-CD1725B98D85}" presName="compositeShape" presStyleCnt="0">
        <dgm:presLayoutVars>
          <dgm:chMax val="9"/>
          <dgm:dir/>
          <dgm:resizeHandles val="exact"/>
        </dgm:presLayoutVars>
      </dgm:prSet>
      <dgm:spPr/>
      <dgm:t>
        <a:bodyPr/>
        <a:lstStyle/>
        <a:p>
          <a:endParaRPr lang="en-US"/>
        </a:p>
      </dgm:t>
    </dgm:pt>
    <dgm:pt modelId="{F0952DC9-141C-4AA1-8FC2-BD7CCC784573}" type="pres">
      <dgm:prSet presAssocID="{42A7787D-2496-4D28-A703-CD1725B98D85}" presName="triangle1" presStyleLbl="node1" presStyleIdx="0" presStyleCnt="4" custLinFactNeighborX="-27000">
        <dgm:presLayoutVars>
          <dgm:bulletEnabled val="1"/>
        </dgm:presLayoutVars>
      </dgm:prSet>
      <dgm:spPr/>
      <dgm:t>
        <a:bodyPr/>
        <a:lstStyle/>
        <a:p>
          <a:endParaRPr lang="en-US"/>
        </a:p>
      </dgm:t>
    </dgm:pt>
    <dgm:pt modelId="{DD3F3EB3-D6A3-4D8F-B3A1-7A4BFA70BB91}" type="pres">
      <dgm:prSet presAssocID="{42A7787D-2496-4D28-A703-CD1725B98D85}" presName="triangle2" presStyleLbl="node1" presStyleIdx="1" presStyleCnt="4" custLinFactNeighborX="-27750" custLinFactNeighborY="-1500">
        <dgm:presLayoutVars>
          <dgm:bulletEnabled val="1"/>
        </dgm:presLayoutVars>
      </dgm:prSet>
      <dgm:spPr/>
      <dgm:t>
        <a:bodyPr/>
        <a:lstStyle/>
        <a:p>
          <a:endParaRPr lang="en-US"/>
        </a:p>
      </dgm:t>
    </dgm:pt>
    <dgm:pt modelId="{249A3303-E91E-4851-B1AD-009A653FAF86}" type="pres">
      <dgm:prSet presAssocID="{42A7787D-2496-4D28-A703-CD1725B98D85}" presName="triangle3" presStyleLbl="node1" presStyleIdx="2" presStyleCnt="4" custLinFactNeighborX="-27750">
        <dgm:presLayoutVars>
          <dgm:bulletEnabled val="1"/>
        </dgm:presLayoutVars>
      </dgm:prSet>
      <dgm:spPr/>
      <dgm:t>
        <a:bodyPr/>
        <a:lstStyle/>
        <a:p>
          <a:endParaRPr lang="en-US"/>
        </a:p>
      </dgm:t>
    </dgm:pt>
    <dgm:pt modelId="{A3130233-7116-4EA2-BA4A-6A82D4263F28}" type="pres">
      <dgm:prSet presAssocID="{42A7787D-2496-4D28-A703-CD1725B98D85}" presName="triangle4" presStyleLbl="node1" presStyleIdx="3" presStyleCnt="4" custLinFactNeighborX="-27750" custLinFactNeighborY="-1500">
        <dgm:presLayoutVars>
          <dgm:bulletEnabled val="1"/>
        </dgm:presLayoutVars>
      </dgm:prSet>
      <dgm:spPr/>
      <dgm:t>
        <a:bodyPr/>
        <a:lstStyle/>
        <a:p>
          <a:endParaRPr lang="en-US"/>
        </a:p>
      </dgm:t>
    </dgm:pt>
  </dgm:ptLst>
  <dgm:cxnLst>
    <dgm:cxn modelId="{7DADDD8C-D7C4-41AB-82B5-D147AFF3521C}" srcId="{42A7787D-2496-4D28-A703-CD1725B98D85}" destId="{B3DFC8D8-E82A-4D72-A752-56FDF1D844D9}" srcOrd="2" destOrd="0" parTransId="{9D813B04-2EF8-4DCD-B13F-65D3A491665A}" sibTransId="{463FB8D7-F791-4B01-9250-DA533951A1B6}"/>
    <dgm:cxn modelId="{56A6430F-CE29-4604-B525-D2EA0733CB10}" srcId="{42A7787D-2496-4D28-A703-CD1725B98D85}" destId="{DB35E1B0-505D-4E67-9200-DE340AE6DB10}" srcOrd="1" destOrd="0" parTransId="{BECFA9A9-D039-4F9E-8D9F-3CA42D38629A}" sibTransId="{298533AA-D7BB-4727-BFA6-5ACCA460F1B0}"/>
    <dgm:cxn modelId="{7CA1D6B0-2734-4228-B195-524322C7B334}" type="presOf" srcId="{555F3B8D-3185-4758-BEB8-E45BDB78C448}" destId="{F0952DC9-141C-4AA1-8FC2-BD7CCC784573}" srcOrd="0" destOrd="0" presId="urn:microsoft.com/office/officeart/2005/8/layout/pyramid4"/>
    <dgm:cxn modelId="{33405DB4-AC03-41F6-AE94-654AA0B589B0}" type="presOf" srcId="{B3DFC8D8-E82A-4D72-A752-56FDF1D844D9}" destId="{249A3303-E91E-4851-B1AD-009A653FAF86}" srcOrd="0" destOrd="0" presId="urn:microsoft.com/office/officeart/2005/8/layout/pyramid4"/>
    <dgm:cxn modelId="{FF1F5D92-0445-4E6F-806F-0F5617B9F20B}" type="presOf" srcId="{54F578FA-3A48-4512-B7FF-09D019347D22}" destId="{A3130233-7116-4EA2-BA4A-6A82D4263F28}" srcOrd="0" destOrd="0" presId="urn:microsoft.com/office/officeart/2005/8/layout/pyramid4"/>
    <dgm:cxn modelId="{4F69D8C8-E483-4291-A5DD-6A9FD4502B04}" type="presOf" srcId="{DB35E1B0-505D-4E67-9200-DE340AE6DB10}" destId="{DD3F3EB3-D6A3-4D8F-B3A1-7A4BFA70BB91}" srcOrd="0" destOrd="0" presId="urn:microsoft.com/office/officeart/2005/8/layout/pyramid4"/>
    <dgm:cxn modelId="{CB7C073C-527A-4796-A9EC-2EE7F501FE57}" srcId="{42A7787D-2496-4D28-A703-CD1725B98D85}" destId="{555F3B8D-3185-4758-BEB8-E45BDB78C448}" srcOrd="0" destOrd="0" parTransId="{06BA6345-28A3-421A-9942-60FC751191E2}" sibTransId="{76FE560E-4545-4F92-BC2F-F5FDBFAA6236}"/>
    <dgm:cxn modelId="{2C75DDC3-62E6-4A34-85A8-4FF0B5C92FB1}" type="presOf" srcId="{42A7787D-2496-4D28-A703-CD1725B98D85}" destId="{61FE7C99-B03B-4DCA-8C56-FA924B166650}" srcOrd="0" destOrd="0" presId="urn:microsoft.com/office/officeart/2005/8/layout/pyramid4"/>
    <dgm:cxn modelId="{146CA408-978D-46BD-AC19-3B0C908F0AE5}" srcId="{42A7787D-2496-4D28-A703-CD1725B98D85}" destId="{54F578FA-3A48-4512-B7FF-09D019347D22}" srcOrd="3" destOrd="0" parTransId="{181261CB-B1A9-49CA-A911-E1A955B3A993}" sibTransId="{5F9ABB37-85B2-4362-8C2B-BAAD4F6EFA9A}"/>
    <dgm:cxn modelId="{DD892627-0A52-475E-B3D5-9F5AEA30F519}" type="presParOf" srcId="{61FE7C99-B03B-4DCA-8C56-FA924B166650}" destId="{F0952DC9-141C-4AA1-8FC2-BD7CCC784573}" srcOrd="0" destOrd="0" presId="urn:microsoft.com/office/officeart/2005/8/layout/pyramid4"/>
    <dgm:cxn modelId="{A83B3D7D-5106-4877-90A5-22491BA2F56D}" type="presParOf" srcId="{61FE7C99-B03B-4DCA-8C56-FA924B166650}" destId="{DD3F3EB3-D6A3-4D8F-B3A1-7A4BFA70BB91}" srcOrd="1" destOrd="0" presId="urn:microsoft.com/office/officeart/2005/8/layout/pyramid4"/>
    <dgm:cxn modelId="{4A401EE6-7416-4847-9856-DD07FCC2A3EA}" type="presParOf" srcId="{61FE7C99-B03B-4DCA-8C56-FA924B166650}" destId="{249A3303-E91E-4851-B1AD-009A653FAF86}" srcOrd="2" destOrd="0" presId="urn:microsoft.com/office/officeart/2005/8/layout/pyramid4"/>
    <dgm:cxn modelId="{C99DC657-3873-49B3-BA8E-957FFA09B74A}" type="presParOf" srcId="{61FE7C99-B03B-4DCA-8C56-FA924B166650}" destId="{A3130233-7116-4EA2-BA4A-6A82D4263F28}"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0C2AD8-AFF1-1E4B-8B02-6E66551B12A4}" type="datetimeFigureOut">
              <a:rPr lang="en-US" smtClean="0"/>
              <a:t>4/3/2018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ECA441-0F18-1648-8926-EF39DF051A6A}" type="slidenum">
              <a:rPr lang="en-US" smtClean="0"/>
              <a:t>‹#›</a:t>
            </a:fld>
            <a:endParaRPr lang="en-US" dirty="0"/>
          </a:p>
        </p:txBody>
      </p:sp>
    </p:spTree>
    <p:extLst>
      <p:ext uri="{BB962C8B-B14F-4D97-AF65-F5344CB8AC3E}">
        <p14:creationId xmlns:p14="http://schemas.microsoft.com/office/powerpoint/2010/main" val="13385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F0A782-BAB3-4216-9CD3-F940F49ADEED}" type="datetimeFigureOut">
              <a:rPr lang="en-US" smtClean="0"/>
              <a:t>4/3/2018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C1A77A-C97A-41F2-ABB3-C96B92BBCB0F}" type="slidenum">
              <a:rPr lang="en-US" smtClean="0"/>
              <a:t>‹#›</a:t>
            </a:fld>
            <a:endParaRPr lang="en-US" dirty="0"/>
          </a:p>
        </p:txBody>
      </p:sp>
    </p:spTree>
    <p:extLst>
      <p:ext uri="{BB962C8B-B14F-4D97-AF65-F5344CB8AC3E}">
        <p14:creationId xmlns:p14="http://schemas.microsoft.com/office/powerpoint/2010/main" val="251847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1A77A-C97A-41F2-ABB3-C96B92BBCB0F}" type="slidenum">
              <a:rPr lang="en-US" smtClean="0"/>
              <a:t>3</a:t>
            </a:fld>
            <a:endParaRPr lang="en-US" dirty="0"/>
          </a:p>
        </p:txBody>
      </p:sp>
    </p:spTree>
    <p:extLst>
      <p:ext uri="{BB962C8B-B14F-4D97-AF65-F5344CB8AC3E}">
        <p14:creationId xmlns:p14="http://schemas.microsoft.com/office/powerpoint/2010/main" val="1485070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AC9649C-9E21-4B6F-9E73-9C4FCB0F61D8}" type="slidenum">
              <a:rPr lang="en-US" altLang="en-US" smtClean="0">
                <a:latin typeface="Arial" panose="020B0604020202020204" pitchFamily="34" charset="0"/>
              </a:rPr>
              <a:pPr eaLnBrk="1" hangingPunct="1">
                <a:spcBef>
                  <a:spcPct val="0"/>
                </a:spcBef>
              </a:pPr>
              <a:t>38</a:t>
            </a:fld>
            <a:endParaRPr lang="en-US" altLang="en-US" dirty="0">
              <a:latin typeface="Arial" panose="020B0604020202020204" pitchFamily="34" charset="0"/>
            </a:endParaRP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altLang="en-US" dirty="0"/>
          </a:p>
        </p:txBody>
      </p:sp>
    </p:spTree>
    <p:extLst>
      <p:ext uri="{BB962C8B-B14F-4D97-AF65-F5344CB8AC3E}">
        <p14:creationId xmlns:p14="http://schemas.microsoft.com/office/powerpoint/2010/main" val="3398790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xmlns="" id="{BF1EC3D4-51E0-4798-B2E5-CFDE5FB4E0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Rectangle 3">
            <a:extLst>
              <a:ext uri="{FF2B5EF4-FFF2-40B4-BE49-F238E27FC236}">
                <a16:creationId xmlns:a16="http://schemas.microsoft.com/office/drawing/2014/main" xmlns="" id="{17197378-7920-472E-A641-D04C1D9906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930128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a typeface="ヒラギノ角ゴ Pro W3"/>
            </a:endParaRPr>
          </a:p>
        </p:txBody>
      </p:sp>
    </p:spTree>
    <p:extLst>
      <p:ext uri="{BB962C8B-B14F-4D97-AF65-F5344CB8AC3E}">
        <p14:creationId xmlns:p14="http://schemas.microsoft.com/office/powerpoint/2010/main" val="209164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xmlns="" id="{CDE88BE0-DD4F-427C-9750-35096A842A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Rectangle 3">
            <a:extLst>
              <a:ext uri="{FF2B5EF4-FFF2-40B4-BE49-F238E27FC236}">
                <a16:creationId xmlns:a16="http://schemas.microsoft.com/office/drawing/2014/main" xmlns="" id="{F2E78C42-32FE-48B6-B63D-AD85894903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214066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a:endParaRPr>
          </a:p>
          <a:p>
            <a:endParaRPr lang="en-US" altLang="en-US" dirty="0">
              <a:latin typeface="Arial" panose="020B0604020202020204" pitchFamily="34" charset="0"/>
              <a:ea typeface="ヒラギノ角ゴ Pro W3"/>
            </a:endParaRPr>
          </a:p>
        </p:txBody>
      </p:sp>
    </p:spTree>
    <p:extLst>
      <p:ext uri="{BB962C8B-B14F-4D97-AF65-F5344CB8AC3E}">
        <p14:creationId xmlns:p14="http://schemas.microsoft.com/office/powerpoint/2010/main" val="351490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xmlns="" id="{93D83B0F-2210-4E32-9FF7-B510944462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Rectangle 3">
            <a:extLst>
              <a:ext uri="{FF2B5EF4-FFF2-40B4-BE49-F238E27FC236}">
                <a16:creationId xmlns:a16="http://schemas.microsoft.com/office/drawing/2014/main" xmlns="" id="{1EC2B8E5-C257-42CB-A70B-265369D3AE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998992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a:endParaRPr>
          </a:p>
        </p:txBody>
      </p:sp>
    </p:spTree>
    <p:extLst>
      <p:ext uri="{BB962C8B-B14F-4D97-AF65-F5344CB8AC3E}">
        <p14:creationId xmlns:p14="http://schemas.microsoft.com/office/powerpoint/2010/main" val="1305476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xmlns="" id="{D71838B4-A337-4E86-AEF5-8B71E02360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xmlns="" id="{009C19E6-49B1-46FB-95A0-96E5560A1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90115" name="Slide Number Placeholder 3">
            <a:extLst>
              <a:ext uri="{FF2B5EF4-FFF2-40B4-BE49-F238E27FC236}">
                <a16:creationId xmlns:a16="http://schemas.microsoft.com/office/drawing/2014/main" xmlns="" id="{CCFDC889-CC3E-42C0-ADEE-3E529838A1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fld id="{F14B45CD-B6C9-4F1E-BD04-E259E2A17FD9}" type="slidenum">
              <a:rPr lang="en-US" altLang="en-US">
                <a:ea typeface="ＭＳ Ｐゴシック" panose="020B0600070205080204" pitchFamily="34" charset="-128"/>
              </a:rPr>
              <a:pPr/>
              <a:t>57</a:t>
            </a:fld>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13774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Shape 69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dirty="0">
              <a:latin typeface="Arial" panose="020B0604020202020204" pitchFamily="34" charset="0"/>
              <a:ea typeface="ヒラギノ角ゴ Pro W3"/>
              <a:cs typeface="ヒラギノ角ゴ Pro W3"/>
            </a:endParaRPr>
          </a:p>
        </p:txBody>
      </p:sp>
      <p:sp>
        <p:nvSpPr>
          <p:cNvPr id="53251" name="Shape 699"/>
          <p:cNvSpPr>
            <a:spLocks noGrp="1" noRot="1" noChangeAspect="1" noTextEdit="1"/>
          </p:cNvSpPr>
          <p:nvPr>
            <p:ph type="sldImg" idx="2"/>
          </p:nvPr>
        </p:nvSpPr>
        <p:spPr bwMode="auto">
          <a:custGeom>
            <a:avLst/>
            <a:gdLst>
              <a:gd name="T0" fmla="*/ 0 w 120000"/>
              <a:gd name="T1" fmla="*/ 0 h 120000"/>
              <a:gd name="T2" fmla="*/ 4800600 w 120000"/>
              <a:gd name="T3" fmla="*/ 0 h 120000"/>
              <a:gd name="T4" fmla="*/ 4800600 w 120000"/>
              <a:gd name="T5" fmla="*/ 3600450 h 120000"/>
              <a:gd name="T6" fmla="*/ 0 w 120000"/>
              <a:gd name="T7" fmla="*/ 360045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010958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8DDF94-74B3-4DB7-9667-5A4697D61D30}" type="slidenum">
              <a:rPr lang="en-US" smtClean="0"/>
              <a:t>61</a:t>
            </a:fld>
            <a:endParaRPr lang="en-US" dirty="0"/>
          </a:p>
        </p:txBody>
      </p:sp>
    </p:spTree>
    <p:extLst>
      <p:ext uri="{BB962C8B-B14F-4D97-AF65-F5344CB8AC3E}">
        <p14:creationId xmlns:p14="http://schemas.microsoft.com/office/powerpoint/2010/main" val="363166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Tree>
    <p:extLst>
      <p:ext uri="{BB962C8B-B14F-4D97-AF65-F5344CB8AC3E}">
        <p14:creationId xmlns:p14="http://schemas.microsoft.com/office/powerpoint/2010/main" val="3464862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xmlns="" id="{C6B7AF8F-D2E7-46B9-8B87-1370D8C58D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Rectangle 3">
            <a:extLst>
              <a:ext uri="{FF2B5EF4-FFF2-40B4-BE49-F238E27FC236}">
                <a16:creationId xmlns:a16="http://schemas.microsoft.com/office/drawing/2014/main" xmlns="" id="{77BF66F8-14AF-4E88-A253-E96A5364B8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4012972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xmlns="" id="{C6B7AF8F-D2E7-46B9-8B87-1370D8C58D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Rectangle 3">
            <a:extLst>
              <a:ext uri="{FF2B5EF4-FFF2-40B4-BE49-F238E27FC236}">
                <a16:creationId xmlns:a16="http://schemas.microsoft.com/office/drawing/2014/main" xmlns="" id="{77BF66F8-14AF-4E88-A253-E96A5364B8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62292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nchor="b"/>
          <a:lstStyle>
            <a:lvl1pPr eaLnBrk="0" hangingPunct="0">
              <a:defRPr>
                <a:solidFill>
                  <a:schemeClr val="tx1"/>
                </a:solidFill>
                <a:latin typeface="Arial" panose="020B0604020202020204" pitchFamily="34" charset="0"/>
                <a:ea typeface="Geneva"/>
                <a:cs typeface="Geneva"/>
              </a:defRPr>
            </a:lvl1pPr>
            <a:lvl2pPr marL="742950" indent="-285750" eaLnBrk="0" hangingPunct="0">
              <a:defRPr>
                <a:solidFill>
                  <a:schemeClr val="tx1"/>
                </a:solidFill>
                <a:latin typeface="Arial" panose="020B0604020202020204" pitchFamily="34" charset="0"/>
                <a:ea typeface="Geneva"/>
                <a:cs typeface="Geneva"/>
              </a:defRPr>
            </a:lvl2pPr>
            <a:lvl3pPr marL="1143000" indent="-228600" eaLnBrk="0" hangingPunct="0">
              <a:defRPr>
                <a:solidFill>
                  <a:schemeClr val="tx1"/>
                </a:solidFill>
                <a:latin typeface="Arial" panose="020B0604020202020204" pitchFamily="34" charset="0"/>
                <a:ea typeface="Geneva"/>
                <a:cs typeface="Geneva"/>
              </a:defRPr>
            </a:lvl3pPr>
            <a:lvl4pPr marL="1600200" indent="-228600" eaLnBrk="0" hangingPunct="0">
              <a:defRPr>
                <a:solidFill>
                  <a:schemeClr val="tx1"/>
                </a:solidFill>
                <a:latin typeface="Arial" panose="020B0604020202020204" pitchFamily="34" charset="0"/>
                <a:ea typeface="Geneva"/>
                <a:cs typeface="Geneva"/>
              </a:defRPr>
            </a:lvl4pPr>
            <a:lvl5pPr marL="2057400" indent="-228600" eaLnBrk="0" hangingPunct="0">
              <a:defRPr>
                <a:solidFill>
                  <a:schemeClr val="tx1"/>
                </a:solidFill>
                <a:latin typeface="Arial" panose="020B0604020202020204" pitchFamily="34" charset="0"/>
                <a:ea typeface="Geneva"/>
                <a:cs typeface="Geneva"/>
              </a:defRPr>
            </a:lvl5pPr>
            <a:lvl6pPr marL="2514600" indent="-2286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pPr algn="r" eaLnBrk="1" hangingPunct="1"/>
            <a:fld id="{3A327515-842E-4985-9684-016F2D758DCB}" type="slidenum">
              <a:rPr lang="en-US" altLang="en-US" sz="1200"/>
              <a:pPr algn="r" eaLnBrk="1" hangingPunct="1"/>
              <a:t>23</a:t>
            </a:fld>
            <a:endParaRPr lang="en-US" altLang="en-US" sz="1200" dirty="0"/>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588909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1A77A-C97A-41F2-ABB3-C96B92BBCB0F}" type="slidenum">
              <a:rPr lang="en-US" smtClean="0"/>
              <a:t>24</a:t>
            </a:fld>
            <a:endParaRPr lang="en-US" dirty="0"/>
          </a:p>
        </p:txBody>
      </p:sp>
    </p:spTree>
    <p:extLst>
      <p:ext uri="{BB962C8B-B14F-4D97-AF65-F5344CB8AC3E}">
        <p14:creationId xmlns:p14="http://schemas.microsoft.com/office/powerpoint/2010/main" val="255046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84225" indent="-301625">
              <a:defRPr sz="2400">
                <a:solidFill>
                  <a:schemeClr val="tx1"/>
                </a:solidFill>
                <a:latin typeface="Arial" panose="020B0604020202020204" pitchFamily="34" charset="0"/>
                <a:ea typeface="MS PGothic" panose="020B0600070205080204" pitchFamily="34" charset="-128"/>
              </a:defRPr>
            </a:lvl2pPr>
            <a:lvl3pPr marL="1208088" indent="-241300">
              <a:defRPr sz="2400">
                <a:solidFill>
                  <a:schemeClr val="tx1"/>
                </a:solidFill>
                <a:latin typeface="Arial" panose="020B0604020202020204" pitchFamily="34" charset="0"/>
                <a:ea typeface="MS PGothic" panose="020B0600070205080204" pitchFamily="34" charset="-128"/>
              </a:defRPr>
            </a:lvl3pPr>
            <a:lvl4pPr marL="1690688" indent="-241300">
              <a:defRPr sz="2400">
                <a:solidFill>
                  <a:schemeClr val="tx1"/>
                </a:solidFill>
                <a:latin typeface="Arial" panose="020B0604020202020204" pitchFamily="34" charset="0"/>
                <a:ea typeface="MS PGothic" panose="020B0600070205080204" pitchFamily="34" charset="-128"/>
              </a:defRPr>
            </a:lvl4pPr>
            <a:lvl5pPr marL="2174875" indent="-241300">
              <a:defRPr sz="2400">
                <a:solidFill>
                  <a:schemeClr val="tx1"/>
                </a:solidFill>
                <a:latin typeface="Arial" panose="020B0604020202020204" pitchFamily="34" charset="0"/>
                <a:ea typeface="MS PGothic" panose="020B0600070205080204" pitchFamily="34" charset="-128"/>
              </a:defRPr>
            </a:lvl5pPr>
            <a:lvl6pPr marL="2632075" indent="-2413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89275" indent="-2413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546475" indent="-2413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4003675" indent="-2413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04E4A48-4C09-480B-9946-0FF6FC4CEC6F}" type="slidenum">
              <a:rPr lang="en-US" altLang="en-US" sz="1300" smtClean="0">
                <a:solidFill>
                  <a:srgbClr val="000000"/>
                </a:solidFill>
              </a:rPr>
              <a:pPr/>
              <a:t>28</a:t>
            </a:fld>
            <a:endParaRPr lang="en-US" altLang="en-US" sz="1300" dirty="0" smtClean="0">
              <a:solidFill>
                <a:srgbClr val="000000"/>
              </a:solidFill>
            </a:endParaRPr>
          </a:p>
        </p:txBody>
      </p:sp>
    </p:spTree>
    <p:extLst>
      <p:ext uri="{BB962C8B-B14F-4D97-AF65-F5344CB8AC3E}">
        <p14:creationId xmlns:p14="http://schemas.microsoft.com/office/powerpoint/2010/main" val="620554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1A77A-C97A-41F2-ABB3-C96B92BBCB0F}" type="slidenum">
              <a:rPr lang="en-US" smtClean="0"/>
              <a:t>30</a:t>
            </a:fld>
            <a:endParaRPr lang="en-US" dirty="0"/>
          </a:p>
        </p:txBody>
      </p:sp>
    </p:spTree>
    <p:extLst>
      <p:ext uri="{BB962C8B-B14F-4D97-AF65-F5344CB8AC3E}">
        <p14:creationId xmlns:p14="http://schemas.microsoft.com/office/powerpoint/2010/main" val="3711024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C1A77A-C97A-41F2-ABB3-C96B92BBCB0F}" type="slidenum">
              <a:rPr lang="en-US" smtClean="0"/>
              <a:t>32</a:t>
            </a:fld>
            <a:endParaRPr lang="en-US" dirty="0"/>
          </a:p>
        </p:txBody>
      </p:sp>
    </p:spTree>
    <p:extLst>
      <p:ext uri="{BB962C8B-B14F-4D97-AF65-F5344CB8AC3E}">
        <p14:creationId xmlns:p14="http://schemas.microsoft.com/office/powerpoint/2010/main" val="126066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xmlns="" id="{C3F3EDEF-CB08-425F-8F35-752E9BB3D8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xmlns="" id="{F9DF8B1B-1B40-406C-8CAE-16039D40109F}"/>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9156" name="Slide Number Placeholder 3">
            <a:extLst>
              <a:ext uri="{FF2B5EF4-FFF2-40B4-BE49-F238E27FC236}">
                <a16:creationId xmlns:a16="http://schemas.microsoft.com/office/drawing/2014/main" xmlns="" id="{640BB503-9482-4147-B1F0-7A92F33B79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010F88-1990-4096-8227-8D6E37A8EB8C}" type="slidenum">
              <a:rPr lang="en-US" altLang="en-US" sz="1300" smtClean="0">
                <a:solidFill>
                  <a:srgbClr val="000000"/>
                </a:solidFill>
              </a:rPr>
              <a:pPr/>
              <a:t>33</a:t>
            </a:fld>
            <a:endParaRPr lang="en-US" altLang="en-US" sz="1300" dirty="0">
              <a:solidFill>
                <a:srgbClr val="000000"/>
              </a:solidFill>
            </a:endParaRPr>
          </a:p>
        </p:txBody>
      </p:sp>
    </p:spTree>
    <p:extLst>
      <p:ext uri="{BB962C8B-B14F-4D97-AF65-F5344CB8AC3E}">
        <p14:creationId xmlns:p14="http://schemas.microsoft.com/office/powerpoint/2010/main" val="258395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xmlns="" id="{C6B7AF8F-D2E7-46B9-8B87-1370D8C58D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Rectangle 3">
            <a:extLst>
              <a:ext uri="{FF2B5EF4-FFF2-40B4-BE49-F238E27FC236}">
                <a16:creationId xmlns:a16="http://schemas.microsoft.com/office/drawing/2014/main" xmlns="" id="{77BF66F8-14AF-4E88-A253-E96A5364B8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93160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lgn="ctr">
              <a:defRPr b="0"/>
            </a:lvl1pPr>
          </a:lstStyle>
          <a:p>
            <a:pPr lvl="0"/>
            <a:r>
              <a:rPr lang="en-US" noProof="0"/>
              <a:t>Click to edit Master title style</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sz="2800"/>
            </a:lvl1pPr>
          </a:lstStyle>
          <a:p>
            <a:pPr lvl="0"/>
            <a:r>
              <a:rPr lang="en-US" noProof="0"/>
              <a:t>Click to edit Master subtitle style</a:t>
            </a:r>
          </a:p>
        </p:txBody>
      </p:sp>
      <p:sp>
        <p:nvSpPr>
          <p:cNvPr id="3076" name="Rectangle 4"/>
          <p:cNvSpPr>
            <a:spLocks noGrp="1" noChangeArrowheads="1"/>
          </p:cNvSpPr>
          <p:nvPr>
            <p:ph type="dt" sz="half" idx="2"/>
          </p:nvPr>
        </p:nvSpPr>
        <p:spPr/>
        <p:txBody>
          <a:bodyPr/>
          <a:lstStyle>
            <a:lvl1pPr>
              <a:defRPr/>
            </a:lvl1pPr>
          </a:lstStyle>
          <a:p>
            <a:endParaRPr lang="en-US" dirty="0"/>
          </a:p>
        </p:txBody>
      </p:sp>
      <p:sp>
        <p:nvSpPr>
          <p:cNvPr id="3077" name="Rectangle 5"/>
          <p:cNvSpPr>
            <a:spLocks noGrp="1" noChangeArrowheads="1"/>
          </p:cNvSpPr>
          <p:nvPr>
            <p:ph type="ftr" sz="quarter" idx="3"/>
          </p:nvPr>
        </p:nvSpPr>
        <p:spPr/>
        <p:txBody>
          <a:bodyPr/>
          <a:lstStyle>
            <a:lvl1pPr>
              <a:defRPr/>
            </a:lvl1pPr>
          </a:lstStyle>
          <a:p>
            <a:endParaRPr lang="en-US" dirty="0"/>
          </a:p>
        </p:txBody>
      </p:sp>
      <p:sp>
        <p:nvSpPr>
          <p:cNvPr id="3078" name="Rectangle 6"/>
          <p:cNvSpPr>
            <a:spLocks noGrp="1" noChangeArrowheads="1"/>
          </p:cNvSpPr>
          <p:nvPr>
            <p:ph type="sldNum" sz="quarter" idx="4"/>
          </p:nvPr>
        </p:nvSpPr>
        <p:spPr/>
        <p:txBody>
          <a:bodyPr/>
          <a:lstStyle>
            <a:lvl1pPr>
              <a:defRPr/>
            </a:lvl1pPr>
          </a:lstStyle>
          <a:p>
            <a:fld id="{DB15BA8A-124B-1942-B557-0D996D5CAC3C}"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8D5E0FB-B31A-3F4A-861D-FD67617FB968}" type="slidenum">
              <a:rPr lang="en-US"/>
              <a:pPr/>
              <a:t>‹#›</a:t>
            </a:fld>
            <a:endParaRPr lang="en-US" dirty="0"/>
          </a:p>
        </p:txBody>
      </p:sp>
    </p:spTree>
    <p:extLst>
      <p:ext uri="{BB962C8B-B14F-4D97-AF65-F5344CB8AC3E}">
        <p14:creationId xmlns:p14="http://schemas.microsoft.com/office/powerpoint/2010/main" val="1989331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3E5BEE2-32E6-FD49-B7E4-49923F3A5812}" type="slidenum">
              <a:rPr lang="en-US"/>
              <a:pPr/>
              <a:t>‹#›</a:t>
            </a:fld>
            <a:endParaRPr lang="en-US" dirty="0"/>
          </a:p>
        </p:txBody>
      </p:sp>
    </p:spTree>
    <p:extLst>
      <p:ext uri="{BB962C8B-B14F-4D97-AF65-F5344CB8AC3E}">
        <p14:creationId xmlns:p14="http://schemas.microsoft.com/office/powerpoint/2010/main" val="2860546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868B297-18AC-A645-9EA3-92080E5C93FF}" type="slidenum">
              <a:rPr lang="en-US"/>
              <a:pPr/>
              <a:t>‹#›</a:t>
            </a:fld>
            <a:endParaRPr lang="en-US" dirty="0"/>
          </a:p>
        </p:txBody>
      </p:sp>
    </p:spTree>
    <p:extLst>
      <p:ext uri="{BB962C8B-B14F-4D97-AF65-F5344CB8AC3E}">
        <p14:creationId xmlns:p14="http://schemas.microsoft.com/office/powerpoint/2010/main" val="348453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450E898-F775-BA41-98DD-229009078911}" type="slidenum">
              <a:rPr lang="en-US"/>
              <a:pPr/>
              <a:t>‹#›</a:t>
            </a:fld>
            <a:endParaRPr lang="en-US" dirty="0"/>
          </a:p>
        </p:txBody>
      </p:sp>
    </p:spTree>
    <p:extLst>
      <p:ext uri="{BB962C8B-B14F-4D97-AF65-F5344CB8AC3E}">
        <p14:creationId xmlns:p14="http://schemas.microsoft.com/office/powerpoint/2010/main" val="858325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221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D1983F3-0A0E-494B-A34C-A56BC54DC7D9}" type="slidenum">
              <a:rPr lang="en-US"/>
              <a:pPr/>
              <a:t>‹#›</a:t>
            </a:fld>
            <a:endParaRPr lang="en-US" dirty="0"/>
          </a:p>
        </p:txBody>
      </p:sp>
    </p:spTree>
    <p:extLst>
      <p:ext uri="{BB962C8B-B14F-4D97-AF65-F5344CB8AC3E}">
        <p14:creationId xmlns:p14="http://schemas.microsoft.com/office/powerpoint/2010/main" val="270819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EDCED4F-0418-4540-A9B9-06219B032ED7}" type="slidenum">
              <a:rPr lang="en-US"/>
              <a:pPr/>
              <a:t>‹#›</a:t>
            </a:fld>
            <a:endParaRPr lang="en-US" dirty="0"/>
          </a:p>
        </p:txBody>
      </p:sp>
    </p:spTree>
    <p:extLst>
      <p:ext uri="{BB962C8B-B14F-4D97-AF65-F5344CB8AC3E}">
        <p14:creationId xmlns:p14="http://schemas.microsoft.com/office/powerpoint/2010/main" val="201400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FF19F03-5F60-8D4D-A55D-F65B44F241DA}" type="slidenum">
              <a:rPr lang="en-US"/>
              <a:pPr/>
              <a:t>‹#›</a:t>
            </a:fld>
            <a:endParaRPr lang="en-US" dirty="0"/>
          </a:p>
        </p:txBody>
      </p:sp>
    </p:spTree>
    <p:extLst>
      <p:ext uri="{BB962C8B-B14F-4D97-AF65-F5344CB8AC3E}">
        <p14:creationId xmlns:p14="http://schemas.microsoft.com/office/powerpoint/2010/main" val="218478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E37ACAF0-815C-B44B-8D71-AB0FABDFC207}" type="slidenum">
              <a:rPr lang="en-US"/>
              <a:pPr/>
              <a:t>‹#›</a:t>
            </a:fld>
            <a:endParaRPr lang="en-US" dirty="0"/>
          </a:p>
        </p:txBody>
      </p:sp>
    </p:spTree>
    <p:extLst>
      <p:ext uri="{BB962C8B-B14F-4D97-AF65-F5344CB8AC3E}">
        <p14:creationId xmlns:p14="http://schemas.microsoft.com/office/powerpoint/2010/main" val="767124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1B726567-D66E-804C-841E-6AE24C8CB4EE}" type="slidenum">
              <a:rPr lang="en-US"/>
              <a:pPr/>
              <a:t>‹#›</a:t>
            </a:fld>
            <a:endParaRPr lang="en-US" dirty="0"/>
          </a:p>
        </p:txBody>
      </p:sp>
    </p:spTree>
    <p:extLst>
      <p:ext uri="{BB962C8B-B14F-4D97-AF65-F5344CB8AC3E}">
        <p14:creationId xmlns:p14="http://schemas.microsoft.com/office/powerpoint/2010/main" val="1857890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F32F332C-6897-544E-A2AA-0314A3BFF2EE}" type="slidenum">
              <a:rPr lang="en-US"/>
              <a:pPr/>
              <a:t>‹#›</a:t>
            </a:fld>
            <a:endParaRPr lang="en-US" dirty="0"/>
          </a:p>
        </p:txBody>
      </p:sp>
    </p:spTree>
    <p:extLst>
      <p:ext uri="{BB962C8B-B14F-4D97-AF65-F5344CB8AC3E}">
        <p14:creationId xmlns:p14="http://schemas.microsoft.com/office/powerpoint/2010/main" val="377848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838200"/>
            <a:ext cx="8229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457200" y="1905000"/>
            <a:ext cx="8229600"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D3085ECD-1380-9F40-B8CD-C23DFB658782}"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Helvetica" charset="0"/>
          <a:ea typeface="Geneva" charset="0"/>
        </a:defRPr>
      </a:lvl2pPr>
      <a:lvl3pPr algn="l" rtl="0" eaLnBrk="1" fontAlgn="base" hangingPunct="1">
        <a:spcBef>
          <a:spcPct val="0"/>
        </a:spcBef>
        <a:spcAft>
          <a:spcPct val="0"/>
        </a:spcAft>
        <a:defRPr sz="3600" b="1">
          <a:solidFill>
            <a:schemeClr val="bg1"/>
          </a:solidFill>
          <a:latin typeface="Helvetica" charset="0"/>
          <a:ea typeface="Geneva" charset="0"/>
        </a:defRPr>
      </a:lvl3pPr>
      <a:lvl4pPr algn="l" rtl="0" eaLnBrk="1" fontAlgn="base" hangingPunct="1">
        <a:spcBef>
          <a:spcPct val="0"/>
        </a:spcBef>
        <a:spcAft>
          <a:spcPct val="0"/>
        </a:spcAft>
        <a:defRPr sz="3600" b="1">
          <a:solidFill>
            <a:schemeClr val="bg1"/>
          </a:solidFill>
          <a:latin typeface="Helvetica" charset="0"/>
          <a:ea typeface="Geneva" charset="0"/>
        </a:defRPr>
      </a:lvl4pPr>
      <a:lvl5pPr algn="l" rtl="0" eaLnBrk="1" fontAlgn="base" hangingPunct="1">
        <a:spcBef>
          <a:spcPct val="0"/>
        </a:spcBef>
        <a:spcAft>
          <a:spcPct val="0"/>
        </a:spcAft>
        <a:defRPr sz="3600" b="1">
          <a:solidFill>
            <a:schemeClr val="bg1"/>
          </a:solidFill>
          <a:latin typeface="Helvetica" charset="0"/>
          <a:ea typeface="Geneva" charset="0"/>
        </a:defRPr>
      </a:lvl5pPr>
      <a:lvl6pPr marL="457200" algn="l" rtl="0" eaLnBrk="1" fontAlgn="base" hangingPunct="1">
        <a:spcBef>
          <a:spcPct val="0"/>
        </a:spcBef>
        <a:spcAft>
          <a:spcPct val="0"/>
        </a:spcAft>
        <a:defRPr sz="3600" b="1">
          <a:solidFill>
            <a:schemeClr val="bg1"/>
          </a:solidFill>
          <a:latin typeface="Helvetica" charset="0"/>
          <a:ea typeface="Geneva" charset="0"/>
        </a:defRPr>
      </a:lvl6pPr>
      <a:lvl7pPr marL="914400" algn="l" rtl="0" eaLnBrk="1" fontAlgn="base" hangingPunct="1">
        <a:spcBef>
          <a:spcPct val="0"/>
        </a:spcBef>
        <a:spcAft>
          <a:spcPct val="0"/>
        </a:spcAft>
        <a:defRPr sz="3600" b="1">
          <a:solidFill>
            <a:schemeClr val="bg1"/>
          </a:solidFill>
          <a:latin typeface="Helvetica" charset="0"/>
          <a:ea typeface="Geneva" charset="0"/>
        </a:defRPr>
      </a:lvl7pPr>
      <a:lvl8pPr marL="1371600" algn="l" rtl="0" eaLnBrk="1" fontAlgn="base" hangingPunct="1">
        <a:spcBef>
          <a:spcPct val="0"/>
        </a:spcBef>
        <a:spcAft>
          <a:spcPct val="0"/>
        </a:spcAft>
        <a:defRPr sz="3600" b="1">
          <a:solidFill>
            <a:schemeClr val="bg1"/>
          </a:solidFill>
          <a:latin typeface="Helvetica" charset="0"/>
          <a:ea typeface="Geneva" charset="0"/>
        </a:defRPr>
      </a:lvl8pPr>
      <a:lvl9pPr marL="1828800" algn="l" rtl="0" eaLnBrk="1" fontAlgn="base" hangingPunct="1">
        <a:spcBef>
          <a:spcPct val="0"/>
        </a:spcBef>
        <a:spcAft>
          <a:spcPct val="0"/>
        </a:spcAft>
        <a:defRPr sz="3600" b="1">
          <a:solidFill>
            <a:schemeClr val="bg1"/>
          </a:solidFill>
          <a:latin typeface="Helvetica" charset="0"/>
          <a:ea typeface="Geneva"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ea typeface="+mn-ea"/>
        </a:defRPr>
      </a:lvl2pPr>
      <a:lvl3pPr marL="1143000" indent="-228600" algn="l" rtl="0" eaLnBrk="1" fontAlgn="base" hangingPunct="1">
        <a:spcBef>
          <a:spcPct val="20000"/>
        </a:spcBef>
        <a:spcAft>
          <a:spcPct val="0"/>
        </a:spcAft>
        <a:buChar char="•"/>
        <a:defRPr sz="2400">
          <a:solidFill>
            <a:schemeClr val="bg1"/>
          </a:solidFill>
          <a:latin typeface="+mn-lt"/>
          <a:ea typeface="+mn-ea"/>
        </a:defRPr>
      </a:lvl3pPr>
      <a:lvl4pPr marL="1600200" indent="-228600" algn="l" rtl="0" eaLnBrk="1" fontAlgn="base" hangingPunct="1">
        <a:spcBef>
          <a:spcPct val="20000"/>
        </a:spcBef>
        <a:spcAft>
          <a:spcPct val="0"/>
        </a:spcAft>
        <a:buChar char="–"/>
        <a:defRPr sz="2000">
          <a:solidFill>
            <a:schemeClr val="bg1"/>
          </a:solidFill>
          <a:latin typeface="+mn-lt"/>
          <a:ea typeface="+mn-ea"/>
        </a:defRPr>
      </a:lvl4pPr>
      <a:lvl5pPr marL="2057400" indent="-228600" algn="l" rtl="0" eaLnBrk="1" fontAlgn="base" hangingPunct="1">
        <a:spcBef>
          <a:spcPct val="20000"/>
        </a:spcBef>
        <a:spcAft>
          <a:spcPct val="0"/>
        </a:spcAft>
        <a:buChar char="»"/>
        <a:defRPr sz="2000">
          <a:solidFill>
            <a:schemeClr val="bg1"/>
          </a:solidFill>
          <a:latin typeface="+mn-lt"/>
          <a:ea typeface="+mn-ea"/>
        </a:defRPr>
      </a:lvl5pPr>
      <a:lvl6pPr marL="2514600" indent="-228600" algn="l" rtl="0" eaLnBrk="1" fontAlgn="base" hangingPunct="1">
        <a:spcBef>
          <a:spcPct val="20000"/>
        </a:spcBef>
        <a:spcAft>
          <a:spcPct val="0"/>
        </a:spcAft>
        <a:buChar char="»"/>
        <a:defRPr sz="2000">
          <a:solidFill>
            <a:schemeClr val="bg1"/>
          </a:solidFill>
          <a:latin typeface="+mn-lt"/>
          <a:ea typeface="+mn-ea"/>
        </a:defRPr>
      </a:lvl6pPr>
      <a:lvl7pPr marL="2971800" indent="-228600" algn="l" rtl="0" eaLnBrk="1" fontAlgn="base" hangingPunct="1">
        <a:spcBef>
          <a:spcPct val="20000"/>
        </a:spcBef>
        <a:spcAft>
          <a:spcPct val="0"/>
        </a:spcAft>
        <a:buChar char="»"/>
        <a:defRPr sz="2000">
          <a:solidFill>
            <a:schemeClr val="bg1"/>
          </a:solidFill>
          <a:latin typeface="+mn-lt"/>
          <a:ea typeface="+mn-ea"/>
        </a:defRPr>
      </a:lvl7pPr>
      <a:lvl8pPr marL="3429000" indent="-228600" algn="l" rtl="0" eaLnBrk="1" fontAlgn="base" hangingPunct="1">
        <a:spcBef>
          <a:spcPct val="20000"/>
        </a:spcBef>
        <a:spcAft>
          <a:spcPct val="0"/>
        </a:spcAft>
        <a:buChar char="»"/>
        <a:defRPr sz="2000">
          <a:solidFill>
            <a:schemeClr val="bg1"/>
          </a:solidFill>
          <a:latin typeface="+mn-lt"/>
          <a:ea typeface="+mn-ea"/>
        </a:defRPr>
      </a:lvl8pPr>
      <a:lvl9pPr marL="3886200" indent="-228600" algn="l" rtl="0" eaLnBrk="1" fontAlgn="base" hangingPunct="1">
        <a:spcBef>
          <a:spcPct val="20000"/>
        </a:spcBef>
        <a:spcAft>
          <a:spcPct val="0"/>
        </a:spcAft>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memphis.edu/innovation/finishlin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jp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jpg"/><Relationship Id="rId2" Type="http://schemas.openxmlformats.org/officeDocument/2006/relationships/notesSlide" Target="../notesSlides/notesSlide6.xml"/><Relationship Id="rId16"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image" Target="../media/image28.png"/><Relationship Id="rId15" Type="http://schemas.openxmlformats.org/officeDocument/2006/relationships/image" Target="../media/image38.jpg"/><Relationship Id="rId10" Type="http://schemas.openxmlformats.org/officeDocument/2006/relationships/image" Target="../media/image33.jpg"/><Relationship Id="rId19" Type="http://schemas.openxmlformats.org/officeDocument/2006/relationships/image" Target="../media/image42.com"/><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diagramLayout" Target="../diagrams/layout4.xml"/><Relationship Id="rId7" Type="http://schemas.openxmlformats.org/officeDocument/2006/relationships/image" Target="../media/image5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1.png"/><Relationship Id="rId7" Type="http://schemas.openxmlformats.org/officeDocument/2006/relationships/diagramColors" Target="../diagrams/colors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acenet.edu/nationalguide"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acenet.edu/news-room/Pages/The-Post-Traditional-Learners-Manifesto-Revisited.aspx"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hyperlink" Target="https://jst.doded.mil/"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aacrao.org/docs/default-source/TrendTopic/Transfer/a-guide-to-best-practices-awarding-transfer-and-prior-learning-credit.pdf" TargetMode="External"/><Relationship Id="rId2" Type="http://schemas.openxmlformats.org/officeDocument/2006/relationships/hyperlink" Target="http://www.acenet.edu/news-room/Documents/Joint-Statement-on-the-Transfer-and-Award-of-Credit.pdf" TargetMode="External"/><Relationship Id="rId1" Type="http://schemas.openxmlformats.org/officeDocument/2006/relationships/slideLayout" Target="../slideLayouts/slideLayout2.xml"/><Relationship Id="rId6" Type="http://schemas.openxmlformats.org/officeDocument/2006/relationships/hyperlink" Target="http://www.plaio.org/index.php/home" TargetMode="External"/><Relationship Id="rId5" Type="http://schemas.openxmlformats.org/officeDocument/2006/relationships/hyperlink" Target="http://achievingthedream.org/sites/default/files/resources/PLA%20Handbook%20for%20NRC.pdf" TargetMode="External"/><Relationship Id="rId4" Type="http://schemas.openxmlformats.org/officeDocument/2006/relationships/hyperlink" Target="https://www.ecs.org/50-state-comparison-prior-learning-assessment-policie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mailto:aharriott@acenet.edu" TargetMode="External"/><Relationship Id="rId2" Type="http://schemas.openxmlformats.org/officeDocument/2006/relationships/hyperlink" Target="mailto:mlakin@acenet.edu" TargetMode="External"/><Relationship Id="rId1" Type="http://schemas.openxmlformats.org/officeDocument/2006/relationships/slideLayout" Target="../slideLayouts/slideLayout2.xml"/><Relationship Id="rId5" Type="http://schemas.openxmlformats.org/officeDocument/2006/relationships/hyperlink" Target="mailto:chjohnson@acenet.edu" TargetMode="External"/><Relationship Id="rId4" Type="http://schemas.openxmlformats.org/officeDocument/2006/relationships/hyperlink" Target="mailto:pbrewer@acenet.edu"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lstStyle/>
          <a:p>
            <a:r>
              <a:rPr lang="en-US" dirty="0" smtClean="0">
                <a:solidFill>
                  <a:schemeClr val="tx2"/>
                </a:solidFill>
              </a:rPr>
              <a:t/>
            </a:r>
            <a:br>
              <a:rPr lang="en-US" dirty="0" smtClean="0">
                <a:solidFill>
                  <a:schemeClr val="tx2"/>
                </a:solidFill>
              </a:rPr>
            </a:br>
            <a:r>
              <a:rPr lang="en-US" dirty="0" smtClean="0">
                <a:solidFill>
                  <a:schemeClr val="tx2"/>
                </a:solidFill>
              </a:rPr>
              <a:t>Setting the Stage for Implementation: </a:t>
            </a:r>
            <a:br>
              <a:rPr lang="en-US" dirty="0" smtClean="0">
                <a:solidFill>
                  <a:schemeClr val="tx2"/>
                </a:solidFill>
              </a:rPr>
            </a:br>
            <a:r>
              <a:rPr lang="en-US" dirty="0" smtClean="0">
                <a:solidFill>
                  <a:schemeClr val="tx2"/>
                </a:solidFill>
              </a:rPr>
              <a:t>CPL, ACE &amp; Serving Today’s Students</a:t>
            </a:r>
            <a:br>
              <a:rPr lang="en-US" dirty="0" smtClean="0">
                <a:solidFill>
                  <a:schemeClr val="tx2"/>
                </a:solidFill>
              </a:rPr>
            </a:br>
            <a:r>
              <a:rPr lang="en-US" dirty="0" smtClean="0">
                <a:solidFill>
                  <a:schemeClr val="tx2"/>
                </a:solidFill>
              </a:rPr>
              <a:t/>
            </a:r>
            <a:br>
              <a:rPr lang="en-US" dirty="0" smtClean="0">
                <a:solidFill>
                  <a:schemeClr val="tx2"/>
                </a:solidFill>
              </a:rPr>
            </a:br>
            <a:r>
              <a:rPr lang="en-US" dirty="0" smtClean="0">
                <a:solidFill>
                  <a:schemeClr val="tx2"/>
                </a:solidFill>
              </a:rPr>
              <a:t> </a:t>
            </a:r>
            <a:r>
              <a:rPr lang="en-US" dirty="0" smtClean="0">
                <a:solidFill>
                  <a:schemeClr val="tx1"/>
                </a:solidFill>
              </a:rPr>
              <a:t> </a:t>
            </a:r>
            <a:r>
              <a:rPr lang="en-US" dirty="0"/>
              <a:t/>
            </a:r>
            <a:br>
              <a:rPr lang="en-US" dirty="0"/>
            </a:br>
            <a:endParaRPr lang="en-US" dirty="0"/>
          </a:p>
        </p:txBody>
      </p:sp>
      <p:sp>
        <p:nvSpPr>
          <p:cNvPr id="3" name="Subtitle 2"/>
          <p:cNvSpPr>
            <a:spLocks noGrp="1"/>
          </p:cNvSpPr>
          <p:nvPr>
            <p:ph type="subTitle" idx="1"/>
          </p:nvPr>
        </p:nvSpPr>
        <p:spPr/>
        <p:txBody>
          <a:bodyPr/>
          <a:lstStyle/>
          <a:p>
            <a:r>
              <a:rPr lang="en-US" dirty="0" smtClean="0"/>
              <a:t>College </a:t>
            </a:r>
            <a:r>
              <a:rPr lang="en-US" dirty="0"/>
              <a:t>and University </a:t>
            </a:r>
            <a:r>
              <a:rPr lang="en-US" dirty="0" smtClean="0"/>
              <a:t>Partnerships</a:t>
            </a:r>
            <a:br>
              <a:rPr lang="en-US" dirty="0" smtClean="0"/>
            </a:br>
            <a:r>
              <a:rPr lang="en-US" dirty="0" smtClean="0"/>
              <a:t>April 2018</a:t>
            </a:r>
            <a:br>
              <a:rPr lang="en-US" dirty="0" smtClean="0"/>
            </a:br>
            <a:r>
              <a:rPr lang="en-US" dirty="0" smtClean="0"/>
              <a:t>California State University System</a:t>
            </a:r>
          </a:p>
          <a:p>
            <a:endParaRPr lang="en-US" dirty="0"/>
          </a:p>
          <a:p>
            <a:endParaRPr lang="en-US" sz="2000" dirty="0"/>
          </a:p>
        </p:txBody>
      </p:sp>
    </p:spTree>
    <p:extLst>
      <p:ext uri="{BB962C8B-B14F-4D97-AF65-F5344CB8AC3E}">
        <p14:creationId xmlns:p14="http://schemas.microsoft.com/office/powerpoint/2010/main" val="33054919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and Completion </a:t>
            </a:r>
            <a:endParaRPr lang="en-US" dirty="0"/>
          </a:p>
        </p:txBody>
      </p:sp>
      <p:pic>
        <p:nvPicPr>
          <p:cNvPr id="21" name="Content Placeholder 20"/>
          <p:cNvPicPr>
            <a:picLocks noGrp="1" noChangeAspect="1"/>
          </p:cNvPicPr>
          <p:nvPr>
            <p:ph idx="1"/>
          </p:nvPr>
        </p:nvPicPr>
        <p:blipFill>
          <a:blip r:embed="rId2"/>
          <a:stretch>
            <a:fillRect/>
          </a:stretch>
        </p:blipFill>
        <p:spPr>
          <a:xfrm>
            <a:off x="76200" y="2133599"/>
            <a:ext cx="8961120" cy="3225419"/>
          </a:xfrm>
          <a:prstGeom prst="rect">
            <a:avLst/>
          </a:prstGeom>
        </p:spPr>
      </p:pic>
      <p:sp>
        <p:nvSpPr>
          <p:cNvPr id="22" name="TextBox 21"/>
          <p:cNvSpPr txBox="1"/>
          <p:nvPr/>
        </p:nvSpPr>
        <p:spPr>
          <a:xfrm>
            <a:off x="3886200" y="5638800"/>
            <a:ext cx="4750083" cy="369332"/>
          </a:xfrm>
          <a:prstGeom prst="rect">
            <a:avLst/>
          </a:prstGeom>
          <a:noFill/>
        </p:spPr>
        <p:txBody>
          <a:bodyPr wrap="none" rtlCol="0">
            <a:spAutoFit/>
          </a:bodyPr>
          <a:lstStyle/>
          <a:p>
            <a:r>
              <a:rPr lang="en-US" dirty="0" smtClean="0"/>
              <a:t>A Stronger Nation, Lumina Foundation, 2018</a:t>
            </a:r>
            <a:endParaRPr lang="en-US" dirty="0"/>
          </a:p>
        </p:txBody>
      </p:sp>
    </p:spTree>
    <p:extLst>
      <p:ext uri="{BB962C8B-B14F-4D97-AF65-F5344CB8AC3E}">
        <p14:creationId xmlns:p14="http://schemas.microsoft.com/office/powerpoint/2010/main" val="270198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Credit for Prior Learning (CPL)?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1436" y="1676400"/>
            <a:ext cx="2735764" cy="2377440"/>
          </a:xfrm>
          <a:prstGeom prst="rect">
            <a:avLst/>
          </a:prstGeom>
        </p:spPr>
      </p:pic>
    </p:spTree>
    <p:extLst>
      <p:ext uri="{BB962C8B-B14F-4D97-AF65-F5344CB8AC3E}">
        <p14:creationId xmlns:p14="http://schemas.microsoft.com/office/powerpoint/2010/main" val="18720019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altLang="en-US" dirty="0"/>
          </a:p>
          <a:p>
            <a:endParaRPr lang="en-US" dirty="0"/>
          </a:p>
        </p:txBody>
      </p:sp>
      <p:sp>
        <p:nvSpPr>
          <p:cNvPr id="6" name="Text Placeholder 5"/>
          <p:cNvSpPr>
            <a:spLocks noGrp="1"/>
          </p:cNvSpPr>
          <p:nvPr>
            <p:ph type="body" sz="half" idx="2"/>
          </p:nvPr>
        </p:nvSpPr>
        <p:spPr>
          <a:xfrm>
            <a:off x="457200" y="1633537"/>
            <a:ext cx="3008313" cy="4691063"/>
          </a:xfrm>
        </p:spPr>
        <p:txBody>
          <a:bodyPr/>
          <a:lstStyle/>
          <a:p>
            <a:pPr marL="214313" indent="-214313">
              <a:buFont typeface="Arial" panose="020B0604020202020204" pitchFamily="34" charset="0"/>
              <a:buChar char="•"/>
            </a:pPr>
            <a:r>
              <a:rPr lang="en-US" altLang="en-US" sz="1800" dirty="0"/>
              <a:t>A set of </a:t>
            </a:r>
            <a:r>
              <a:rPr lang="en-US" altLang="en-US" sz="1800" i="1" dirty="0"/>
              <a:t>well-established, researched and validated methods </a:t>
            </a:r>
            <a:r>
              <a:rPr lang="en-US" altLang="en-US" sz="1800" dirty="0"/>
              <a:t>for assessing noncollegiate learning for college credit.</a:t>
            </a:r>
            <a:br>
              <a:rPr lang="en-US" altLang="en-US" sz="1800" dirty="0"/>
            </a:br>
            <a:endParaRPr lang="en-US" altLang="en-US" sz="1800" dirty="0"/>
          </a:p>
          <a:p>
            <a:pPr marL="214313" indent="-214313">
              <a:buFont typeface="Arial" panose="020B0604020202020204" pitchFamily="34" charset="0"/>
              <a:buChar char="•"/>
            </a:pPr>
            <a:r>
              <a:rPr lang="en-US" altLang="en-US" sz="1800" dirty="0"/>
              <a:t>A process that allows learners to demonstrate knowledge and skill in  a particular field or fields and have that learning evaluated for college credit. </a:t>
            </a:r>
          </a:p>
          <a:p>
            <a:endParaRPr lang="en-US" sz="1800" dirty="0"/>
          </a:p>
        </p:txBody>
      </p:sp>
      <p:sp>
        <p:nvSpPr>
          <p:cNvPr id="2" name="Title 1"/>
          <p:cNvSpPr>
            <a:spLocks noGrp="1"/>
          </p:cNvSpPr>
          <p:nvPr>
            <p:ph type="title"/>
          </p:nvPr>
        </p:nvSpPr>
        <p:spPr>
          <a:xfrm>
            <a:off x="457200" y="438150"/>
            <a:ext cx="3008313" cy="1162050"/>
          </a:xfrm>
        </p:spPr>
        <p:txBody>
          <a:bodyPr/>
          <a:lstStyle/>
          <a:p>
            <a:r>
              <a:rPr lang="en-US" sz="3600" dirty="0">
                <a:solidFill>
                  <a:schemeClr val="tx2"/>
                </a:solidFill>
              </a:rPr>
              <a:t>Definitions</a:t>
            </a:r>
            <a:r>
              <a:rPr lang="en-US" sz="2400" dirty="0"/>
              <a:t> </a:t>
            </a:r>
          </a:p>
        </p:txBody>
      </p:sp>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532" y="1979667"/>
            <a:ext cx="5351860" cy="297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301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itle 1"/>
          <p:cNvSpPr txBox="1">
            <a:spLocks/>
          </p:cNvSpPr>
          <p:nvPr/>
        </p:nvSpPr>
        <p:spPr bwMode="auto">
          <a:xfrm>
            <a:off x="338138" y="-531813"/>
            <a:ext cx="74199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t>Credit for Prior Learning Classifications</a:t>
            </a:r>
          </a:p>
        </p:txBody>
      </p:sp>
      <p:graphicFrame>
        <p:nvGraphicFramePr>
          <p:cNvPr id="7" name="Content Placeholder 6"/>
          <p:cNvGraphicFramePr>
            <a:graphicFrameLocks/>
          </p:cNvGraphicFramePr>
          <p:nvPr>
            <p:extLst>
              <p:ext uri="{D42A27DB-BD31-4B8C-83A1-F6EECF244321}">
                <p14:modId xmlns:p14="http://schemas.microsoft.com/office/powerpoint/2010/main" val="1173866059"/>
              </p:ext>
            </p:extLst>
          </p:nvPr>
        </p:nvGraphicFramePr>
        <p:xfrm>
          <a:off x="152400" y="1219200"/>
          <a:ext cx="7162799" cy="5029200"/>
        </p:xfrm>
        <a:graphic>
          <a:graphicData uri="http://schemas.openxmlformats.org/drawingml/2006/table">
            <a:tbl>
              <a:tblPr firstRow="1" firstCol="1" lastRow="1" lastCol="1" bandRow="1" bandCol="1">
                <a:tableStyleId>{5C22544A-7EE6-4342-B048-85BDC9FD1C3A}</a:tableStyleId>
              </a:tblPr>
              <a:tblGrid>
                <a:gridCol w="2031135">
                  <a:extLst>
                    <a:ext uri="{9D8B030D-6E8A-4147-A177-3AD203B41FA5}">
                      <a16:colId xmlns:a16="http://schemas.microsoft.com/office/drawing/2014/main" xmlns="" val="20000"/>
                    </a:ext>
                  </a:extLst>
                </a:gridCol>
                <a:gridCol w="2305407">
                  <a:extLst>
                    <a:ext uri="{9D8B030D-6E8A-4147-A177-3AD203B41FA5}">
                      <a16:colId xmlns:a16="http://schemas.microsoft.com/office/drawing/2014/main" xmlns="" val="20001"/>
                    </a:ext>
                  </a:extLst>
                </a:gridCol>
                <a:gridCol w="2826257">
                  <a:extLst>
                    <a:ext uri="{9D8B030D-6E8A-4147-A177-3AD203B41FA5}">
                      <a16:colId xmlns:a16="http://schemas.microsoft.com/office/drawing/2014/main" xmlns="" val="20002"/>
                    </a:ext>
                  </a:extLst>
                </a:gridCol>
              </a:tblGrid>
              <a:tr h="530491">
                <a:tc>
                  <a:txBody>
                    <a:bodyPr/>
                    <a:lstStyle/>
                    <a:p>
                      <a:pPr marL="0" marR="0">
                        <a:spcBef>
                          <a:spcPts val="0"/>
                        </a:spcBef>
                        <a:spcAft>
                          <a:spcPts val="0"/>
                        </a:spcAft>
                      </a:pPr>
                      <a:r>
                        <a:rPr lang="en-US" sz="1200" dirty="0">
                          <a:effectLst/>
                        </a:rPr>
                        <a:t> </a:t>
                      </a:r>
                      <a:endParaRPr lang="en-US" sz="1200" dirty="0">
                        <a:effectLst/>
                        <a:latin typeface="Times New Roman"/>
                        <a:ea typeface="MS Mincho"/>
                      </a:endParaRPr>
                    </a:p>
                  </a:txBody>
                  <a:tcPr marL="68579" marR="68579" marT="0" marB="0"/>
                </a:tc>
                <a:tc>
                  <a:txBody>
                    <a:bodyPr/>
                    <a:lstStyle/>
                    <a:p>
                      <a:pPr marL="0" marR="0">
                        <a:spcBef>
                          <a:spcPts val="0"/>
                        </a:spcBef>
                        <a:spcAft>
                          <a:spcPts val="0"/>
                        </a:spcAft>
                      </a:pPr>
                      <a:r>
                        <a:rPr lang="en-US" sz="1600" dirty="0">
                          <a:solidFill>
                            <a:schemeClr val="bg1"/>
                          </a:solidFill>
                          <a:effectLst/>
                        </a:rPr>
                        <a:t>Institutional Evaluations</a:t>
                      </a:r>
                      <a:endParaRPr lang="en-US" sz="1600" dirty="0">
                        <a:solidFill>
                          <a:schemeClr val="bg1"/>
                        </a:solidFill>
                        <a:effectLst/>
                        <a:latin typeface="Times New Roman"/>
                        <a:ea typeface="MS Mincho"/>
                      </a:endParaRPr>
                    </a:p>
                  </a:txBody>
                  <a:tcPr marL="68579" marR="68579" marT="0" marB="0"/>
                </a:tc>
                <a:tc>
                  <a:txBody>
                    <a:bodyPr/>
                    <a:lstStyle/>
                    <a:p>
                      <a:pPr marL="0" marR="0">
                        <a:spcBef>
                          <a:spcPts val="0"/>
                        </a:spcBef>
                        <a:spcAft>
                          <a:spcPts val="0"/>
                        </a:spcAft>
                      </a:pPr>
                      <a:r>
                        <a:rPr lang="en-US" sz="1600" dirty="0">
                          <a:solidFill>
                            <a:schemeClr val="bg1"/>
                          </a:solidFill>
                          <a:effectLst/>
                        </a:rPr>
                        <a:t>Third-party Evaluations</a:t>
                      </a:r>
                      <a:endParaRPr lang="en-US" sz="1600" dirty="0">
                        <a:solidFill>
                          <a:schemeClr val="bg1"/>
                        </a:solidFill>
                        <a:effectLst/>
                        <a:latin typeface="Times New Roman"/>
                        <a:ea typeface="MS Mincho"/>
                      </a:endParaRPr>
                    </a:p>
                  </a:txBody>
                  <a:tcPr marL="68579" marR="68579" marT="0" marB="0"/>
                </a:tc>
                <a:extLst>
                  <a:ext uri="{0D108BD9-81ED-4DB2-BD59-A6C34878D82A}">
                    <a16:rowId xmlns:a16="http://schemas.microsoft.com/office/drawing/2014/main" xmlns="" val="10000"/>
                  </a:ext>
                </a:extLst>
              </a:tr>
              <a:tr h="2347082">
                <a:tc>
                  <a:txBody>
                    <a:bodyPr/>
                    <a:lstStyle/>
                    <a:p>
                      <a:pPr marL="0" marR="0">
                        <a:spcBef>
                          <a:spcPts val="0"/>
                        </a:spcBef>
                        <a:spcAft>
                          <a:spcPts val="0"/>
                        </a:spcAft>
                      </a:pPr>
                      <a:r>
                        <a:rPr lang="en-US" sz="1600" b="1" dirty="0">
                          <a:solidFill>
                            <a:schemeClr val="bg1"/>
                          </a:solidFill>
                          <a:effectLst/>
                        </a:rPr>
                        <a:t>Individual Evaluations </a:t>
                      </a:r>
                    </a:p>
                    <a:p>
                      <a:pPr marL="0" marR="0">
                        <a:spcBef>
                          <a:spcPts val="0"/>
                        </a:spcBef>
                        <a:spcAft>
                          <a:spcPts val="0"/>
                        </a:spcAft>
                      </a:pPr>
                      <a:r>
                        <a:rPr lang="en-US" sz="2000" b="1" dirty="0">
                          <a:solidFill>
                            <a:schemeClr val="bg1"/>
                          </a:solidFill>
                          <a:effectLst/>
                        </a:rPr>
                        <a:t> </a:t>
                      </a:r>
                    </a:p>
                    <a:p>
                      <a:pPr marL="0" marR="0">
                        <a:spcBef>
                          <a:spcPts val="0"/>
                        </a:spcBef>
                        <a:spcAft>
                          <a:spcPts val="0"/>
                        </a:spcAft>
                      </a:pPr>
                      <a:r>
                        <a:rPr lang="en-US" sz="2000" b="1" dirty="0">
                          <a:solidFill>
                            <a:schemeClr val="bg1"/>
                          </a:solidFill>
                          <a:effectLst/>
                        </a:rPr>
                        <a:t> </a:t>
                      </a:r>
                      <a:endParaRPr lang="en-US" sz="2000" b="1" dirty="0">
                        <a:solidFill>
                          <a:schemeClr val="bg1"/>
                        </a:solidFill>
                        <a:effectLst/>
                        <a:latin typeface="Times New Roman"/>
                        <a:ea typeface="MS Mincho"/>
                      </a:endParaRPr>
                    </a:p>
                  </a:txBody>
                  <a:tcPr marL="68579" marR="68579" marT="0" marB="0">
                    <a:solidFill>
                      <a:schemeClr val="tx2">
                        <a:lumMod val="20000"/>
                        <a:lumOff val="80000"/>
                      </a:schemeClr>
                    </a:solidFill>
                  </a:tcPr>
                </a:tc>
                <a:tc>
                  <a:txBody>
                    <a:bodyPr/>
                    <a:lstStyle/>
                    <a:p>
                      <a:pPr marL="0" marR="0">
                        <a:spcBef>
                          <a:spcPts val="0"/>
                        </a:spcBef>
                        <a:spcAft>
                          <a:spcPts val="0"/>
                        </a:spcAft>
                      </a:pPr>
                      <a:r>
                        <a:rPr lang="en-US" sz="1600" dirty="0">
                          <a:solidFill>
                            <a:schemeClr val="bg1"/>
                          </a:solidFill>
                          <a:effectLst/>
                        </a:rPr>
                        <a:t>Departmental Challenge Examinations</a:t>
                      </a:r>
                    </a:p>
                    <a:p>
                      <a:pPr marL="0" marR="0">
                        <a:spcBef>
                          <a:spcPts val="0"/>
                        </a:spcBef>
                        <a:spcAft>
                          <a:spcPts val="0"/>
                        </a:spcAft>
                      </a:pPr>
                      <a:r>
                        <a:rPr lang="en-US" sz="1600" dirty="0">
                          <a:solidFill>
                            <a:schemeClr val="bg1"/>
                          </a:solidFill>
                          <a:effectLst/>
                        </a:rPr>
                        <a:t> </a:t>
                      </a:r>
                    </a:p>
                    <a:p>
                      <a:pPr marL="0" marR="0">
                        <a:spcBef>
                          <a:spcPts val="0"/>
                        </a:spcBef>
                        <a:spcAft>
                          <a:spcPts val="0"/>
                        </a:spcAft>
                      </a:pPr>
                      <a:r>
                        <a:rPr lang="en-US" sz="1600" dirty="0">
                          <a:solidFill>
                            <a:schemeClr val="bg1"/>
                          </a:solidFill>
                          <a:effectLst/>
                        </a:rPr>
                        <a:t>Individualized Portfolios</a:t>
                      </a:r>
                      <a:endParaRPr lang="en-US" sz="1600" dirty="0">
                        <a:solidFill>
                          <a:schemeClr val="bg1"/>
                        </a:solidFill>
                        <a:effectLst/>
                        <a:latin typeface="Times New Roman"/>
                        <a:ea typeface="MS Mincho"/>
                      </a:endParaRPr>
                    </a:p>
                  </a:txBody>
                  <a:tcPr marL="68579" marR="68579" marT="0" marB="0">
                    <a:solidFill>
                      <a:schemeClr val="tx2">
                        <a:lumMod val="20000"/>
                        <a:lumOff val="80000"/>
                      </a:schemeClr>
                    </a:solidFill>
                  </a:tcPr>
                </a:tc>
                <a:tc>
                  <a:txBody>
                    <a:bodyPr/>
                    <a:lstStyle/>
                    <a:p>
                      <a:pPr marL="0" marR="0">
                        <a:spcBef>
                          <a:spcPts val="0"/>
                        </a:spcBef>
                        <a:spcAft>
                          <a:spcPts val="0"/>
                        </a:spcAft>
                      </a:pPr>
                      <a:r>
                        <a:rPr lang="en-US" sz="1600" b="0" dirty="0">
                          <a:solidFill>
                            <a:schemeClr val="bg1"/>
                          </a:solidFill>
                          <a:effectLst/>
                        </a:rPr>
                        <a:t>CLEP Exams</a:t>
                      </a:r>
                    </a:p>
                    <a:p>
                      <a:pPr marL="0" marR="0">
                        <a:spcBef>
                          <a:spcPts val="0"/>
                        </a:spcBef>
                        <a:spcAft>
                          <a:spcPts val="0"/>
                        </a:spcAft>
                      </a:pPr>
                      <a:r>
                        <a:rPr lang="en-US" sz="1600" b="0" dirty="0">
                          <a:solidFill>
                            <a:schemeClr val="bg1"/>
                          </a:solidFill>
                          <a:effectLst/>
                        </a:rPr>
                        <a:t> </a:t>
                      </a:r>
                    </a:p>
                    <a:p>
                      <a:pPr marL="0" marR="0">
                        <a:spcBef>
                          <a:spcPts val="0"/>
                        </a:spcBef>
                        <a:spcAft>
                          <a:spcPts val="0"/>
                        </a:spcAft>
                      </a:pPr>
                      <a:r>
                        <a:rPr lang="en-US" sz="1600" b="0" dirty="0">
                          <a:solidFill>
                            <a:schemeClr val="bg1"/>
                          </a:solidFill>
                          <a:effectLst/>
                        </a:rPr>
                        <a:t>Advanced Placement Exams (AP)</a:t>
                      </a:r>
                    </a:p>
                    <a:p>
                      <a:pPr marL="0" marR="0">
                        <a:spcBef>
                          <a:spcPts val="0"/>
                        </a:spcBef>
                        <a:spcAft>
                          <a:spcPts val="0"/>
                        </a:spcAft>
                      </a:pPr>
                      <a:r>
                        <a:rPr lang="en-US" sz="1600" b="0" dirty="0">
                          <a:solidFill>
                            <a:schemeClr val="bg1"/>
                          </a:solidFill>
                          <a:effectLst/>
                        </a:rPr>
                        <a:t> </a:t>
                      </a:r>
                    </a:p>
                    <a:p>
                      <a:pPr marL="0" marR="0">
                        <a:spcBef>
                          <a:spcPts val="0"/>
                        </a:spcBef>
                        <a:spcAft>
                          <a:spcPts val="0"/>
                        </a:spcAft>
                      </a:pPr>
                      <a:r>
                        <a:rPr lang="en-US" sz="1600" b="0" dirty="0">
                          <a:solidFill>
                            <a:schemeClr val="bg1"/>
                          </a:solidFill>
                          <a:effectLst/>
                        </a:rPr>
                        <a:t>DSST Credit by Exam</a:t>
                      </a:r>
                    </a:p>
                    <a:p>
                      <a:pPr marL="0" marR="0">
                        <a:spcBef>
                          <a:spcPts val="0"/>
                        </a:spcBef>
                        <a:spcAft>
                          <a:spcPts val="0"/>
                        </a:spcAft>
                      </a:pPr>
                      <a:r>
                        <a:rPr lang="en-US" sz="1600" b="0" dirty="0">
                          <a:solidFill>
                            <a:schemeClr val="bg1"/>
                          </a:solidFill>
                          <a:effectLst/>
                        </a:rPr>
                        <a:t> </a:t>
                      </a:r>
                    </a:p>
                    <a:p>
                      <a:pPr marL="0" marR="0">
                        <a:spcBef>
                          <a:spcPts val="0"/>
                        </a:spcBef>
                        <a:spcAft>
                          <a:spcPts val="0"/>
                        </a:spcAft>
                      </a:pPr>
                      <a:r>
                        <a:rPr lang="en-US" sz="1600" b="0" dirty="0">
                          <a:solidFill>
                            <a:schemeClr val="bg1"/>
                          </a:solidFill>
                          <a:effectLst/>
                        </a:rPr>
                        <a:t>Excelsior College Exam</a:t>
                      </a:r>
                      <a:r>
                        <a:rPr lang="en-US" sz="1600" b="0" baseline="0" dirty="0">
                          <a:solidFill>
                            <a:schemeClr val="bg1"/>
                          </a:solidFill>
                          <a:effectLst/>
                        </a:rPr>
                        <a:t> </a:t>
                      </a:r>
                      <a:r>
                        <a:rPr lang="en-US" sz="1600" b="0" dirty="0">
                          <a:solidFill>
                            <a:schemeClr val="bg1"/>
                          </a:solidFill>
                          <a:effectLst/>
                        </a:rPr>
                        <a:t>Program</a:t>
                      </a:r>
                      <a:endParaRPr lang="en-US" sz="1600" b="0" dirty="0">
                        <a:solidFill>
                          <a:schemeClr val="bg1"/>
                        </a:solidFill>
                        <a:effectLst/>
                        <a:latin typeface="Times New Roman"/>
                        <a:ea typeface="MS Mincho"/>
                      </a:endParaRPr>
                    </a:p>
                  </a:txBody>
                  <a:tcPr marL="68579" marR="68579" marT="0" marB="0">
                    <a:solidFill>
                      <a:schemeClr val="tx2">
                        <a:lumMod val="20000"/>
                        <a:lumOff val="80000"/>
                      </a:schemeClr>
                    </a:solidFill>
                  </a:tcPr>
                </a:tc>
                <a:extLst>
                  <a:ext uri="{0D108BD9-81ED-4DB2-BD59-A6C34878D82A}">
                    <a16:rowId xmlns:a16="http://schemas.microsoft.com/office/drawing/2014/main" xmlns="" val="10001"/>
                  </a:ext>
                </a:extLst>
              </a:tr>
              <a:tr h="2151627">
                <a:tc>
                  <a:txBody>
                    <a:bodyPr/>
                    <a:lstStyle/>
                    <a:p>
                      <a:pPr marL="0" marR="0">
                        <a:spcBef>
                          <a:spcPts val="0"/>
                        </a:spcBef>
                        <a:spcAft>
                          <a:spcPts val="0"/>
                        </a:spcAft>
                      </a:pPr>
                      <a:r>
                        <a:rPr lang="en-US" sz="1600" b="1" dirty="0">
                          <a:solidFill>
                            <a:schemeClr val="bg1"/>
                          </a:solidFill>
                          <a:effectLst/>
                        </a:rPr>
                        <a:t>Program Evaluation of Sponsored Learning </a:t>
                      </a:r>
                    </a:p>
                    <a:p>
                      <a:pPr marL="0" marR="0">
                        <a:spcBef>
                          <a:spcPts val="0"/>
                        </a:spcBef>
                        <a:spcAft>
                          <a:spcPts val="0"/>
                        </a:spcAft>
                      </a:pPr>
                      <a:r>
                        <a:rPr lang="en-US" sz="2000" b="1" dirty="0">
                          <a:solidFill>
                            <a:schemeClr val="bg1"/>
                          </a:solidFill>
                          <a:effectLst/>
                        </a:rPr>
                        <a:t> </a:t>
                      </a:r>
                    </a:p>
                    <a:p>
                      <a:pPr marL="0" marR="0">
                        <a:spcBef>
                          <a:spcPts val="0"/>
                        </a:spcBef>
                        <a:spcAft>
                          <a:spcPts val="0"/>
                        </a:spcAft>
                      </a:pPr>
                      <a:r>
                        <a:rPr lang="en-US" sz="2000" b="1" dirty="0">
                          <a:solidFill>
                            <a:schemeClr val="bg1"/>
                          </a:solidFill>
                          <a:effectLst/>
                        </a:rPr>
                        <a:t> </a:t>
                      </a:r>
                      <a:endParaRPr lang="en-US" sz="2000" b="1" dirty="0">
                        <a:solidFill>
                          <a:schemeClr val="bg1"/>
                        </a:solidFill>
                        <a:effectLst/>
                        <a:latin typeface="Times New Roman"/>
                        <a:ea typeface="MS Mincho"/>
                      </a:endParaRPr>
                    </a:p>
                  </a:txBody>
                  <a:tcPr marL="68579" marR="68579" marT="0" marB="0">
                    <a:solidFill>
                      <a:schemeClr val="tx2">
                        <a:lumMod val="20000"/>
                        <a:lumOff val="80000"/>
                      </a:schemeClr>
                    </a:solidFill>
                  </a:tcPr>
                </a:tc>
                <a:tc>
                  <a:txBody>
                    <a:bodyPr/>
                    <a:lstStyle/>
                    <a:p>
                      <a:pPr marL="0" marR="0">
                        <a:spcBef>
                          <a:spcPts val="0"/>
                        </a:spcBef>
                        <a:spcAft>
                          <a:spcPts val="0"/>
                        </a:spcAft>
                      </a:pPr>
                      <a:r>
                        <a:rPr lang="en-US" sz="1600" b="0" dirty="0">
                          <a:solidFill>
                            <a:schemeClr val="bg1"/>
                          </a:solidFill>
                          <a:effectLst/>
                        </a:rPr>
                        <a:t>Local Articulation Agreements</a:t>
                      </a:r>
                    </a:p>
                    <a:p>
                      <a:pPr marL="0" marR="0">
                        <a:spcBef>
                          <a:spcPts val="0"/>
                        </a:spcBef>
                        <a:spcAft>
                          <a:spcPts val="0"/>
                        </a:spcAft>
                      </a:pPr>
                      <a:r>
                        <a:rPr lang="en-US" sz="1600" b="0" dirty="0">
                          <a:solidFill>
                            <a:schemeClr val="bg1"/>
                          </a:solidFill>
                          <a:effectLst/>
                        </a:rPr>
                        <a:t> </a:t>
                      </a:r>
                    </a:p>
                    <a:p>
                      <a:pPr marL="0" marR="0">
                        <a:spcBef>
                          <a:spcPts val="0"/>
                        </a:spcBef>
                        <a:spcAft>
                          <a:spcPts val="0"/>
                        </a:spcAft>
                      </a:pPr>
                      <a:r>
                        <a:rPr lang="en-US" sz="1600" b="0" dirty="0">
                          <a:solidFill>
                            <a:schemeClr val="bg1"/>
                          </a:solidFill>
                          <a:effectLst/>
                        </a:rPr>
                        <a:t>Consortium for the Assessment of College Equivalency (CACE)</a:t>
                      </a:r>
                    </a:p>
                    <a:p>
                      <a:pPr marL="0" marR="0">
                        <a:spcBef>
                          <a:spcPts val="0"/>
                        </a:spcBef>
                        <a:spcAft>
                          <a:spcPts val="0"/>
                        </a:spcAft>
                      </a:pPr>
                      <a:r>
                        <a:rPr lang="en-US" sz="1800" b="0" dirty="0">
                          <a:solidFill>
                            <a:schemeClr val="bg1"/>
                          </a:solidFill>
                          <a:effectLst/>
                        </a:rPr>
                        <a:t> </a:t>
                      </a:r>
                    </a:p>
                    <a:p>
                      <a:pPr marL="0" marR="0">
                        <a:spcBef>
                          <a:spcPts val="0"/>
                        </a:spcBef>
                        <a:spcAft>
                          <a:spcPts val="0"/>
                        </a:spcAft>
                      </a:pPr>
                      <a:r>
                        <a:rPr lang="en-US" sz="1800" b="0" dirty="0">
                          <a:solidFill>
                            <a:schemeClr val="bg1"/>
                          </a:solidFill>
                          <a:effectLst/>
                        </a:rPr>
                        <a:t> </a:t>
                      </a:r>
                      <a:endParaRPr lang="en-US" sz="1800" b="0" dirty="0">
                        <a:solidFill>
                          <a:schemeClr val="bg1"/>
                        </a:solidFill>
                        <a:effectLst/>
                        <a:latin typeface="Times New Roman"/>
                        <a:ea typeface="MS Mincho"/>
                      </a:endParaRPr>
                    </a:p>
                  </a:txBody>
                  <a:tcPr marL="68579" marR="68579" marT="0" marB="0">
                    <a:solidFill>
                      <a:schemeClr val="tx2">
                        <a:lumMod val="20000"/>
                        <a:lumOff val="80000"/>
                      </a:schemeClr>
                    </a:solidFill>
                  </a:tcPr>
                </a:tc>
                <a:tc>
                  <a:txBody>
                    <a:bodyPr/>
                    <a:lstStyle/>
                    <a:p>
                      <a:pPr marL="0" marR="0">
                        <a:spcBef>
                          <a:spcPts val="0"/>
                        </a:spcBef>
                        <a:spcAft>
                          <a:spcPts val="0"/>
                        </a:spcAft>
                      </a:pPr>
                      <a:r>
                        <a:rPr lang="en-US" sz="1600" b="0" dirty="0">
                          <a:solidFill>
                            <a:schemeClr val="bg1"/>
                          </a:solidFill>
                          <a:effectLst/>
                        </a:rPr>
                        <a:t>ACE Military Training and Occupation Review</a:t>
                      </a:r>
                    </a:p>
                    <a:p>
                      <a:pPr marL="0" marR="0">
                        <a:spcBef>
                          <a:spcPts val="0"/>
                        </a:spcBef>
                        <a:spcAft>
                          <a:spcPts val="0"/>
                        </a:spcAft>
                      </a:pPr>
                      <a:r>
                        <a:rPr lang="en-US" sz="1600" b="0" dirty="0">
                          <a:solidFill>
                            <a:schemeClr val="bg1"/>
                          </a:solidFill>
                          <a:effectLst/>
                        </a:rPr>
                        <a:t> </a:t>
                      </a:r>
                    </a:p>
                    <a:p>
                      <a:pPr marL="0" marR="0">
                        <a:spcBef>
                          <a:spcPts val="0"/>
                        </a:spcBef>
                        <a:spcAft>
                          <a:spcPts val="0"/>
                        </a:spcAft>
                      </a:pPr>
                      <a:r>
                        <a:rPr lang="en-US" sz="1600" b="0" dirty="0">
                          <a:solidFill>
                            <a:schemeClr val="bg1"/>
                          </a:solidFill>
                          <a:effectLst/>
                        </a:rPr>
                        <a:t>ACE CREDIT Review</a:t>
                      </a:r>
                    </a:p>
                    <a:p>
                      <a:pPr marL="0" marR="0">
                        <a:spcBef>
                          <a:spcPts val="0"/>
                        </a:spcBef>
                        <a:spcAft>
                          <a:spcPts val="0"/>
                        </a:spcAft>
                      </a:pPr>
                      <a:r>
                        <a:rPr lang="en-US" sz="1600" b="0" dirty="0">
                          <a:solidFill>
                            <a:schemeClr val="bg1"/>
                          </a:solidFill>
                          <a:effectLst/>
                        </a:rPr>
                        <a:t> </a:t>
                      </a:r>
                    </a:p>
                    <a:p>
                      <a:pPr marL="0" marR="0">
                        <a:spcBef>
                          <a:spcPts val="0"/>
                        </a:spcBef>
                        <a:spcAft>
                          <a:spcPts val="0"/>
                        </a:spcAft>
                      </a:pPr>
                      <a:r>
                        <a:rPr lang="en-US" sz="1600" b="0" dirty="0">
                          <a:solidFill>
                            <a:schemeClr val="bg1"/>
                          </a:solidFill>
                          <a:effectLst/>
                        </a:rPr>
                        <a:t>National College Credit Recommendation Service (NCCRS)</a:t>
                      </a:r>
                      <a:endParaRPr lang="en-US" sz="1600" b="0" dirty="0">
                        <a:solidFill>
                          <a:schemeClr val="bg1"/>
                        </a:solidFill>
                        <a:effectLst/>
                        <a:latin typeface="Times New Roman"/>
                        <a:ea typeface="MS Mincho"/>
                      </a:endParaRPr>
                    </a:p>
                  </a:txBody>
                  <a:tcPr marL="68579" marR="68579" marT="0" marB="0">
                    <a:solidFill>
                      <a:schemeClr val="tx2">
                        <a:lumMod val="20000"/>
                        <a:lumOff val="80000"/>
                      </a:schemeClr>
                    </a:solidFill>
                  </a:tcPr>
                </a:tc>
                <a:extLst>
                  <a:ext uri="{0D108BD9-81ED-4DB2-BD59-A6C34878D82A}">
                    <a16:rowId xmlns:a16="http://schemas.microsoft.com/office/drawing/2014/main" xmlns="" val="10002"/>
                  </a:ext>
                </a:extLst>
              </a:tr>
            </a:tbl>
          </a:graphicData>
        </a:graphic>
      </p:graphicFrame>
      <p:sp>
        <p:nvSpPr>
          <p:cNvPr id="13336" name="TextBox 7"/>
          <p:cNvSpPr txBox="1">
            <a:spLocks noChangeArrowheads="1"/>
          </p:cNvSpPr>
          <p:nvPr/>
        </p:nvSpPr>
        <p:spPr bwMode="auto">
          <a:xfrm>
            <a:off x="5715000" y="6384925"/>
            <a:ext cx="1471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000" dirty="0">
                <a:ea typeface="MS PGothic" panose="020B0600070205080204" pitchFamily="34" charset="-128"/>
              </a:rPr>
              <a:t>®Brewer, 2015</a:t>
            </a:r>
          </a:p>
        </p:txBody>
      </p:sp>
      <p:sp>
        <p:nvSpPr>
          <p:cNvPr id="13337" name="TextBox 8"/>
          <p:cNvSpPr txBox="1">
            <a:spLocks noChangeArrowheads="1"/>
          </p:cNvSpPr>
          <p:nvPr/>
        </p:nvSpPr>
        <p:spPr bwMode="auto">
          <a:xfrm>
            <a:off x="7315200" y="3495675"/>
            <a:ext cx="170912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chemeClr val="bg1"/>
                </a:solidFill>
                <a:latin typeface="+mn-lt"/>
              </a:rPr>
              <a:t>CPL </a:t>
            </a:r>
          </a:p>
          <a:p>
            <a:pPr>
              <a:spcBef>
                <a:spcPct val="0"/>
              </a:spcBef>
              <a:buFontTx/>
              <a:buNone/>
            </a:pPr>
            <a:r>
              <a:rPr lang="en-US" altLang="en-US" sz="1800" b="1" dirty="0">
                <a:solidFill>
                  <a:schemeClr val="bg1"/>
                </a:solidFill>
                <a:latin typeface="+mn-lt"/>
              </a:rPr>
              <a:t>Classifications</a:t>
            </a:r>
          </a:p>
          <a:p>
            <a:pPr>
              <a:spcBef>
                <a:spcPct val="0"/>
              </a:spcBef>
              <a:buFontTx/>
              <a:buNone/>
            </a:pPr>
            <a:endParaRPr lang="en-US" altLang="en-US" sz="1800" dirty="0"/>
          </a:p>
        </p:txBody>
      </p:sp>
    </p:spTree>
    <p:extLst>
      <p:ext uri="{BB962C8B-B14F-4D97-AF65-F5344CB8AC3E}">
        <p14:creationId xmlns:p14="http://schemas.microsoft.com/office/powerpoint/2010/main" val="2021576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886325"/>
            <a:ext cx="7772400" cy="1362075"/>
          </a:xfrm>
        </p:spPr>
        <p:txBody>
          <a:bodyPr/>
          <a:lstStyle/>
          <a:p>
            <a:r>
              <a:rPr lang="en-US" dirty="0" smtClean="0"/>
              <a:t>Making The Case for CPL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111660"/>
            <a:ext cx="4023360" cy="3384140"/>
          </a:xfrm>
          <a:prstGeom prst="rect">
            <a:avLst/>
          </a:prstGeom>
        </p:spPr>
      </p:pic>
    </p:spTree>
    <p:extLst>
      <p:ext uri="{BB962C8B-B14F-4D97-AF65-F5344CB8AC3E}">
        <p14:creationId xmlns:p14="http://schemas.microsoft.com/office/powerpoint/2010/main" val="10371546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288"/>
                </a:solidFill>
              </a:rPr>
              <a:t>Transfer and Award of Credit: Considerations</a:t>
            </a:r>
            <a:endParaRPr lang="en-US" dirty="0">
              <a:solidFill>
                <a:srgbClr val="005288"/>
              </a:solidFill>
            </a:endParaRPr>
          </a:p>
        </p:txBody>
      </p:sp>
      <p:sp>
        <p:nvSpPr>
          <p:cNvPr id="3" name="Content Placeholder 2"/>
          <p:cNvSpPr>
            <a:spLocks noGrp="1"/>
          </p:cNvSpPr>
          <p:nvPr>
            <p:ph idx="1"/>
          </p:nvPr>
        </p:nvSpPr>
        <p:spPr/>
        <p:txBody>
          <a:bodyPr/>
          <a:lstStyle/>
          <a:p>
            <a:r>
              <a:rPr lang="en-US" dirty="0" smtClean="0">
                <a:solidFill>
                  <a:srgbClr val="005288"/>
                </a:solidFill>
              </a:rPr>
              <a:t>Wise Use of Resources</a:t>
            </a:r>
          </a:p>
          <a:p>
            <a:r>
              <a:rPr lang="en-US" dirty="0" smtClean="0">
                <a:solidFill>
                  <a:srgbClr val="005288"/>
                </a:solidFill>
              </a:rPr>
              <a:t>Social Equity</a:t>
            </a:r>
          </a:p>
          <a:p>
            <a:r>
              <a:rPr lang="en-US" dirty="0" smtClean="0">
                <a:solidFill>
                  <a:srgbClr val="005288"/>
                </a:solidFill>
              </a:rPr>
              <a:t>Comparability </a:t>
            </a:r>
          </a:p>
          <a:p>
            <a:r>
              <a:rPr lang="en-US" dirty="0" smtClean="0">
                <a:solidFill>
                  <a:srgbClr val="005288"/>
                </a:solidFill>
              </a:rPr>
              <a:t>Consistency </a:t>
            </a:r>
          </a:p>
          <a:p>
            <a:r>
              <a:rPr lang="en-US" dirty="0" smtClean="0">
                <a:solidFill>
                  <a:srgbClr val="005288"/>
                </a:solidFill>
              </a:rPr>
              <a:t>Quality </a:t>
            </a:r>
          </a:p>
          <a:p>
            <a:r>
              <a:rPr lang="en-US" dirty="0" smtClean="0">
                <a:solidFill>
                  <a:srgbClr val="005288"/>
                </a:solidFill>
              </a:rPr>
              <a:t>Transparency </a:t>
            </a:r>
          </a:p>
          <a:p>
            <a:r>
              <a:rPr lang="en-US" dirty="0" smtClean="0">
                <a:solidFill>
                  <a:srgbClr val="005288"/>
                </a:solidFill>
              </a:rPr>
              <a:t>Accreditation</a:t>
            </a:r>
          </a:p>
          <a:p>
            <a:pPr lvl="3"/>
            <a:endParaRPr lang="en-US" dirty="0" smtClean="0">
              <a:solidFill>
                <a:srgbClr val="005288"/>
              </a:solidFill>
            </a:endParaRPr>
          </a:p>
          <a:p>
            <a:pPr lvl="3"/>
            <a:r>
              <a:rPr lang="en-US" dirty="0" smtClean="0">
                <a:solidFill>
                  <a:srgbClr val="005288"/>
                </a:solidFill>
              </a:rPr>
              <a:t>Joint Statement, AACRAO, ACE &amp; CHEA, 2017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281" y="1981200"/>
            <a:ext cx="1330712" cy="13307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737" y="3810000"/>
            <a:ext cx="2654326" cy="8002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873" y="4780673"/>
            <a:ext cx="1182855" cy="1182855"/>
          </a:xfrm>
          <a:prstGeom prst="rect">
            <a:avLst/>
          </a:prstGeom>
        </p:spPr>
      </p:pic>
    </p:spTree>
    <p:extLst>
      <p:ext uri="{BB962C8B-B14F-4D97-AF65-F5344CB8AC3E}">
        <p14:creationId xmlns:p14="http://schemas.microsoft.com/office/powerpoint/2010/main" val="2839687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8182" y="1109400"/>
            <a:ext cx="5496018" cy="3691200"/>
          </a:xfrm>
          <a:prstGeom prst="rect">
            <a:avLst/>
          </a:prstGeom>
        </p:spPr>
      </p:pic>
      <p:sp>
        <p:nvSpPr>
          <p:cNvPr id="7" name="TextBox 6"/>
          <p:cNvSpPr txBox="1"/>
          <p:nvPr/>
        </p:nvSpPr>
        <p:spPr>
          <a:xfrm>
            <a:off x="1524000" y="4800600"/>
            <a:ext cx="6106928" cy="1631216"/>
          </a:xfrm>
          <a:prstGeom prst="rect">
            <a:avLst/>
          </a:prstGeom>
          <a:noFill/>
        </p:spPr>
        <p:txBody>
          <a:bodyPr wrap="none" rtlCol="0">
            <a:spAutoFit/>
          </a:bodyPr>
          <a:lstStyle/>
          <a:p>
            <a:r>
              <a:rPr lang="en-US" sz="2000" b="1" i="1" dirty="0" smtClean="0">
                <a:latin typeface="Calibri" panose="020F0502020204030204" pitchFamily="34" charset="0"/>
              </a:rPr>
              <a:t>Fueling the Race To Postsecondary Success</a:t>
            </a:r>
            <a:r>
              <a:rPr lang="en-US" sz="2000" b="1" dirty="0" smtClean="0">
                <a:latin typeface="Calibri" panose="020F0502020204030204" pitchFamily="34" charset="0"/>
              </a:rPr>
              <a:t>, CAEL, 2010</a:t>
            </a:r>
            <a:br>
              <a:rPr lang="en-US" sz="2000" b="1" dirty="0" smtClean="0">
                <a:latin typeface="Calibri" panose="020F0502020204030204" pitchFamily="34" charset="0"/>
              </a:rPr>
            </a:br>
            <a:r>
              <a:rPr lang="en-US" sz="2000" b="1" dirty="0" smtClean="0">
                <a:latin typeface="Calibri" panose="020F0502020204030204" pitchFamily="34" charset="0"/>
              </a:rPr>
              <a:t> </a:t>
            </a:r>
            <a:br>
              <a:rPr lang="en-US" sz="2000" b="1" dirty="0" smtClean="0">
                <a:latin typeface="Calibri" panose="020F0502020204030204" pitchFamily="34" charset="0"/>
              </a:rPr>
            </a:br>
            <a:r>
              <a:rPr lang="en-US" sz="2000" b="1" dirty="0" smtClean="0">
                <a:latin typeface="Calibri" panose="020F0502020204030204" pitchFamily="34" charset="0"/>
              </a:rPr>
              <a:t>Students with PLA—Course Taking &amp; Completion</a:t>
            </a:r>
          </a:p>
          <a:p>
            <a:pPr marL="742950" lvl="1" indent="-285750">
              <a:buFont typeface="Arial" panose="020B0604020202020204" pitchFamily="34" charset="0"/>
              <a:buChar char="•"/>
            </a:pPr>
            <a:r>
              <a:rPr lang="en-US" sz="2000" b="1" dirty="0" smtClean="0">
                <a:latin typeface="Calibri" panose="020F0502020204030204" pitchFamily="34" charset="0"/>
              </a:rPr>
              <a:t> 2.5X more likely to complete bachelor’s degree. </a:t>
            </a:r>
          </a:p>
          <a:p>
            <a:pPr marL="742950" lvl="1" indent="-285750">
              <a:buFont typeface="Arial" panose="020B0604020202020204" pitchFamily="34" charset="0"/>
              <a:buChar char="•"/>
            </a:pPr>
            <a:r>
              <a:rPr lang="en-US" sz="2000" b="1" dirty="0" smtClean="0">
                <a:latin typeface="Calibri" panose="020F0502020204030204" pitchFamily="34" charset="0"/>
              </a:rPr>
              <a:t>Take 9.9 more course credits. </a:t>
            </a:r>
            <a:endParaRPr lang="en-US" sz="2000" b="1" dirty="0">
              <a:latin typeface="Calibri" panose="020F0502020204030204" pitchFamily="34" charset="0"/>
            </a:endParaRPr>
          </a:p>
        </p:txBody>
      </p:sp>
    </p:spTree>
    <p:extLst>
      <p:ext uri="{BB962C8B-B14F-4D97-AF65-F5344CB8AC3E}">
        <p14:creationId xmlns:p14="http://schemas.microsoft.com/office/powerpoint/2010/main" val="3909487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4798" y="838200"/>
            <a:ext cx="6110413" cy="4206240"/>
          </a:xfrm>
          <a:prstGeom prst="rect">
            <a:avLst/>
          </a:prstGeom>
        </p:spPr>
      </p:pic>
      <p:sp>
        <p:nvSpPr>
          <p:cNvPr id="6" name="TextBox 5"/>
          <p:cNvSpPr txBox="1"/>
          <p:nvPr/>
        </p:nvSpPr>
        <p:spPr>
          <a:xfrm>
            <a:off x="381000" y="5181600"/>
            <a:ext cx="6123728" cy="1200329"/>
          </a:xfrm>
          <a:prstGeom prst="rect">
            <a:avLst/>
          </a:prstGeom>
          <a:noFill/>
        </p:spPr>
        <p:txBody>
          <a:bodyPr wrap="none" rtlCol="0">
            <a:spAutoFit/>
          </a:bodyPr>
          <a:lstStyle/>
          <a:p>
            <a:r>
              <a:rPr lang="en-US" b="1" dirty="0" smtClean="0">
                <a:latin typeface="+mj-lt"/>
              </a:rPr>
              <a:t>CLEP Testing Taking: Student Performance, College Board 2017</a:t>
            </a:r>
          </a:p>
          <a:p>
            <a:pPr marL="742950" lvl="1" indent="-285750">
              <a:buFont typeface="Arial" panose="020B0604020202020204" pitchFamily="34" charset="0"/>
              <a:buChar char="•"/>
            </a:pPr>
            <a:r>
              <a:rPr lang="en-US" b="1" dirty="0" smtClean="0">
                <a:latin typeface="+mj-lt"/>
              </a:rPr>
              <a:t>Higher GPA</a:t>
            </a:r>
          </a:p>
          <a:p>
            <a:pPr marL="742950" lvl="1" indent="-285750">
              <a:buFont typeface="Arial" panose="020B0604020202020204" pitchFamily="34" charset="0"/>
              <a:buChar char="•"/>
            </a:pPr>
            <a:r>
              <a:rPr lang="en-US" b="1" dirty="0" smtClean="0">
                <a:latin typeface="+mj-lt"/>
              </a:rPr>
              <a:t>Better Course Performance</a:t>
            </a:r>
            <a:br>
              <a:rPr lang="en-US" b="1" dirty="0" smtClean="0">
                <a:latin typeface="+mj-lt"/>
              </a:rPr>
            </a:br>
            <a:endParaRPr lang="en-US" b="1" dirty="0">
              <a:latin typeface="+mj-lt"/>
            </a:endParaRPr>
          </a:p>
        </p:txBody>
      </p:sp>
    </p:spTree>
    <p:extLst>
      <p:ext uri="{BB962C8B-B14F-4D97-AF65-F5344CB8AC3E}">
        <p14:creationId xmlns:p14="http://schemas.microsoft.com/office/powerpoint/2010/main" val="1510375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Memphis: Finish Line</a:t>
            </a:r>
            <a:endParaRPr lang="en-US" dirty="0"/>
          </a:p>
        </p:txBody>
      </p:sp>
      <p:sp>
        <p:nvSpPr>
          <p:cNvPr id="3" name="Content Placeholder 2"/>
          <p:cNvSpPr>
            <a:spLocks noGrp="1"/>
          </p:cNvSpPr>
          <p:nvPr>
            <p:ph idx="1"/>
          </p:nvPr>
        </p:nvSpPr>
        <p:spPr/>
        <p:txBody>
          <a:bodyPr/>
          <a:lstStyle/>
          <a:p>
            <a:pPr marL="0" indent="0" algn="ctr">
              <a:buNone/>
            </a:pPr>
            <a:r>
              <a:rPr lang="en-US" sz="2400" dirty="0"/>
              <a:t>Students in the Finish Line Program at the </a:t>
            </a:r>
            <a:r>
              <a:rPr lang="en-US" sz="2400" dirty="0" smtClean="0"/>
              <a:t/>
            </a:r>
            <a:br>
              <a:rPr lang="en-US" sz="2400" dirty="0" smtClean="0"/>
            </a:br>
            <a:r>
              <a:rPr lang="en-US" sz="2400" dirty="0" smtClean="0"/>
              <a:t>University </a:t>
            </a:r>
            <a:r>
              <a:rPr lang="en-US" sz="2400" dirty="0"/>
              <a:t>of Memphis have completed 615 Saylor courses </a:t>
            </a:r>
            <a:r>
              <a:rPr lang="en-US" sz="2400" dirty="0" smtClean="0"/>
              <a:t/>
            </a:r>
            <a:br>
              <a:rPr lang="en-US" sz="2400" dirty="0" smtClean="0"/>
            </a:br>
            <a:r>
              <a:rPr lang="en-US" sz="2400" dirty="0" smtClean="0"/>
              <a:t>earning </a:t>
            </a:r>
            <a:r>
              <a:rPr lang="en-US" sz="2400" dirty="0"/>
              <a:t>a total of 1,850 credit hours </a:t>
            </a:r>
            <a:r>
              <a:rPr lang="en-US" sz="2400" dirty="0" smtClean="0"/>
              <a:t/>
            </a:r>
            <a:br>
              <a:rPr lang="en-US" sz="2400" dirty="0" smtClean="0"/>
            </a:br>
            <a:r>
              <a:rPr lang="en-US" sz="2400" dirty="0" smtClean="0"/>
              <a:t>saving </a:t>
            </a:r>
            <a:r>
              <a:rPr lang="en-US" sz="2400" dirty="0"/>
              <a:t>almost $630,000 over the last four years.</a:t>
            </a:r>
          </a:p>
          <a:p>
            <a:pPr marL="0" indent="0">
              <a:buNone/>
            </a:pPr>
            <a:endParaRPr lang="en-US" dirty="0"/>
          </a:p>
          <a:p>
            <a:pPr marL="0" indent="0" algn="ctr">
              <a:buNone/>
            </a:pPr>
            <a:r>
              <a:rPr lang="en-US" sz="2400" dirty="0">
                <a:hlinkClick r:id="rId2"/>
              </a:rPr>
              <a:t>http://</a:t>
            </a:r>
            <a:r>
              <a:rPr lang="en-US" sz="2400" dirty="0" smtClean="0">
                <a:hlinkClick r:id="rId2"/>
              </a:rPr>
              <a:t>www.memphis.edu/innovation/finishline/</a:t>
            </a:r>
            <a:r>
              <a:rPr lang="en-US" sz="2400" dirty="0" smtClean="0"/>
              <a:t> </a:t>
            </a:r>
            <a:endParaRPr lang="en-US" sz="2400" dirty="0"/>
          </a:p>
        </p:txBody>
      </p:sp>
    </p:spTree>
    <p:extLst>
      <p:ext uri="{BB962C8B-B14F-4D97-AF65-F5344CB8AC3E}">
        <p14:creationId xmlns:p14="http://schemas.microsoft.com/office/powerpoint/2010/main" val="26473205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200400"/>
            <a:ext cx="7543800" cy="1981200"/>
          </a:xfrm>
        </p:spPr>
        <p:txBody>
          <a:bodyPr rtlCol="0">
            <a:normAutofit/>
          </a:bodyPr>
          <a:lstStyle/>
          <a:p>
            <a:pPr algn="l" eaLnBrk="1" fontAlgn="auto" hangingPunct="1">
              <a:lnSpc>
                <a:spcPct val="90000"/>
              </a:lnSpc>
              <a:spcAft>
                <a:spcPts val="0"/>
              </a:spcAft>
              <a:buClr>
                <a:srgbClr val="0062AC"/>
              </a:buClr>
              <a:defRPr/>
            </a:pPr>
            <a:endParaRPr lang="en-US" sz="2000" dirty="0" smtClean="0">
              <a:solidFill>
                <a:schemeClr val="tx1"/>
              </a:solidFill>
              <a:latin typeface="+mj-lt"/>
            </a:endParaRPr>
          </a:p>
          <a:p>
            <a:pPr marL="274320" indent="-274320" algn="l" eaLnBrk="1" fontAlgn="auto" hangingPunct="1">
              <a:lnSpc>
                <a:spcPct val="90000"/>
              </a:lnSpc>
              <a:spcAft>
                <a:spcPts val="0"/>
              </a:spcAft>
              <a:buClr>
                <a:srgbClr val="0062AC"/>
              </a:buClr>
              <a:buFont typeface="Arial" panose="020B0604020202020204" pitchFamily="34" charset="0"/>
              <a:buChar char="•"/>
              <a:defRPr/>
            </a:pPr>
            <a:endParaRPr lang="en-US" sz="2000" dirty="0" smtClean="0">
              <a:solidFill>
                <a:schemeClr val="accent4">
                  <a:lumMod val="75000"/>
                </a:schemeClr>
              </a:solidFill>
              <a:latin typeface="+mj-lt"/>
            </a:endParaRPr>
          </a:p>
          <a:p>
            <a:pPr eaLnBrk="1" fontAlgn="auto" hangingPunct="1">
              <a:spcAft>
                <a:spcPts val="0"/>
              </a:spcAft>
              <a:defRPr/>
            </a:pPr>
            <a:endParaRPr lang="en-US" dirty="0"/>
          </a:p>
        </p:txBody>
      </p:sp>
      <p:pic>
        <p:nvPicPr>
          <p:cNvPr id="3994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2654300"/>
            <a:ext cx="286067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1"/>
          <p:cNvSpPr>
            <a:spLocks noChangeArrowheads="1"/>
          </p:cNvSpPr>
          <p:nvPr/>
        </p:nvSpPr>
        <p:spPr bwMode="auto">
          <a:xfrm>
            <a:off x="4191000" y="2692400"/>
            <a:ext cx="4572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t>Returned after 20 year absence</a:t>
            </a:r>
          </a:p>
          <a:p>
            <a:pPr eaLnBrk="1" hangingPunct="1">
              <a:spcBef>
                <a:spcPct val="0"/>
              </a:spcBef>
              <a:buFontTx/>
              <a:buNone/>
            </a:pPr>
            <a:r>
              <a:rPr lang="en-US" altLang="en-US" sz="2000" dirty="0"/>
              <a:t>42 credit hours in PLA</a:t>
            </a:r>
          </a:p>
          <a:p>
            <a:pPr eaLnBrk="1" hangingPunct="1">
              <a:spcBef>
                <a:spcPct val="0"/>
              </a:spcBef>
              <a:buFontTx/>
              <a:buNone/>
            </a:pPr>
            <a:r>
              <a:rPr lang="en-US" altLang="en-US" sz="2000" dirty="0"/>
              <a:t>Graduated in 6 semesters</a:t>
            </a:r>
          </a:p>
          <a:p>
            <a:pPr lvl="1" eaLnBrk="1" hangingPunct="1">
              <a:spcBef>
                <a:spcPct val="0"/>
              </a:spcBef>
              <a:buFont typeface="Arial" panose="020B0604020202020204" pitchFamily="34" charset="0"/>
              <a:buChar char="•"/>
            </a:pPr>
            <a:r>
              <a:rPr lang="en-US" altLang="en-US" sz="2000" b="1" dirty="0">
                <a:solidFill>
                  <a:srgbClr val="00B050"/>
                </a:solidFill>
              </a:rPr>
              <a:t>Savings of $14,150</a:t>
            </a:r>
          </a:p>
          <a:p>
            <a:pPr lvl="1" eaLnBrk="1" hangingPunct="1">
              <a:spcBef>
                <a:spcPct val="0"/>
              </a:spcBef>
              <a:buFont typeface="Arial" panose="020B0604020202020204" pitchFamily="34" charset="0"/>
              <a:buChar char="•"/>
            </a:pPr>
            <a:r>
              <a:rPr lang="en-US" altLang="en-US" sz="2000" dirty="0">
                <a:solidFill>
                  <a:srgbClr val="FF0000"/>
                </a:solidFill>
              </a:rPr>
              <a:t>Reduced time to degree by 7 semesters</a:t>
            </a:r>
          </a:p>
          <a:p>
            <a:pPr eaLnBrk="1" hangingPunct="1">
              <a:spcBef>
                <a:spcPct val="0"/>
              </a:spcBef>
              <a:buFontTx/>
              <a:buNone/>
            </a:pPr>
            <a:r>
              <a:rPr lang="en-US" altLang="en-US" sz="2000" dirty="0"/>
              <a:t>Received promotion less than 1 month after graduation</a:t>
            </a:r>
          </a:p>
        </p:txBody>
      </p:sp>
      <p:sp>
        <p:nvSpPr>
          <p:cNvPr id="39944" name="Rectangle 7"/>
          <p:cNvSpPr>
            <a:spLocks noChangeArrowheads="1"/>
          </p:cNvSpPr>
          <p:nvPr/>
        </p:nvSpPr>
        <p:spPr bwMode="auto">
          <a:xfrm>
            <a:off x="449922" y="1143000"/>
            <a:ext cx="49602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600" b="1" dirty="0" smtClean="0">
                <a:solidFill>
                  <a:schemeClr val="tx2"/>
                </a:solidFill>
              </a:rPr>
              <a:t>University of Memphis: Meet </a:t>
            </a:r>
            <a:r>
              <a:rPr lang="en-US" altLang="en-US" sz="3600" b="1" dirty="0">
                <a:solidFill>
                  <a:schemeClr val="tx2"/>
                </a:solidFill>
              </a:rPr>
              <a:t>Jane</a:t>
            </a:r>
          </a:p>
        </p:txBody>
      </p:sp>
    </p:spTree>
    <p:extLst>
      <p:ext uri="{BB962C8B-B14F-4D97-AF65-F5344CB8AC3E}">
        <p14:creationId xmlns:p14="http://schemas.microsoft.com/office/powerpoint/2010/main" val="2875273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38200"/>
          </a:xfrm>
        </p:spPr>
        <p:txBody>
          <a:bodyPr/>
          <a:lstStyle/>
          <a:p>
            <a:r>
              <a:rPr lang="en-US" dirty="0" smtClean="0"/>
              <a:t>Agenda</a:t>
            </a:r>
            <a:endParaRPr lang="en-US" dirty="0"/>
          </a:p>
        </p:txBody>
      </p:sp>
      <p:sp>
        <p:nvSpPr>
          <p:cNvPr id="3" name="Content Placeholder 2"/>
          <p:cNvSpPr>
            <a:spLocks noGrp="1"/>
          </p:cNvSpPr>
          <p:nvPr>
            <p:ph idx="1"/>
          </p:nvPr>
        </p:nvSpPr>
        <p:spPr/>
        <p:txBody>
          <a:bodyPr/>
          <a:lstStyle/>
          <a:p>
            <a:pPr hangingPunct="0"/>
            <a:r>
              <a:rPr lang="en-US" sz="2800" dirty="0"/>
              <a:t>Introductions and Learning Outcomes</a:t>
            </a:r>
          </a:p>
          <a:p>
            <a:pPr lvl="0" hangingPunct="0"/>
            <a:r>
              <a:rPr lang="en-US" sz="2800" dirty="0"/>
              <a:t>Burning Questions</a:t>
            </a:r>
          </a:p>
          <a:p>
            <a:pPr hangingPunct="0"/>
            <a:r>
              <a:rPr lang="en-US" sz="2800" dirty="0" smtClean="0"/>
              <a:t>Serving Today’s Students</a:t>
            </a:r>
          </a:p>
          <a:p>
            <a:pPr hangingPunct="0"/>
            <a:r>
              <a:rPr lang="en-US" sz="2800" dirty="0" smtClean="0"/>
              <a:t> The Case for CPL </a:t>
            </a:r>
            <a:endParaRPr lang="en-US" sz="2800" dirty="0"/>
          </a:p>
          <a:p>
            <a:pPr hangingPunct="0"/>
            <a:r>
              <a:rPr lang="en-US" sz="2800" dirty="0" smtClean="0"/>
              <a:t> CPL Trends </a:t>
            </a:r>
            <a:r>
              <a:rPr lang="en-US" sz="2800" dirty="0"/>
              <a:t>and Challenges </a:t>
            </a:r>
            <a:r>
              <a:rPr lang="en-US" sz="2800" i="1" dirty="0" smtClean="0"/>
              <a:t> </a:t>
            </a:r>
            <a:endParaRPr lang="en-US" sz="2800" dirty="0"/>
          </a:p>
          <a:p>
            <a:pPr hangingPunct="0"/>
            <a:r>
              <a:rPr lang="en-US" sz="2800" dirty="0" smtClean="0"/>
              <a:t>ACE </a:t>
            </a:r>
            <a:r>
              <a:rPr lang="en-US" sz="2800" dirty="0"/>
              <a:t>Overview </a:t>
            </a:r>
          </a:p>
          <a:p>
            <a:r>
              <a:rPr lang="en-US" sz="2800" dirty="0" smtClean="0"/>
              <a:t>Student </a:t>
            </a:r>
            <a:r>
              <a:rPr lang="en-US" sz="2800" dirty="0"/>
              <a:t>Navigation </a:t>
            </a:r>
            <a:r>
              <a:rPr lang="en-US" sz="2800" dirty="0" smtClean="0"/>
              <a:t>Exercise</a:t>
            </a:r>
          </a:p>
          <a:p>
            <a:r>
              <a:rPr lang="en-US" sz="2800" dirty="0" smtClean="0"/>
              <a:t>Takeaways and Day 2 Discussion</a:t>
            </a:r>
            <a:endParaRPr lang="en-US" sz="2800" dirty="0"/>
          </a:p>
        </p:txBody>
      </p:sp>
    </p:spTree>
    <p:extLst>
      <p:ext uri="{BB962C8B-B14F-4D97-AF65-F5344CB8AC3E}">
        <p14:creationId xmlns:p14="http://schemas.microsoft.com/office/powerpoint/2010/main" val="1582576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CPL Trends And Challenges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95963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a:xfrm>
            <a:off x="381000" y="533400"/>
            <a:ext cx="7772400" cy="1143000"/>
          </a:xfrm>
        </p:spPr>
        <p:txBody>
          <a:bodyPr/>
          <a:lstStyle/>
          <a:p>
            <a:r>
              <a:rPr lang="en-US" altLang="en-US" b="1" dirty="0" smtClean="0">
                <a:solidFill>
                  <a:srgbClr val="005288"/>
                </a:solidFill>
              </a:rPr>
              <a:t>Trends</a:t>
            </a:r>
            <a:r>
              <a:rPr lang="en-US" altLang="en-US" sz="4000" b="1" dirty="0" smtClean="0">
                <a:solidFill>
                  <a:srgbClr val="005288"/>
                </a:solidFill>
              </a:rPr>
              <a:t> in Practice</a:t>
            </a:r>
            <a:r>
              <a:rPr lang="en-US" altLang="en-US" dirty="0" smtClean="0">
                <a:solidFill>
                  <a:srgbClr val="005288"/>
                </a:solidFill>
              </a:rPr>
              <a:t>  </a:t>
            </a:r>
          </a:p>
        </p:txBody>
      </p:sp>
      <p:sp>
        <p:nvSpPr>
          <p:cNvPr id="46083" name="Content Placeholder 2"/>
          <p:cNvSpPr>
            <a:spLocks noGrp="1" noChangeArrowheads="1"/>
          </p:cNvSpPr>
          <p:nvPr>
            <p:ph idx="1"/>
          </p:nvPr>
        </p:nvSpPr>
        <p:spPr>
          <a:xfrm>
            <a:off x="457200" y="1676400"/>
            <a:ext cx="8229600" cy="4221163"/>
          </a:xfrm>
        </p:spPr>
        <p:txBody>
          <a:bodyPr/>
          <a:lstStyle/>
          <a:p>
            <a:pPr>
              <a:lnSpc>
                <a:spcPct val="150000"/>
              </a:lnSpc>
            </a:pPr>
            <a:r>
              <a:rPr lang="en-US" altLang="en-US" sz="2400" dirty="0" smtClean="0">
                <a:solidFill>
                  <a:srgbClr val="005288"/>
                </a:solidFill>
              </a:rPr>
              <a:t>State Legislation</a:t>
            </a:r>
          </a:p>
          <a:p>
            <a:pPr>
              <a:lnSpc>
                <a:spcPct val="150000"/>
              </a:lnSpc>
            </a:pPr>
            <a:r>
              <a:rPr lang="en-US" altLang="en-US" sz="2400" dirty="0" smtClean="0">
                <a:solidFill>
                  <a:srgbClr val="005288"/>
                </a:solidFill>
              </a:rPr>
              <a:t>Federal and Philanthropic Funding </a:t>
            </a:r>
          </a:p>
          <a:p>
            <a:pPr>
              <a:lnSpc>
                <a:spcPct val="150000"/>
              </a:lnSpc>
            </a:pPr>
            <a:r>
              <a:rPr lang="en-US" altLang="en-US" sz="2400" dirty="0" smtClean="0">
                <a:solidFill>
                  <a:srgbClr val="005288"/>
                </a:solidFill>
              </a:rPr>
              <a:t>Consortia Collaborations</a:t>
            </a:r>
          </a:p>
          <a:p>
            <a:pPr>
              <a:lnSpc>
                <a:spcPct val="150000"/>
              </a:lnSpc>
            </a:pPr>
            <a:r>
              <a:rPr lang="en-US" altLang="en-US" sz="2400" dirty="0" smtClean="0">
                <a:solidFill>
                  <a:srgbClr val="005288"/>
                </a:solidFill>
              </a:rPr>
              <a:t>State System Approaches</a:t>
            </a:r>
          </a:p>
          <a:p>
            <a:pPr>
              <a:lnSpc>
                <a:spcPct val="150000"/>
              </a:lnSpc>
            </a:pPr>
            <a:r>
              <a:rPr lang="en-US" altLang="en-US" sz="2400" dirty="0" smtClean="0">
                <a:solidFill>
                  <a:srgbClr val="005288"/>
                </a:solidFill>
              </a:rPr>
              <a:t>Faculty Development </a:t>
            </a:r>
          </a:p>
          <a:p>
            <a:pPr>
              <a:lnSpc>
                <a:spcPct val="150000"/>
              </a:lnSpc>
            </a:pPr>
            <a:r>
              <a:rPr lang="en-US" altLang="en-US" sz="2400" dirty="0" smtClean="0">
                <a:solidFill>
                  <a:srgbClr val="005288"/>
                </a:solidFill>
              </a:rPr>
              <a:t>Alternative Credit Pathways</a:t>
            </a:r>
          </a:p>
          <a:p>
            <a:endParaRPr lang="en-US" altLang="en-US" sz="2400" dirty="0" smtClean="0">
              <a:solidFill>
                <a:srgbClr val="005288"/>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2895600"/>
            <a:ext cx="2857500" cy="1600200"/>
          </a:xfrm>
          <a:prstGeom prst="rect">
            <a:avLst/>
          </a:prstGeom>
        </p:spPr>
      </p:pic>
    </p:spTree>
    <p:extLst>
      <p:ext uri="{BB962C8B-B14F-4D97-AF65-F5344CB8AC3E}">
        <p14:creationId xmlns:p14="http://schemas.microsoft.com/office/powerpoint/2010/main" val="2290922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288"/>
                </a:solidFill>
              </a:rPr>
              <a:t>Challenges</a:t>
            </a:r>
            <a:endParaRPr lang="en-US" dirty="0">
              <a:solidFill>
                <a:srgbClr val="005288"/>
              </a:solidFill>
            </a:endParaRPr>
          </a:p>
        </p:txBody>
      </p:sp>
      <p:sp>
        <p:nvSpPr>
          <p:cNvPr id="3" name="Content Placeholder 2"/>
          <p:cNvSpPr>
            <a:spLocks noGrp="1"/>
          </p:cNvSpPr>
          <p:nvPr>
            <p:ph sz="half" idx="1"/>
          </p:nvPr>
        </p:nvSpPr>
        <p:spPr/>
        <p:txBody>
          <a:bodyPr/>
          <a:lstStyle/>
          <a:p>
            <a:r>
              <a:rPr lang="en-US" sz="2400" dirty="0" smtClean="0">
                <a:solidFill>
                  <a:srgbClr val="005288"/>
                </a:solidFill>
              </a:rPr>
              <a:t>Multiple </a:t>
            </a:r>
            <a:r>
              <a:rPr lang="en-US" sz="2400" dirty="0">
                <a:solidFill>
                  <a:srgbClr val="005288"/>
                </a:solidFill>
              </a:rPr>
              <a:t>S</a:t>
            </a:r>
            <a:r>
              <a:rPr lang="en-US" sz="2400" dirty="0" smtClean="0">
                <a:solidFill>
                  <a:srgbClr val="005288"/>
                </a:solidFill>
              </a:rPr>
              <a:t>ources of Learning--Validation</a:t>
            </a:r>
          </a:p>
          <a:p>
            <a:r>
              <a:rPr lang="en-US" sz="2400" dirty="0" smtClean="0">
                <a:solidFill>
                  <a:srgbClr val="005288"/>
                </a:solidFill>
              </a:rPr>
              <a:t>Institutional Autonomy &amp; Student Mobility</a:t>
            </a:r>
          </a:p>
          <a:p>
            <a:r>
              <a:rPr lang="en-US" sz="2400" dirty="0" smtClean="0">
                <a:solidFill>
                  <a:srgbClr val="005288"/>
                </a:solidFill>
              </a:rPr>
              <a:t>Transferability </a:t>
            </a:r>
          </a:p>
          <a:p>
            <a:r>
              <a:rPr lang="en-US" sz="2400" dirty="0" smtClean="0">
                <a:solidFill>
                  <a:srgbClr val="005288"/>
                </a:solidFill>
              </a:rPr>
              <a:t>Faculty Engagement and Development</a:t>
            </a:r>
          </a:p>
          <a:p>
            <a:endParaRPr lang="en-US" dirty="0">
              <a:solidFill>
                <a:srgbClr val="005288"/>
              </a:solidFill>
            </a:endParaRPr>
          </a:p>
        </p:txBody>
      </p:sp>
      <p:sp>
        <p:nvSpPr>
          <p:cNvPr id="4" name="Content Placeholder 3"/>
          <p:cNvSpPr>
            <a:spLocks noGrp="1"/>
          </p:cNvSpPr>
          <p:nvPr>
            <p:ph sz="half" idx="2"/>
          </p:nvPr>
        </p:nvSpPr>
        <p:spPr>
          <a:xfrm>
            <a:off x="4648200" y="2027237"/>
            <a:ext cx="4038600" cy="4221163"/>
          </a:xfrm>
        </p:spPr>
        <p:txBody>
          <a:bodyPr/>
          <a:lstStyle/>
          <a:p>
            <a:r>
              <a:rPr lang="en-US" sz="2400" dirty="0">
                <a:solidFill>
                  <a:srgbClr val="005288"/>
                </a:solidFill>
              </a:rPr>
              <a:t>Capacity  and Resource Development </a:t>
            </a:r>
          </a:p>
          <a:p>
            <a:r>
              <a:rPr lang="en-US" sz="2400" dirty="0">
                <a:solidFill>
                  <a:srgbClr val="005288"/>
                </a:solidFill>
              </a:rPr>
              <a:t>Information Sharing</a:t>
            </a:r>
          </a:p>
          <a:p>
            <a:r>
              <a:rPr lang="en-US" sz="2400" dirty="0">
                <a:solidFill>
                  <a:srgbClr val="005288"/>
                </a:solidFill>
              </a:rPr>
              <a:t>Navigation: Processes and Roles</a:t>
            </a:r>
          </a:p>
          <a:p>
            <a:r>
              <a:rPr lang="en-US" sz="2400" dirty="0">
                <a:solidFill>
                  <a:srgbClr val="005288"/>
                </a:solidFill>
              </a:rPr>
              <a:t>Accreditation Questions</a:t>
            </a:r>
          </a:p>
          <a:p>
            <a:endParaRPr lang="en-US" dirty="0"/>
          </a:p>
        </p:txBody>
      </p:sp>
    </p:spTree>
    <p:extLst>
      <p:ext uri="{BB962C8B-B14F-4D97-AF65-F5344CB8AC3E}">
        <p14:creationId xmlns:p14="http://schemas.microsoft.com/office/powerpoint/2010/main" val="2720102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81050"/>
            <a:ext cx="4448175"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1"/>
          <p:cNvSpPr txBox="1">
            <a:spLocks noChangeArrowheads="1"/>
          </p:cNvSpPr>
          <p:nvPr/>
        </p:nvSpPr>
        <p:spPr bwMode="auto">
          <a:xfrm>
            <a:off x="5334000" y="2819400"/>
            <a:ext cx="24878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bg1"/>
                </a:solidFill>
                <a:latin typeface="Helvetica" panose="020B0604020202020204" pitchFamily="34" charset="0"/>
                <a:ea typeface="Geneva"/>
                <a:cs typeface="Geneva"/>
              </a:defRPr>
            </a:lvl1pPr>
            <a:lvl2pPr marL="742950" indent="-285750" eaLnBrk="0" hangingPunct="0">
              <a:spcBef>
                <a:spcPct val="20000"/>
              </a:spcBef>
              <a:buChar char="–"/>
              <a:defRPr sz="2800">
                <a:solidFill>
                  <a:schemeClr val="bg1"/>
                </a:solidFill>
                <a:latin typeface="Helvetica" panose="020B0604020202020204" pitchFamily="34" charset="0"/>
                <a:ea typeface="Geneva"/>
                <a:cs typeface="Geneva"/>
              </a:defRPr>
            </a:lvl2pPr>
            <a:lvl3pPr marL="1143000" indent="-228600" eaLnBrk="0" hangingPunct="0">
              <a:spcBef>
                <a:spcPct val="20000"/>
              </a:spcBef>
              <a:buChar char="•"/>
              <a:defRPr sz="2400">
                <a:solidFill>
                  <a:schemeClr val="bg1"/>
                </a:solidFill>
                <a:latin typeface="Helvetica" panose="020B0604020202020204" pitchFamily="34" charset="0"/>
                <a:ea typeface="Geneva"/>
                <a:cs typeface="Geneva"/>
              </a:defRPr>
            </a:lvl3pPr>
            <a:lvl4pPr marL="1600200" indent="-228600" eaLnBrk="0" hangingPunct="0">
              <a:spcBef>
                <a:spcPct val="20000"/>
              </a:spcBef>
              <a:buChar char="–"/>
              <a:defRPr sz="2000">
                <a:solidFill>
                  <a:schemeClr val="bg1"/>
                </a:solidFill>
                <a:latin typeface="Helvetica" panose="020B0604020202020204" pitchFamily="34" charset="0"/>
                <a:ea typeface="Geneva"/>
                <a:cs typeface="Geneva"/>
              </a:defRPr>
            </a:lvl4pPr>
            <a:lvl5pPr marL="2057400" indent="-228600" eaLnBrk="0" hangingPunct="0">
              <a:spcBef>
                <a:spcPct val="20000"/>
              </a:spcBef>
              <a:buChar char="»"/>
              <a:defRPr sz="2000">
                <a:solidFill>
                  <a:schemeClr val="bg1"/>
                </a:solidFill>
                <a:latin typeface="Helvetica" panose="020B0604020202020204" pitchFamily="34" charset="0"/>
                <a:ea typeface="Geneva"/>
                <a:cs typeface="Geneva"/>
              </a:defRPr>
            </a:lvl5pPr>
            <a:lvl6pPr marL="25146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6pPr>
            <a:lvl7pPr marL="29718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7pPr>
            <a:lvl8pPr marL="34290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8pPr>
            <a:lvl9pPr marL="3886200" indent="-228600" eaLnBrk="0" fontAlgn="base" hangingPunct="0">
              <a:spcBef>
                <a:spcPct val="20000"/>
              </a:spcBef>
              <a:spcAft>
                <a:spcPct val="0"/>
              </a:spcAft>
              <a:buChar char="»"/>
              <a:defRPr sz="2000">
                <a:solidFill>
                  <a:schemeClr val="bg1"/>
                </a:solidFill>
                <a:latin typeface="Helvetica" panose="020B0604020202020204" pitchFamily="34" charset="0"/>
                <a:ea typeface="Geneva"/>
                <a:cs typeface="Geneva"/>
              </a:defRPr>
            </a:lvl9pPr>
          </a:lstStyle>
          <a:p>
            <a:pPr eaLnBrk="1" hangingPunct="1">
              <a:spcBef>
                <a:spcPct val="0"/>
              </a:spcBef>
              <a:buFontTx/>
              <a:buNone/>
            </a:pPr>
            <a:r>
              <a:rPr lang="en-US" altLang="en-US" sz="1800" b="1" dirty="0" smtClean="0"/>
              <a:t> </a:t>
            </a:r>
            <a:endParaRPr lang="en-US" altLang="en-US" sz="1800" b="1" dirty="0"/>
          </a:p>
          <a:p>
            <a:pPr eaLnBrk="1" hangingPunct="1">
              <a:spcBef>
                <a:spcPct val="0"/>
              </a:spcBef>
              <a:buFontTx/>
              <a:buNone/>
            </a:pPr>
            <a:endParaRPr lang="en-US" altLang="en-US" sz="1800" b="1" dirty="0"/>
          </a:p>
          <a:p>
            <a:pPr eaLnBrk="1" hangingPunct="1">
              <a:spcBef>
                <a:spcPct val="0"/>
              </a:spcBef>
              <a:buFontTx/>
              <a:buNone/>
            </a:pPr>
            <a:endParaRPr lang="en-US" altLang="en-US" sz="1800" b="1" dirty="0"/>
          </a:p>
        </p:txBody>
      </p:sp>
      <p:sp>
        <p:nvSpPr>
          <p:cNvPr id="2" name="TextBox 1"/>
          <p:cNvSpPr txBox="1"/>
          <p:nvPr/>
        </p:nvSpPr>
        <p:spPr>
          <a:xfrm>
            <a:off x="4953000" y="2561272"/>
            <a:ext cx="3513085" cy="1477328"/>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5288"/>
                </a:solidFill>
                <a:latin typeface="+mn-lt"/>
              </a:rPr>
              <a:t>Faculty Engagement</a:t>
            </a:r>
          </a:p>
          <a:p>
            <a:endParaRPr lang="en-US" b="1" dirty="0" smtClean="0">
              <a:solidFill>
                <a:srgbClr val="005288"/>
              </a:solidFill>
              <a:latin typeface="+mn-lt"/>
            </a:endParaRPr>
          </a:p>
          <a:p>
            <a:pPr marL="285750" indent="-285750">
              <a:buFont typeface="Arial" panose="020B0604020202020204" pitchFamily="34" charset="0"/>
              <a:buChar char="•"/>
            </a:pPr>
            <a:r>
              <a:rPr lang="en-US" b="1" dirty="0" smtClean="0">
                <a:solidFill>
                  <a:srgbClr val="005288"/>
                </a:solidFill>
                <a:latin typeface="+mn-lt"/>
              </a:rPr>
              <a:t>Infrastructure Development</a:t>
            </a:r>
          </a:p>
          <a:p>
            <a:endParaRPr lang="en-US" b="1" dirty="0" smtClean="0">
              <a:solidFill>
                <a:srgbClr val="005288"/>
              </a:solidFill>
              <a:latin typeface="+mn-lt"/>
            </a:endParaRPr>
          </a:p>
          <a:p>
            <a:pPr marL="285750" indent="-285750">
              <a:buFont typeface="Arial" panose="020B0604020202020204" pitchFamily="34" charset="0"/>
              <a:buChar char="•"/>
            </a:pPr>
            <a:r>
              <a:rPr lang="en-US" b="1" dirty="0" smtClean="0">
                <a:solidFill>
                  <a:srgbClr val="005288"/>
                </a:solidFill>
                <a:latin typeface="+mn-lt"/>
              </a:rPr>
              <a:t>Student Outreach</a:t>
            </a:r>
            <a:endParaRPr lang="en-US" b="1" dirty="0">
              <a:solidFill>
                <a:srgbClr val="005288"/>
              </a:solidFill>
              <a:latin typeface="+mn-lt"/>
            </a:endParaRPr>
          </a:p>
        </p:txBody>
      </p:sp>
      <p:sp>
        <p:nvSpPr>
          <p:cNvPr id="3" name="TextBox 2"/>
          <p:cNvSpPr txBox="1"/>
          <p:nvPr/>
        </p:nvSpPr>
        <p:spPr>
          <a:xfrm>
            <a:off x="4807498" y="1524000"/>
            <a:ext cx="3758466" cy="830997"/>
          </a:xfrm>
          <a:prstGeom prst="rect">
            <a:avLst/>
          </a:prstGeom>
          <a:noFill/>
        </p:spPr>
        <p:txBody>
          <a:bodyPr wrap="none" rtlCol="0">
            <a:spAutoFit/>
          </a:bodyPr>
          <a:lstStyle/>
          <a:p>
            <a:pPr algn="ctr"/>
            <a:r>
              <a:rPr lang="en-US" sz="2400" b="1" dirty="0" smtClean="0">
                <a:solidFill>
                  <a:srgbClr val="005288"/>
                </a:solidFill>
                <a:latin typeface="+mj-lt"/>
              </a:rPr>
              <a:t>Implementation Challenges </a:t>
            </a:r>
          </a:p>
          <a:p>
            <a:pPr algn="ctr"/>
            <a:r>
              <a:rPr lang="en-US" sz="2400" b="1" dirty="0" smtClean="0">
                <a:solidFill>
                  <a:srgbClr val="005288"/>
                </a:solidFill>
                <a:latin typeface="+mj-lt"/>
              </a:rPr>
              <a:t>and Opportunities</a:t>
            </a:r>
            <a:endParaRPr lang="en-US" sz="2400" b="1" dirty="0">
              <a:solidFill>
                <a:srgbClr val="005288"/>
              </a:solidFill>
              <a:latin typeface="+mj-lt"/>
            </a:endParaRPr>
          </a:p>
        </p:txBody>
      </p:sp>
      <p:sp>
        <p:nvSpPr>
          <p:cNvPr id="4" name="TextBox 3"/>
          <p:cNvSpPr txBox="1"/>
          <p:nvPr/>
        </p:nvSpPr>
        <p:spPr>
          <a:xfrm>
            <a:off x="5181600" y="4495800"/>
            <a:ext cx="3017877" cy="1477328"/>
          </a:xfrm>
          <a:prstGeom prst="rect">
            <a:avLst/>
          </a:prstGeom>
          <a:noFill/>
        </p:spPr>
        <p:txBody>
          <a:bodyPr wrap="none" rtlCol="0">
            <a:spAutoFit/>
          </a:bodyPr>
          <a:lstStyle/>
          <a:p>
            <a:pPr algn="ctr"/>
            <a:r>
              <a:rPr lang="en-US" altLang="en-US" dirty="0">
                <a:solidFill>
                  <a:srgbClr val="666699"/>
                </a:solidFill>
                <a:latin typeface="+mj-lt"/>
                <a:hlinkClick r:id="" action="ppaction://noaction"/>
              </a:rPr>
              <a:t>Credit for Prior Learning: </a:t>
            </a:r>
          </a:p>
          <a:p>
            <a:pPr algn="ctr"/>
            <a:r>
              <a:rPr lang="en-US" altLang="en-US" dirty="0">
                <a:solidFill>
                  <a:srgbClr val="666699"/>
                </a:solidFill>
                <a:latin typeface="+mj-lt"/>
                <a:hlinkClick r:id="" action="ppaction://noaction"/>
              </a:rPr>
              <a:t>Charting Institutional Practice </a:t>
            </a:r>
          </a:p>
          <a:p>
            <a:pPr algn="ctr"/>
            <a:r>
              <a:rPr lang="en-US" altLang="en-US" dirty="0">
                <a:solidFill>
                  <a:srgbClr val="666699"/>
                </a:solidFill>
                <a:latin typeface="+mj-lt"/>
                <a:hlinkClick r:id="" action="ppaction://noaction"/>
              </a:rPr>
              <a:t>for Sustainability </a:t>
            </a:r>
            <a:br>
              <a:rPr lang="en-US" altLang="en-US" dirty="0">
                <a:solidFill>
                  <a:srgbClr val="666699"/>
                </a:solidFill>
                <a:latin typeface="+mj-lt"/>
                <a:hlinkClick r:id="" action="ppaction://noaction"/>
              </a:rPr>
            </a:br>
            <a:r>
              <a:rPr lang="en-US" altLang="en-US" dirty="0" smtClean="0">
                <a:solidFill>
                  <a:srgbClr val="666699"/>
                </a:solidFill>
                <a:latin typeface="Calibri" panose="020F0502020204030204" pitchFamily="34" charset="0"/>
              </a:rPr>
              <a:t> </a:t>
            </a:r>
            <a:r>
              <a:rPr lang="en-US" altLang="en-US" dirty="0" smtClean="0">
                <a:solidFill>
                  <a:srgbClr val="006666"/>
                </a:solidFill>
                <a:latin typeface="Calibri" panose="020F0502020204030204" pitchFamily="34" charset="0"/>
              </a:rPr>
              <a:t>ACE, 2015</a:t>
            </a:r>
            <a:endParaRPr lang="en-US" altLang="en-US" dirty="0" smtClean="0">
              <a:solidFill>
                <a:srgbClr val="666699"/>
              </a:solidFill>
              <a:latin typeface="Calibri" panose="020F0502020204030204" pitchFamily="34" charset="0"/>
            </a:endParaRPr>
          </a:p>
          <a:p>
            <a:pPr algn="ctr"/>
            <a:endParaRPr lang="en-US" dirty="0">
              <a:solidFill>
                <a:srgbClr val="006666"/>
              </a:solidFill>
              <a:latin typeface="+mj-lt"/>
            </a:endParaRPr>
          </a:p>
        </p:txBody>
      </p:sp>
    </p:spTree>
    <p:extLst>
      <p:ext uri="{BB962C8B-B14F-4D97-AF65-F5344CB8AC3E}">
        <p14:creationId xmlns:p14="http://schemas.microsoft.com/office/powerpoint/2010/main" val="22825321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aCE overview</a:t>
            </a:r>
            <a:endParaRPr lang="en-US" dirty="0"/>
          </a:p>
        </p:txBody>
      </p:sp>
    </p:spTree>
    <p:extLst>
      <p:ext uri="{BB962C8B-B14F-4D97-AF65-F5344CB8AC3E}">
        <p14:creationId xmlns:p14="http://schemas.microsoft.com/office/powerpoint/2010/main" val="2292500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American Council on Education</a:t>
            </a:r>
            <a:r>
              <a:rPr lang="en-US" dirty="0">
                <a:solidFill>
                  <a:schemeClr val="tx1"/>
                </a:solidFill>
              </a:rPr>
              <a:t> </a:t>
            </a:r>
          </a:p>
        </p:txBody>
      </p:sp>
      <p:sp>
        <p:nvSpPr>
          <p:cNvPr id="3" name="Content Placeholder 2"/>
          <p:cNvSpPr>
            <a:spLocks noGrp="1"/>
          </p:cNvSpPr>
          <p:nvPr>
            <p:ph sz="half" idx="1"/>
          </p:nvPr>
        </p:nvSpPr>
        <p:spPr/>
        <p:txBody>
          <a:bodyPr/>
          <a:lstStyle/>
          <a:p>
            <a:r>
              <a:rPr lang="en-US" altLang="en-US" sz="1600" b="1" dirty="0">
                <a:solidFill>
                  <a:srgbClr val="002060"/>
                </a:solidFill>
              </a:rPr>
              <a:t>1918 </a:t>
            </a:r>
          </a:p>
          <a:p>
            <a:pPr lvl="1"/>
            <a:r>
              <a:rPr lang="en-US" altLang="en-US" sz="1600" dirty="0">
                <a:solidFill>
                  <a:srgbClr val="002060"/>
                </a:solidFill>
              </a:rPr>
              <a:t>Emergency Council on Higher Education; Prepare WW I veterans for workforce</a:t>
            </a:r>
          </a:p>
          <a:p>
            <a:r>
              <a:rPr lang="en-US" altLang="en-US" sz="1600" b="1" dirty="0">
                <a:solidFill>
                  <a:srgbClr val="002060"/>
                </a:solidFill>
              </a:rPr>
              <a:t>1942</a:t>
            </a:r>
          </a:p>
          <a:p>
            <a:pPr lvl="1"/>
            <a:r>
              <a:rPr lang="en-US" altLang="en-US" sz="1600" dirty="0">
                <a:solidFill>
                  <a:srgbClr val="002060"/>
                </a:solidFill>
              </a:rPr>
              <a:t>Special committee develop policies for evaluating education experiences of military</a:t>
            </a:r>
          </a:p>
          <a:p>
            <a:r>
              <a:rPr lang="en-US" altLang="en-US" sz="1600" b="1" dirty="0">
                <a:solidFill>
                  <a:srgbClr val="002060"/>
                </a:solidFill>
              </a:rPr>
              <a:t>1944</a:t>
            </a:r>
          </a:p>
          <a:p>
            <a:pPr lvl="1"/>
            <a:r>
              <a:rPr lang="en-US" altLang="en-US" sz="1600" i="1" dirty="0">
                <a:solidFill>
                  <a:srgbClr val="002060"/>
                </a:solidFill>
              </a:rPr>
              <a:t>Guide to the Evaluation of Educational Experiences in the Armed Services (the Guide)</a:t>
            </a:r>
          </a:p>
          <a:p>
            <a:r>
              <a:rPr lang="en-US" altLang="en-US" sz="1600" b="1" dirty="0">
                <a:solidFill>
                  <a:srgbClr val="002060"/>
                </a:solidFill>
              </a:rPr>
              <a:t>1974</a:t>
            </a:r>
          </a:p>
          <a:p>
            <a:pPr lvl="1"/>
            <a:r>
              <a:rPr lang="en-US" altLang="en-US" sz="1600" dirty="0">
                <a:solidFill>
                  <a:srgbClr val="002060"/>
                </a:solidFill>
              </a:rPr>
              <a:t>CREDIT Evaluation &amp; Military Occupation reviews started</a:t>
            </a:r>
          </a:p>
          <a:p>
            <a:endParaRPr lang="en-US" dirty="0">
              <a:solidFill>
                <a:srgbClr val="002060"/>
              </a:solidFill>
            </a:endParaRPr>
          </a:p>
        </p:txBody>
      </p:sp>
      <p:pic>
        <p:nvPicPr>
          <p:cNvPr id="6"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63298" t="11394" r="11795" b="10298"/>
          <a:stretch>
            <a:fillRect/>
          </a:stretch>
        </p:blipFill>
        <p:spPr bwMode="auto">
          <a:xfrm>
            <a:off x="4648200" y="2230006"/>
            <a:ext cx="4038600" cy="357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172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tx2"/>
                </a:solidFill>
              </a:rPr>
              <a:t>Center for Education Attainment </a:t>
            </a:r>
            <a:br>
              <a:rPr lang="en-US" altLang="en-US" dirty="0">
                <a:solidFill>
                  <a:schemeClr val="tx2"/>
                </a:solidFill>
              </a:rPr>
            </a:br>
            <a:r>
              <a:rPr lang="en-US" altLang="en-US" dirty="0">
                <a:solidFill>
                  <a:schemeClr val="tx2"/>
                </a:solidFill>
              </a:rPr>
              <a:t>and Innovation (CEAI)</a:t>
            </a:r>
            <a:endParaRPr lang="en-US" dirty="0">
              <a:solidFill>
                <a:schemeClr val="tx2"/>
              </a:solidFill>
            </a:endParaRPr>
          </a:p>
        </p:txBody>
      </p:sp>
      <p:graphicFrame>
        <p:nvGraphicFramePr>
          <p:cNvPr id="7" name="Diagram 6"/>
          <p:cNvGraphicFramePr/>
          <p:nvPr>
            <p:extLst/>
          </p:nvPr>
        </p:nvGraphicFramePr>
        <p:xfrm>
          <a:off x="0" y="1600200"/>
          <a:ext cx="9144000" cy="5128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2"/>
          <p:cNvSpPr txBox="1">
            <a:spLocks noChangeArrowheads="1"/>
          </p:cNvSpPr>
          <p:nvPr/>
        </p:nvSpPr>
        <p:spPr bwMode="auto">
          <a:xfrm>
            <a:off x="3467100" y="4461808"/>
            <a:ext cx="2933700" cy="1938992"/>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sz="2000" i="1" dirty="0"/>
              <a:t>“To be the world class organization that transforms lives through innovative practices across all forms of learning.”</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9563" y="1981200"/>
            <a:ext cx="3313637" cy="2133600"/>
          </a:xfrm>
          <a:prstGeom prst="rect">
            <a:avLst/>
          </a:prstGeom>
        </p:spPr>
      </p:pic>
    </p:spTree>
    <p:extLst>
      <p:ext uri="{BB962C8B-B14F-4D97-AF65-F5344CB8AC3E}">
        <p14:creationId xmlns:p14="http://schemas.microsoft.com/office/powerpoint/2010/main" val="3211402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8229600" cy="838200"/>
          </a:xfrm>
        </p:spPr>
        <p:txBody>
          <a:bodyPr/>
          <a:lstStyle/>
          <a:p>
            <a:r>
              <a:rPr lang="en-US" sz="3200" dirty="0" smtClean="0">
                <a:solidFill>
                  <a:schemeClr val="tx2"/>
                </a:solidFill>
              </a:rPr>
              <a:t>College and University Partnerships </a:t>
            </a:r>
            <a:br>
              <a:rPr lang="en-US" sz="3200" dirty="0" smtClean="0">
                <a:solidFill>
                  <a:schemeClr val="tx2"/>
                </a:solidFill>
              </a:rPr>
            </a:br>
            <a:r>
              <a:rPr lang="en-US" sz="3200" dirty="0" smtClean="0">
                <a:solidFill>
                  <a:schemeClr val="tx2"/>
                </a:solidFill>
              </a:rPr>
              <a:t>(CUP)</a:t>
            </a:r>
            <a:endParaRPr lang="en-US" sz="3200" dirty="0">
              <a:solidFill>
                <a:schemeClr val="tx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7714" t="23683" r="40143" b="10625"/>
          <a:stretch>
            <a:fillRect/>
          </a:stretch>
        </p:blipFill>
        <p:spPr bwMode="auto">
          <a:xfrm>
            <a:off x="1371600" y="1309314"/>
            <a:ext cx="5943600" cy="58534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7289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346575"/>
            <a:ext cx="89154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itle 1"/>
          <p:cNvSpPr>
            <a:spLocks noGrp="1"/>
          </p:cNvSpPr>
          <p:nvPr>
            <p:ph type="title"/>
          </p:nvPr>
        </p:nvSpPr>
        <p:spPr>
          <a:xfrm>
            <a:off x="-304800" y="457200"/>
            <a:ext cx="7772400" cy="1143000"/>
          </a:xfrm>
        </p:spPr>
        <p:txBody>
          <a:bodyPr/>
          <a:lstStyle/>
          <a:p>
            <a:pPr algn="ctr"/>
            <a:r>
              <a:rPr lang="en-US" altLang="en-US" dirty="0" smtClean="0">
                <a:solidFill>
                  <a:schemeClr val="tx2"/>
                </a:solidFill>
              </a:rPr>
              <a:t>College and University Partnerships</a:t>
            </a:r>
          </a:p>
        </p:txBody>
      </p:sp>
      <p:sp>
        <p:nvSpPr>
          <p:cNvPr id="150534" name="Rectangle 1"/>
          <p:cNvSpPr>
            <a:spLocks noChangeArrowheads="1"/>
          </p:cNvSpPr>
          <p:nvPr/>
        </p:nvSpPr>
        <p:spPr bwMode="auto">
          <a:xfrm>
            <a:off x="2990850" y="1295400"/>
            <a:ext cx="318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dirty="0">
                <a:solidFill>
                  <a:srgbClr val="FF0000"/>
                </a:solidFill>
              </a:rPr>
              <a:t>www.acenet.edu/CUP</a:t>
            </a:r>
          </a:p>
        </p:txBody>
      </p:sp>
      <p:pic>
        <p:nvPicPr>
          <p:cNvPr id="2" name="Picture 1"/>
          <p:cNvPicPr>
            <a:picLocks noChangeAspect="1"/>
          </p:cNvPicPr>
          <p:nvPr/>
        </p:nvPicPr>
        <p:blipFill>
          <a:blip r:embed="rId4"/>
          <a:stretch>
            <a:fillRect/>
          </a:stretch>
        </p:blipFill>
        <p:spPr>
          <a:xfrm>
            <a:off x="-33338" y="1800225"/>
            <a:ext cx="9210675" cy="4219575"/>
          </a:xfrm>
          <a:prstGeom prst="rect">
            <a:avLst/>
          </a:prstGeom>
        </p:spPr>
      </p:pic>
    </p:spTree>
    <p:extLst>
      <p:ext uri="{BB962C8B-B14F-4D97-AF65-F5344CB8AC3E}">
        <p14:creationId xmlns:p14="http://schemas.microsoft.com/office/powerpoint/2010/main" val="3112206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1066800"/>
            <a:ext cx="8229600" cy="838200"/>
          </a:xfrm>
        </p:spPr>
        <p:txBody>
          <a:bodyPr/>
          <a:lstStyle/>
          <a:p>
            <a:r>
              <a:rPr lang="en-US" dirty="0" smtClean="0">
                <a:solidFill>
                  <a:schemeClr val="tx2"/>
                </a:solidFill>
              </a:rPr>
              <a:t>College Credit Recommendation Service</a:t>
            </a:r>
            <a:br>
              <a:rPr lang="en-US" dirty="0" smtClean="0">
                <a:solidFill>
                  <a:schemeClr val="tx2"/>
                </a:solidFill>
              </a:rPr>
            </a:br>
            <a:r>
              <a:rPr lang="en-US" dirty="0" smtClean="0">
                <a:solidFill>
                  <a:schemeClr val="tx2"/>
                </a:solidFill>
              </a:rPr>
              <a:t>ACE CREDIT®--Workforce &amp; Corporate </a:t>
            </a:r>
            <a:endParaRPr lang="en-US" dirty="0">
              <a:solidFill>
                <a:schemeClr val="tx2"/>
              </a:solidFill>
            </a:endParaRPr>
          </a:p>
        </p:txBody>
      </p:sp>
      <p:sp>
        <p:nvSpPr>
          <p:cNvPr id="3" name="Content Placeholder 2"/>
          <p:cNvSpPr>
            <a:spLocks noGrp="1"/>
          </p:cNvSpPr>
          <p:nvPr>
            <p:ph idx="1"/>
          </p:nvPr>
        </p:nvSpPr>
        <p:spPr>
          <a:xfrm>
            <a:off x="381001" y="2057400"/>
            <a:ext cx="8305799" cy="4538663"/>
          </a:xfrm>
        </p:spPr>
        <p:txBody>
          <a:bodyPr/>
          <a:lstStyle/>
          <a:p>
            <a:r>
              <a:rPr lang="en-US" sz="2400" dirty="0">
                <a:solidFill>
                  <a:schemeClr val="tx1">
                    <a:lumMod val="75000"/>
                  </a:schemeClr>
                </a:solidFill>
              </a:rPr>
              <a:t>Alignment of formal courses, industry-related certifications, and  corporate training to current post secondary content, scope, rigor and assessment for credit. </a:t>
            </a:r>
          </a:p>
          <a:p>
            <a:endParaRPr lang="en-US" sz="2400" dirty="0">
              <a:solidFill>
                <a:schemeClr val="tx1">
                  <a:lumMod val="75000"/>
                </a:schemeClr>
              </a:solidFill>
            </a:endParaRPr>
          </a:p>
          <a:p>
            <a:r>
              <a:rPr lang="en-US" sz="2400" dirty="0">
                <a:solidFill>
                  <a:schemeClr val="tx1">
                    <a:lumMod val="75000"/>
                  </a:schemeClr>
                </a:solidFill>
              </a:rPr>
              <a:t>Introduced in 1974  and to date have evaluated and recommended over 35,000 courses.  </a:t>
            </a:r>
          </a:p>
          <a:p>
            <a:endParaRPr lang="en-US" sz="2400" dirty="0">
              <a:solidFill>
                <a:schemeClr val="tx1">
                  <a:lumMod val="75000"/>
                </a:schemeClr>
              </a:solidFill>
            </a:endParaRPr>
          </a:p>
          <a:p>
            <a:r>
              <a:rPr lang="en-US" sz="2400" dirty="0">
                <a:solidFill>
                  <a:schemeClr val="tx1">
                    <a:lumMod val="75000"/>
                  </a:schemeClr>
                </a:solidFill>
              </a:rPr>
              <a:t>150 currently active organizations and nationally-recognized testing </a:t>
            </a:r>
            <a:r>
              <a:rPr lang="en-US" sz="2400" dirty="0" smtClean="0">
                <a:solidFill>
                  <a:schemeClr val="tx1">
                    <a:lumMod val="75000"/>
                  </a:schemeClr>
                </a:solidFill>
              </a:rPr>
              <a:t>programs </a:t>
            </a:r>
            <a:r>
              <a:rPr lang="en-US" sz="2400" dirty="0">
                <a:solidFill>
                  <a:schemeClr val="tx1">
                    <a:lumMod val="75000"/>
                  </a:schemeClr>
                </a:solidFill>
              </a:rPr>
              <a:t>such as CLEP, DSST, </a:t>
            </a:r>
            <a:r>
              <a:rPr lang="en-US" sz="2400" dirty="0" smtClean="0">
                <a:solidFill>
                  <a:schemeClr val="tx1">
                    <a:lumMod val="75000"/>
                  </a:schemeClr>
                </a:solidFill>
              </a:rPr>
              <a:t> AP &amp; DLPT. </a:t>
            </a:r>
            <a:endParaRPr lang="en-US" sz="2400" dirty="0">
              <a:solidFill>
                <a:schemeClr val="tx1">
                  <a:lumMod val="75000"/>
                </a:schemeClr>
              </a:solidFill>
            </a:endParaRPr>
          </a:p>
          <a:p>
            <a:pPr marL="0" indent="0">
              <a:buNone/>
            </a:pPr>
            <a:endParaRPr lang="en-US" sz="2400" dirty="0">
              <a:solidFill>
                <a:schemeClr val="tx1">
                  <a:lumMod val="75000"/>
                </a:schemeClr>
              </a:solidFill>
            </a:endParaRPr>
          </a:p>
          <a:p>
            <a:endParaRPr lang="en-US" sz="2400" dirty="0">
              <a:solidFill>
                <a:schemeClr val="tx1">
                  <a:lumMod val="75000"/>
                </a:schemeClr>
              </a:solidFill>
            </a:endParaRPr>
          </a:p>
        </p:txBody>
      </p:sp>
    </p:spTree>
    <p:extLst>
      <p:ext uri="{BB962C8B-B14F-4D97-AF65-F5344CB8AC3E}">
        <p14:creationId xmlns:p14="http://schemas.microsoft.com/office/powerpoint/2010/main" val="4251387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5288"/>
                </a:solidFill>
              </a:rPr>
              <a:t>Burning Questions</a:t>
            </a:r>
            <a:endParaRPr lang="en-US" dirty="0">
              <a:solidFill>
                <a:srgbClr val="005288"/>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2304081"/>
            <a:ext cx="6085332" cy="3423000"/>
          </a:xfrm>
        </p:spPr>
      </p:pic>
    </p:spTree>
    <p:extLst>
      <p:ext uri="{BB962C8B-B14F-4D97-AF65-F5344CB8AC3E}">
        <p14:creationId xmlns:p14="http://schemas.microsoft.com/office/powerpoint/2010/main" val="10624484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229600" cy="838200"/>
          </a:xfrm>
        </p:spPr>
        <p:txBody>
          <a:bodyPr/>
          <a:lstStyle/>
          <a:p>
            <a:r>
              <a:rPr lang="en-US" dirty="0">
                <a:solidFill>
                  <a:schemeClr val="tx2"/>
                </a:solidFill>
              </a:rPr>
              <a:t>ACE CREDIT®</a:t>
            </a:r>
            <a:endParaRPr lang="en-US" b="0" dirty="0">
              <a:solidFill>
                <a:srgbClr val="005288"/>
              </a:solidFill>
            </a:endParaRPr>
          </a:p>
        </p:txBody>
      </p:sp>
      <p:pic>
        <p:nvPicPr>
          <p:cNvPr id="7" name="Picture 26" descr="DA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47800"/>
            <a:ext cx="1463040" cy="146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alivecampus.com/wp-content/uploads/2013/04/college_boar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3062" y="2743200"/>
            <a:ext cx="1607799" cy="9068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562600"/>
            <a:ext cx="2177143" cy="822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286" y="5743575"/>
            <a:ext cx="1657350" cy="733425"/>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3445" y="1796575"/>
            <a:ext cx="1490755" cy="193722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4316" y="1295400"/>
            <a:ext cx="1376363" cy="137636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6500" y="4778709"/>
            <a:ext cx="2933700" cy="707691"/>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35719" y="2027370"/>
            <a:ext cx="1096830" cy="109683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 y="3200400"/>
            <a:ext cx="946285" cy="630855"/>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8855" y="5741005"/>
            <a:ext cx="1588545" cy="757615"/>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43600" y="4300105"/>
            <a:ext cx="1385457" cy="1186295"/>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0" y="3733800"/>
            <a:ext cx="2414100" cy="602181"/>
          </a:xfrm>
          <a:prstGeom prst="rect">
            <a:avLst/>
          </a:prstGeom>
        </p:spPr>
      </p:pic>
      <p:pic>
        <p:nvPicPr>
          <p:cNvPr id="18" name="Picture 1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000" y="4049786"/>
            <a:ext cx="1284214" cy="1284214"/>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14977" y="1895816"/>
            <a:ext cx="999784" cy="999784"/>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52800" y="2971800"/>
            <a:ext cx="1779659" cy="580674"/>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67362" y="3953216"/>
            <a:ext cx="943238" cy="999784"/>
          </a:xfrm>
          <a:prstGeom prst="rect">
            <a:avLst/>
          </a:prstGeom>
        </p:spPr>
      </p:pic>
      <p:pic>
        <p:nvPicPr>
          <p:cNvPr id="24" name="Picture 2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58906" y="1460652"/>
            <a:ext cx="2226186" cy="444348"/>
          </a:xfrm>
          <a:prstGeom prst="rect">
            <a:avLst/>
          </a:prstGeom>
        </p:spPr>
      </p:pic>
    </p:spTree>
    <p:extLst>
      <p:ext uri="{BB962C8B-B14F-4D97-AF65-F5344CB8AC3E}">
        <p14:creationId xmlns:p14="http://schemas.microsoft.com/office/powerpoint/2010/main" val="10517779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CREDIT Exam Review</a:t>
            </a:r>
            <a:endParaRPr lang="en-US" dirty="0">
              <a:solidFill>
                <a:srgbClr val="002060"/>
              </a:solidFill>
            </a:endParaRPr>
          </a:p>
        </p:txBody>
      </p:sp>
      <p:pic>
        <p:nvPicPr>
          <p:cNvPr id="3" name="Content Placeholder 2"/>
          <p:cNvPicPr>
            <a:picLocks noGrp="1" noChangeAspect="1"/>
          </p:cNvPicPr>
          <p:nvPr>
            <p:ph idx="1"/>
          </p:nvPr>
        </p:nvPicPr>
        <p:blipFill>
          <a:blip r:embed="rId2"/>
          <a:stretch>
            <a:fillRect/>
          </a:stretch>
        </p:blipFill>
        <p:spPr>
          <a:xfrm>
            <a:off x="457200" y="2514600"/>
            <a:ext cx="8229600" cy="3298720"/>
          </a:xfrm>
          <a:prstGeom prst="rect">
            <a:avLst/>
          </a:prstGeom>
        </p:spPr>
      </p:pic>
    </p:spTree>
    <p:extLst>
      <p:ext uri="{BB962C8B-B14F-4D97-AF65-F5344CB8AC3E}">
        <p14:creationId xmlns:p14="http://schemas.microsoft.com/office/powerpoint/2010/main" val="4146182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xmlns="" id="{56D3382C-41AA-4702-B017-3A98FD2C9A34}"/>
              </a:ext>
            </a:extLst>
          </p:cNvPr>
          <p:cNvSpPr>
            <a:spLocks noGrp="1" noChangeArrowheads="1"/>
          </p:cNvSpPr>
          <p:nvPr>
            <p:ph type="title"/>
          </p:nvPr>
        </p:nvSpPr>
        <p:spPr>
          <a:xfrm>
            <a:off x="381000" y="728750"/>
            <a:ext cx="8229600" cy="838200"/>
          </a:xfrm>
        </p:spPr>
        <p:txBody>
          <a:bodyPr/>
          <a:lstStyle/>
          <a:p>
            <a:r>
              <a:rPr lang="en-US" altLang="en-US" dirty="0">
                <a:solidFill>
                  <a:schemeClr val="tx2"/>
                </a:solidFill>
              </a:rPr>
              <a:t>Armed Forces</a:t>
            </a:r>
          </a:p>
        </p:txBody>
      </p:sp>
      <p:pic>
        <p:nvPicPr>
          <p:cNvPr id="48131" name="Picture 3">
            <a:extLst>
              <a:ext uri="{FF2B5EF4-FFF2-40B4-BE49-F238E27FC236}">
                <a16:creationId xmlns:a16="http://schemas.microsoft.com/office/drawing/2014/main" xmlns="" id="{7EA3C92F-9A59-4485-A991-23928F69D1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737" y="213551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a:extLst>
              <a:ext uri="{FF2B5EF4-FFF2-40B4-BE49-F238E27FC236}">
                <a16:creationId xmlns:a16="http://schemas.microsoft.com/office/drawing/2014/main" xmlns="" id="{9BBB99F1-C476-4DFE-B291-76C263274D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644081"/>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a:extLst>
              <a:ext uri="{FF2B5EF4-FFF2-40B4-BE49-F238E27FC236}">
                <a16:creationId xmlns:a16="http://schemas.microsoft.com/office/drawing/2014/main" xmlns="" id="{6C231EDF-28C4-4EE3-8B0F-8A22CC80EC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13551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a:extLst>
              <a:ext uri="{FF2B5EF4-FFF2-40B4-BE49-F238E27FC236}">
                <a16:creationId xmlns:a16="http://schemas.microsoft.com/office/drawing/2014/main" xmlns="" id="{D8136F70-4506-4F91-9ED8-AE53AD6ADCA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4596456"/>
            <a:ext cx="195103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a:extLst>
              <a:ext uri="{FF2B5EF4-FFF2-40B4-BE49-F238E27FC236}">
                <a16:creationId xmlns:a16="http://schemas.microsoft.com/office/drawing/2014/main" xmlns="" id="{17CB4C5D-5E2E-4941-86F3-B43EF80746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26728" y="2122896"/>
            <a:ext cx="1905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5522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1">
            <a:extLst>
              <a:ext uri="{FF2B5EF4-FFF2-40B4-BE49-F238E27FC236}">
                <a16:creationId xmlns:a16="http://schemas.microsoft.com/office/drawing/2014/main" xmlns="" id="{66F183D2-1960-479D-85E2-2DFD338AD756}"/>
              </a:ext>
            </a:extLst>
          </p:cNvPr>
          <p:cNvSpPr>
            <a:spLocks noGrp="1"/>
          </p:cNvSpPr>
          <p:nvPr>
            <p:ph type="title"/>
          </p:nvPr>
        </p:nvSpPr>
        <p:spPr>
          <a:xfrm>
            <a:off x="133865" y="726989"/>
            <a:ext cx="8229600" cy="838200"/>
          </a:xfrm>
        </p:spPr>
        <p:txBody>
          <a:bodyPr/>
          <a:lstStyle/>
          <a:p>
            <a:r>
              <a:rPr lang="en-US" altLang="en-US" sz="2800" dirty="0">
                <a:solidFill>
                  <a:schemeClr val="tx1"/>
                </a:solidFill>
              </a:rPr>
              <a:t>    </a:t>
            </a:r>
            <a:r>
              <a:rPr lang="en-US" altLang="en-US" dirty="0">
                <a:solidFill>
                  <a:schemeClr val="tx2"/>
                </a:solidFill>
              </a:rPr>
              <a:t>Foundations Military Education</a:t>
            </a:r>
          </a:p>
        </p:txBody>
      </p:sp>
      <p:graphicFrame>
        <p:nvGraphicFramePr>
          <p:cNvPr id="4" name="Content Placeholder 3">
            <a:extLst>
              <a:ext uri="{FF2B5EF4-FFF2-40B4-BE49-F238E27FC236}">
                <a16:creationId xmlns:a16="http://schemas.microsoft.com/office/drawing/2014/main" xmlns="" id="{A5BCB552-8A11-4CBC-BA21-0050B4CA079D}"/>
              </a:ext>
            </a:extLst>
          </p:cNvPr>
          <p:cNvGraphicFramePr>
            <a:graphicFrameLocks noGrp="1"/>
          </p:cNvGraphicFramePr>
          <p:nvPr>
            <p:ph idx="1"/>
            <p:extLst/>
          </p:nvPr>
        </p:nvGraphicFramePr>
        <p:xfrm>
          <a:off x="133865" y="1638300"/>
          <a:ext cx="883920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xmlns="" id="{462F3037-1C41-4C34-AD5E-663C9152070B}"/>
              </a:ext>
            </a:extLst>
          </p:cNvPr>
          <p:cNvGraphicFramePr/>
          <p:nvPr>
            <p:extLst/>
          </p:nvPr>
        </p:nvGraphicFramePr>
        <p:xfrm>
          <a:off x="914400" y="5257800"/>
          <a:ext cx="7772400" cy="152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89451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Content Placeholder 4">
            <a:extLst>
              <a:ext uri="{FF2B5EF4-FFF2-40B4-BE49-F238E27FC236}">
                <a16:creationId xmlns:a16="http://schemas.microsoft.com/office/drawing/2014/main" xmlns="" id="{7ECFA7BC-CAB4-4836-8953-8FC314249DA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447800"/>
            <a:ext cx="5770563" cy="4267200"/>
          </a:xfrm>
        </p:spPr>
      </p:pic>
      <p:sp>
        <p:nvSpPr>
          <p:cNvPr id="137218" name="Slide Number Placeholder 3">
            <a:extLst>
              <a:ext uri="{FF2B5EF4-FFF2-40B4-BE49-F238E27FC236}">
                <a16:creationId xmlns:a16="http://schemas.microsoft.com/office/drawing/2014/main" xmlns="" id="{17CC83C8-58F4-49F2-A214-C65424DE03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fld id="{41E88E95-EACD-4A97-B472-F08A8E4BE44C}" type="slidenum">
              <a:rPr lang="en-US" altLang="en-US"/>
              <a:pPr/>
              <a:t>34</a:t>
            </a:fld>
            <a:endParaRPr lang="en-US" altLang="en-US" dirty="0"/>
          </a:p>
        </p:txBody>
      </p:sp>
    </p:spTree>
    <p:extLst>
      <p:ext uri="{BB962C8B-B14F-4D97-AF65-F5344CB8AC3E}">
        <p14:creationId xmlns:p14="http://schemas.microsoft.com/office/powerpoint/2010/main" val="4173261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Role of Faculty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3840480" cy="2743200"/>
          </a:xfrm>
          <a:prstGeom prst="rect">
            <a:avLst/>
          </a:prstGeom>
        </p:spPr>
      </p:pic>
    </p:spTree>
    <p:extLst>
      <p:ext uri="{BB962C8B-B14F-4D97-AF65-F5344CB8AC3E}">
        <p14:creationId xmlns:p14="http://schemas.microsoft.com/office/powerpoint/2010/main" val="3642336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609600"/>
          </a:xfrm>
        </p:spPr>
        <p:txBody>
          <a:bodyPr/>
          <a:lstStyle/>
          <a:p>
            <a:r>
              <a:rPr lang="en-US" dirty="0">
                <a:solidFill>
                  <a:schemeClr val="tx2"/>
                </a:solidFill>
              </a:rPr>
              <a:t>Faculty are the Key!</a:t>
            </a:r>
          </a:p>
        </p:txBody>
      </p:sp>
      <p:sp>
        <p:nvSpPr>
          <p:cNvPr id="4" name="Content Placeholder 3"/>
          <p:cNvSpPr>
            <a:spLocks noGrp="1"/>
          </p:cNvSpPr>
          <p:nvPr>
            <p:ph sz="half" idx="2"/>
          </p:nvPr>
        </p:nvSpPr>
        <p:spPr/>
        <p:txBody>
          <a:bodyPr/>
          <a:lstStyle/>
          <a:p>
            <a:pPr>
              <a:defRPr/>
            </a:pPr>
            <a:r>
              <a:rPr lang="en-US" sz="1800" dirty="0">
                <a:solidFill>
                  <a:srgbClr val="002060"/>
                </a:solidFill>
              </a:rPr>
              <a:t>Minimum 5 years teaching experience</a:t>
            </a:r>
          </a:p>
          <a:p>
            <a:pPr>
              <a:defRPr/>
            </a:pPr>
            <a:endParaRPr lang="en-US" sz="1800" dirty="0">
              <a:solidFill>
                <a:srgbClr val="002060"/>
              </a:solidFill>
            </a:endParaRPr>
          </a:p>
          <a:p>
            <a:pPr>
              <a:defRPr/>
            </a:pPr>
            <a:r>
              <a:rPr lang="en-US" sz="1800" dirty="0">
                <a:solidFill>
                  <a:srgbClr val="002060"/>
                </a:solidFill>
              </a:rPr>
              <a:t>Must actively be teaching college-level courses</a:t>
            </a:r>
          </a:p>
          <a:p>
            <a:pPr lvl="1">
              <a:defRPr/>
            </a:pPr>
            <a:r>
              <a:rPr lang="en-US" sz="1400" dirty="0">
                <a:solidFill>
                  <a:srgbClr val="002060"/>
                </a:solidFill>
              </a:rPr>
              <a:t>CHEA recognized institutions</a:t>
            </a:r>
          </a:p>
          <a:p>
            <a:pPr>
              <a:defRPr/>
            </a:pPr>
            <a:endParaRPr lang="en-US" sz="1800" dirty="0">
              <a:solidFill>
                <a:srgbClr val="002060"/>
              </a:solidFill>
            </a:endParaRPr>
          </a:p>
          <a:p>
            <a:pPr>
              <a:defRPr/>
            </a:pPr>
            <a:r>
              <a:rPr lang="en-US" sz="1800" dirty="0">
                <a:solidFill>
                  <a:srgbClr val="002060"/>
                </a:solidFill>
              </a:rPr>
              <a:t>Based on academic discipline alignment </a:t>
            </a:r>
          </a:p>
          <a:p>
            <a:pPr marL="0" indent="0">
              <a:buNone/>
              <a:defRPr/>
            </a:pPr>
            <a:r>
              <a:rPr lang="en-US" sz="1800" dirty="0">
                <a:solidFill>
                  <a:srgbClr val="002060"/>
                </a:solidFill>
              </a:rPr>
              <a:t>       ACE pays honorarium and travel</a:t>
            </a:r>
          </a:p>
          <a:p>
            <a:pPr marL="0" indent="0" algn="ctr">
              <a:buNone/>
              <a:defRPr/>
            </a:pPr>
            <a:endParaRPr lang="en-US" sz="1800" b="1" dirty="0">
              <a:solidFill>
                <a:srgbClr val="002060"/>
              </a:solidFill>
            </a:endParaRPr>
          </a:p>
          <a:p>
            <a:pPr marL="0" indent="0" algn="ctr">
              <a:buNone/>
              <a:defRPr/>
            </a:pPr>
            <a:r>
              <a:rPr lang="en-US" sz="1800" b="1" dirty="0">
                <a:solidFill>
                  <a:srgbClr val="002060"/>
                </a:solidFill>
              </a:rPr>
              <a:t>www.acenet.edu/evaluatorform</a:t>
            </a:r>
          </a:p>
          <a:p>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440179785"/>
              </p:ext>
            </p:extLst>
          </p:nvPr>
        </p:nvGraphicFramePr>
        <p:xfrm>
          <a:off x="457200" y="1905000"/>
          <a:ext cx="4038600" cy="42211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a:spLocks noChangeArrowheads="1"/>
          </p:cNvSpPr>
          <p:nvPr/>
        </p:nvSpPr>
        <p:spPr bwMode="auto">
          <a:xfrm>
            <a:off x="152400" y="5962650"/>
            <a:ext cx="4445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900" i="1" dirty="0"/>
              <a:t>Higher Learning Commission (HLC); Middle States Commission on Higher Education (MSCHE); North Central Association (NCA); New England Association of Schools and Colleges (NEASC); Southern Association of Colleges and Schools (SACS); Western Association of Schools and Colleges (WASC)</a:t>
            </a:r>
            <a:endParaRPr lang="en-US" altLang="en-US" sz="900" dirty="0"/>
          </a:p>
          <a:p>
            <a:pPr algn="ctr">
              <a:spcBef>
                <a:spcPct val="0"/>
              </a:spcBef>
              <a:buFontTx/>
              <a:buNone/>
            </a:pPr>
            <a:endParaRPr lang="en-US" altLang="en-US" sz="900" dirty="0"/>
          </a:p>
        </p:txBody>
      </p:sp>
    </p:spTree>
    <p:extLst>
      <p:ext uri="{BB962C8B-B14F-4D97-AF65-F5344CB8AC3E}">
        <p14:creationId xmlns:p14="http://schemas.microsoft.com/office/powerpoint/2010/main" val="172663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4546"/>
            <a:ext cx="8229600" cy="838200"/>
          </a:xfrm>
        </p:spPr>
        <p:txBody>
          <a:bodyPr/>
          <a:lstStyle/>
          <a:p>
            <a:r>
              <a:rPr lang="en-US" altLang="en-US" sz="3000" dirty="0">
                <a:solidFill>
                  <a:schemeClr val="tx2"/>
                </a:solidFill>
              </a:rPr>
              <a:t>Classification of Instructional Programs </a:t>
            </a:r>
            <a:br>
              <a:rPr lang="en-US" altLang="en-US" sz="3000" dirty="0">
                <a:solidFill>
                  <a:schemeClr val="tx2"/>
                </a:solidFill>
              </a:rPr>
            </a:br>
            <a:r>
              <a:rPr lang="en-US" altLang="en-US" sz="3000" dirty="0">
                <a:solidFill>
                  <a:schemeClr val="tx2"/>
                </a:solidFill>
              </a:rPr>
              <a:t>(CIP) </a:t>
            </a:r>
            <a:endParaRPr lang="en-US" sz="3000" dirty="0">
              <a:solidFill>
                <a:schemeClr val="tx2"/>
              </a:solidFill>
            </a:endParaRPr>
          </a:p>
        </p:txBody>
      </p:sp>
      <p:pic>
        <p:nvPicPr>
          <p:cNvPr id="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2929" t="5206" r="24786" b="55450"/>
          <a:stretch>
            <a:fillRect/>
          </a:stretch>
        </p:blipFill>
        <p:spPr bwMode="auto">
          <a:xfrm rot="21066120">
            <a:off x="258287" y="1673197"/>
            <a:ext cx="5751376" cy="2801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6579" t="9142" r="38612" b="20000"/>
          <a:stretch>
            <a:fillRect/>
          </a:stretch>
        </p:blipFill>
        <p:spPr bwMode="auto">
          <a:xfrm>
            <a:off x="4191000" y="1664358"/>
            <a:ext cx="4792771" cy="4888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1"/>
          <p:cNvSpPr txBox="1">
            <a:spLocks noChangeArrowheads="1"/>
          </p:cNvSpPr>
          <p:nvPr/>
        </p:nvSpPr>
        <p:spPr bwMode="auto">
          <a:xfrm>
            <a:off x="174645" y="5863566"/>
            <a:ext cx="376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b="1" dirty="0">
                <a:solidFill>
                  <a:schemeClr val="accent2">
                    <a:lumMod val="50000"/>
                  </a:schemeClr>
                </a:solidFill>
                <a:latin typeface="+mj-lt"/>
              </a:rPr>
              <a:t>http://nces.ed.gov/ipeds/cipcode</a:t>
            </a:r>
          </a:p>
        </p:txBody>
      </p:sp>
    </p:spTree>
    <p:extLst>
      <p:ext uri="{BB962C8B-B14F-4D97-AF65-F5344CB8AC3E}">
        <p14:creationId xmlns:p14="http://schemas.microsoft.com/office/powerpoint/2010/main" val="32846634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idx="4294967295"/>
          </p:nvPr>
        </p:nvSpPr>
        <p:spPr>
          <a:xfrm>
            <a:off x="1981200" y="228600"/>
            <a:ext cx="6629400" cy="457200"/>
          </a:xfrm>
        </p:spPr>
        <p:txBody>
          <a:bodyPr>
            <a:normAutofit fontScale="90000"/>
          </a:bodyPr>
          <a:lstStyle/>
          <a:p>
            <a:pPr eaLnBrk="1" hangingPunct="1"/>
            <a:r>
              <a:rPr lang="en-US" altLang="en-US" sz="3100" dirty="0">
                <a:solidFill>
                  <a:srgbClr val="00B050"/>
                </a:solidFill>
              </a:rPr>
              <a:t/>
            </a:r>
            <a:br>
              <a:rPr lang="en-US" altLang="en-US" sz="3100" dirty="0">
                <a:solidFill>
                  <a:srgbClr val="00B050"/>
                </a:solidFill>
              </a:rPr>
            </a:br>
            <a:r>
              <a:rPr lang="en-US" altLang="en-US" sz="4000" dirty="0">
                <a:solidFill>
                  <a:schemeClr val="tx2"/>
                </a:solidFill>
              </a:rPr>
              <a:t>Accreditation</a:t>
            </a:r>
            <a:r>
              <a:rPr lang="en-US" altLang="en-US" dirty="0"/>
              <a:t/>
            </a:r>
            <a:br>
              <a:rPr lang="en-US" altLang="en-US" dirty="0"/>
            </a:br>
            <a:endParaRPr lang="en-US" altLang="en-US" dirty="0"/>
          </a:p>
        </p:txBody>
      </p:sp>
      <p:pic>
        <p:nvPicPr>
          <p:cNvPr id="737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15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4976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Content Placeholder 5">
            <a:extLst>
              <a:ext uri="{FF2B5EF4-FFF2-40B4-BE49-F238E27FC236}">
                <a16:creationId xmlns:a16="http://schemas.microsoft.com/office/drawing/2014/main" xmlns="" id="{94DDB08A-355E-4C8C-B6C5-6CD81115F26C}"/>
              </a:ext>
            </a:extLst>
          </p:cNvPr>
          <p:cNvSpPr>
            <a:spLocks noGrp="1"/>
          </p:cNvSpPr>
          <p:nvPr>
            <p:ph idx="4294967295"/>
          </p:nvPr>
        </p:nvSpPr>
        <p:spPr>
          <a:xfrm>
            <a:off x="304800" y="1905000"/>
            <a:ext cx="8610600" cy="4221163"/>
          </a:xfrm>
        </p:spPr>
        <p:txBody>
          <a:bodyPr/>
          <a:lstStyle/>
          <a:p>
            <a:pPr marL="0" indent="0" algn="ctr">
              <a:buFontTx/>
              <a:buNone/>
            </a:pPr>
            <a:endParaRPr lang="en-US" altLang="en-US" b="1" dirty="0"/>
          </a:p>
          <a:p>
            <a:pPr marL="0" indent="0" algn="ctr">
              <a:buFontTx/>
              <a:buNone/>
            </a:pPr>
            <a:r>
              <a:rPr lang="en-US" altLang="en-US" sz="2800" b="1" dirty="0">
                <a:solidFill>
                  <a:schemeClr val="tx1">
                    <a:lumMod val="75000"/>
                  </a:schemeClr>
                </a:solidFill>
              </a:rPr>
              <a:t>It is the faculty’s charge to determine  the academic rigor, content equivalency,  and scope of the course,  based on the depth and breadth of the materials and alignment of learning outcomes with evaluation methods.</a:t>
            </a:r>
            <a:endParaRPr lang="en-US" altLang="en-US" sz="2800" dirty="0">
              <a:solidFill>
                <a:schemeClr val="tx1">
                  <a:lumMod val="75000"/>
                </a:schemeClr>
              </a:solidFill>
            </a:endParaRPr>
          </a:p>
          <a:p>
            <a:pPr marL="0" indent="0" algn="ctr">
              <a:buFontTx/>
              <a:buNone/>
            </a:pPr>
            <a:endParaRPr lang="en-US" altLang="en-US" b="1" dirty="0">
              <a:solidFill>
                <a:schemeClr val="accent1"/>
              </a:solidFill>
            </a:endParaRPr>
          </a:p>
        </p:txBody>
      </p:sp>
      <p:sp>
        <p:nvSpPr>
          <p:cNvPr id="3" name="Title 1">
            <a:extLst>
              <a:ext uri="{FF2B5EF4-FFF2-40B4-BE49-F238E27FC236}">
                <a16:creationId xmlns:a16="http://schemas.microsoft.com/office/drawing/2014/main" xmlns="" id="{39ECA53D-C052-4D21-BFFC-77AC8168BF59}"/>
              </a:ext>
            </a:extLst>
          </p:cNvPr>
          <p:cNvSpPr txBox="1">
            <a:spLocks/>
          </p:cNvSpPr>
          <p:nvPr/>
        </p:nvSpPr>
        <p:spPr>
          <a:xfrm>
            <a:off x="457200" y="990600"/>
            <a:ext cx="8229600" cy="914400"/>
          </a:xfrm>
          <a:prstGeom prst="rect">
            <a:avLst/>
          </a:prstGeom>
        </p:spPr>
        <p:txBody>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Helvetica" charset="0"/>
                <a:ea typeface="Geneva" charset="0"/>
              </a:defRPr>
            </a:lvl2pPr>
            <a:lvl3pPr algn="l" rtl="0" eaLnBrk="1" fontAlgn="base" hangingPunct="1">
              <a:spcBef>
                <a:spcPct val="0"/>
              </a:spcBef>
              <a:spcAft>
                <a:spcPct val="0"/>
              </a:spcAft>
              <a:defRPr sz="3600" b="1">
                <a:solidFill>
                  <a:schemeClr val="bg1"/>
                </a:solidFill>
                <a:latin typeface="Helvetica" charset="0"/>
                <a:ea typeface="Geneva" charset="0"/>
              </a:defRPr>
            </a:lvl3pPr>
            <a:lvl4pPr algn="l" rtl="0" eaLnBrk="1" fontAlgn="base" hangingPunct="1">
              <a:spcBef>
                <a:spcPct val="0"/>
              </a:spcBef>
              <a:spcAft>
                <a:spcPct val="0"/>
              </a:spcAft>
              <a:defRPr sz="3600" b="1">
                <a:solidFill>
                  <a:schemeClr val="bg1"/>
                </a:solidFill>
                <a:latin typeface="Helvetica" charset="0"/>
                <a:ea typeface="Geneva" charset="0"/>
              </a:defRPr>
            </a:lvl4pPr>
            <a:lvl5pPr algn="l" rtl="0" eaLnBrk="1" fontAlgn="base" hangingPunct="1">
              <a:spcBef>
                <a:spcPct val="0"/>
              </a:spcBef>
              <a:spcAft>
                <a:spcPct val="0"/>
              </a:spcAft>
              <a:defRPr sz="3600" b="1">
                <a:solidFill>
                  <a:schemeClr val="bg1"/>
                </a:solidFill>
                <a:latin typeface="Helvetica" charset="0"/>
                <a:ea typeface="Geneva" charset="0"/>
              </a:defRPr>
            </a:lvl5pPr>
            <a:lvl6pPr marL="457200" algn="l" rtl="0" eaLnBrk="1" fontAlgn="base" hangingPunct="1">
              <a:spcBef>
                <a:spcPct val="0"/>
              </a:spcBef>
              <a:spcAft>
                <a:spcPct val="0"/>
              </a:spcAft>
              <a:defRPr sz="3600" b="1">
                <a:solidFill>
                  <a:schemeClr val="bg1"/>
                </a:solidFill>
                <a:latin typeface="Helvetica" charset="0"/>
                <a:ea typeface="Geneva" charset="0"/>
              </a:defRPr>
            </a:lvl6pPr>
            <a:lvl7pPr marL="914400" algn="l" rtl="0" eaLnBrk="1" fontAlgn="base" hangingPunct="1">
              <a:spcBef>
                <a:spcPct val="0"/>
              </a:spcBef>
              <a:spcAft>
                <a:spcPct val="0"/>
              </a:spcAft>
              <a:defRPr sz="3600" b="1">
                <a:solidFill>
                  <a:schemeClr val="bg1"/>
                </a:solidFill>
                <a:latin typeface="Helvetica" charset="0"/>
                <a:ea typeface="Geneva" charset="0"/>
              </a:defRPr>
            </a:lvl7pPr>
            <a:lvl8pPr marL="1371600" algn="l" rtl="0" eaLnBrk="1" fontAlgn="base" hangingPunct="1">
              <a:spcBef>
                <a:spcPct val="0"/>
              </a:spcBef>
              <a:spcAft>
                <a:spcPct val="0"/>
              </a:spcAft>
              <a:defRPr sz="3600" b="1">
                <a:solidFill>
                  <a:schemeClr val="bg1"/>
                </a:solidFill>
                <a:latin typeface="Helvetica" charset="0"/>
                <a:ea typeface="Geneva" charset="0"/>
              </a:defRPr>
            </a:lvl8pPr>
            <a:lvl9pPr marL="1828800" algn="l" rtl="0" eaLnBrk="1" fontAlgn="base" hangingPunct="1">
              <a:spcBef>
                <a:spcPct val="0"/>
              </a:spcBef>
              <a:spcAft>
                <a:spcPct val="0"/>
              </a:spcAft>
              <a:defRPr sz="3600" b="1">
                <a:solidFill>
                  <a:schemeClr val="bg1"/>
                </a:solidFill>
                <a:latin typeface="Helvetica" charset="0"/>
                <a:ea typeface="Geneva" charset="0"/>
              </a:defRPr>
            </a:lvl9pPr>
          </a:lstStyle>
          <a:p>
            <a:r>
              <a:rPr lang="en-US" altLang="en-US" kern="0" dirty="0">
                <a:solidFill>
                  <a:schemeClr val="tx2"/>
                </a:solidFill>
              </a:rPr>
              <a:t>ACE Faculty Reviewers</a:t>
            </a:r>
          </a:p>
        </p:txBody>
      </p:sp>
    </p:spTree>
    <p:extLst>
      <p:ext uri="{BB962C8B-B14F-4D97-AF65-F5344CB8AC3E}">
        <p14:creationId xmlns:p14="http://schemas.microsoft.com/office/powerpoint/2010/main" val="29611104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solidFill>
                  <a:srgbClr val="002060"/>
                </a:solidFill>
              </a:rPr>
              <a:t>Serving Today’s Students</a:t>
            </a:r>
            <a:endParaRPr lang="en-US" sz="4800"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76400"/>
            <a:ext cx="3572657" cy="2377440"/>
          </a:xfrm>
          <a:prstGeom prst="rect">
            <a:avLst/>
          </a:prstGeom>
        </p:spPr>
      </p:pic>
    </p:spTree>
    <p:extLst>
      <p:ext uri="{BB962C8B-B14F-4D97-AF65-F5344CB8AC3E}">
        <p14:creationId xmlns:p14="http://schemas.microsoft.com/office/powerpoint/2010/main" val="36190986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0" y="449263"/>
            <a:ext cx="8229600" cy="914400"/>
          </a:xfrm>
        </p:spPr>
        <p:txBody>
          <a:bodyPr/>
          <a:lstStyle/>
          <a:p>
            <a:pPr eaLnBrk="1" hangingPunct="1"/>
            <a:r>
              <a:rPr lang="en-US" altLang="en-US" dirty="0">
                <a:solidFill>
                  <a:schemeClr val="tx2"/>
                </a:solidFill>
              </a:rPr>
              <a:t>ACE Faculty Reviewers</a:t>
            </a:r>
          </a:p>
        </p:txBody>
      </p:sp>
      <p:sp>
        <p:nvSpPr>
          <p:cNvPr id="46083" name="Content Placeholder 2"/>
          <p:cNvSpPr>
            <a:spLocks noGrp="1"/>
          </p:cNvSpPr>
          <p:nvPr>
            <p:ph sz="half" idx="1"/>
          </p:nvPr>
        </p:nvSpPr>
        <p:spPr>
          <a:xfrm>
            <a:off x="457200" y="1888846"/>
            <a:ext cx="4038600" cy="2667000"/>
          </a:xfrm>
        </p:spPr>
        <p:txBody>
          <a:bodyPr/>
          <a:lstStyle/>
          <a:p>
            <a:pPr eaLnBrk="1" hangingPunct="1"/>
            <a:r>
              <a:rPr lang="en-US" altLang="en-US" sz="2400" dirty="0">
                <a:solidFill>
                  <a:schemeClr val="tx1">
                    <a:lumMod val="75000"/>
                  </a:schemeClr>
                </a:solidFill>
              </a:rPr>
              <a:t>Are grounded in </a:t>
            </a:r>
            <a:r>
              <a:rPr lang="en-US" altLang="en-US" sz="2400" i="1" dirty="0">
                <a:solidFill>
                  <a:schemeClr val="tx1">
                    <a:lumMod val="75000"/>
                  </a:schemeClr>
                </a:solidFill>
              </a:rPr>
              <a:t>current </a:t>
            </a:r>
            <a:r>
              <a:rPr lang="en-US" altLang="en-US" sz="2400" dirty="0">
                <a:solidFill>
                  <a:schemeClr val="tx1">
                    <a:lumMod val="75000"/>
                  </a:schemeClr>
                </a:solidFill>
              </a:rPr>
              <a:t>curricular standards</a:t>
            </a:r>
          </a:p>
          <a:p>
            <a:pPr eaLnBrk="1" hangingPunct="1"/>
            <a:r>
              <a:rPr lang="en-US" altLang="en-US" sz="2400" dirty="0">
                <a:solidFill>
                  <a:schemeClr val="tx1">
                    <a:lumMod val="75000"/>
                  </a:schemeClr>
                </a:solidFill>
              </a:rPr>
              <a:t>Bring content area expertise</a:t>
            </a:r>
          </a:p>
          <a:p>
            <a:pPr lvl="1" eaLnBrk="1" hangingPunct="1"/>
            <a:r>
              <a:rPr lang="en-US" altLang="en-US" sz="2000" dirty="0">
                <a:solidFill>
                  <a:schemeClr val="tx1">
                    <a:lumMod val="75000"/>
                  </a:schemeClr>
                </a:solidFill>
              </a:rPr>
              <a:t>Ex. Healthcare, leadership, aviation</a:t>
            </a:r>
          </a:p>
        </p:txBody>
      </p:sp>
      <p:pic>
        <p:nvPicPr>
          <p:cNvPr id="46084" name="Picture 6" descr="C:\Documents and Settings\Dawn\Local Settings\Temporary Internet Files\Content.IE5\EX6NYTDT\MP9004464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426835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C:\Documents and Settings\Dawn\Local Settings\Temporary Internet Files\Content.IE5\2LPGPVD7\MP90043124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740274"/>
            <a:ext cx="2819400"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Content Placeholder 2"/>
          <p:cNvSpPr>
            <a:spLocks noGrp="1"/>
          </p:cNvSpPr>
          <p:nvPr>
            <p:ph sz="half" idx="1"/>
          </p:nvPr>
        </p:nvSpPr>
        <p:spPr>
          <a:xfrm>
            <a:off x="4727491" y="1857954"/>
            <a:ext cx="4229100" cy="3021013"/>
          </a:xfrm>
        </p:spPr>
        <p:txBody>
          <a:bodyPr/>
          <a:lstStyle/>
          <a:p>
            <a:pPr eaLnBrk="1" hangingPunct="1"/>
            <a:r>
              <a:rPr lang="en-US" altLang="en-US" sz="2400" dirty="0">
                <a:solidFill>
                  <a:schemeClr val="tx1">
                    <a:lumMod val="75000"/>
                  </a:schemeClr>
                </a:solidFill>
              </a:rPr>
              <a:t>Represent all post secondary levels of education</a:t>
            </a:r>
          </a:p>
          <a:p>
            <a:pPr lvl="1" eaLnBrk="1" hangingPunct="1"/>
            <a:r>
              <a:rPr lang="en-US" altLang="en-US" sz="2000" dirty="0">
                <a:solidFill>
                  <a:schemeClr val="tx1">
                    <a:lumMod val="75000"/>
                  </a:schemeClr>
                </a:solidFill>
              </a:rPr>
              <a:t>Each bring a different perspective</a:t>
            </a:r>
          </a:p>
          <a:p>
            <a:pPr eaLnBrk="1" hangingPunct="1"/>
            <a:r>
              <a:rPr lang="en-US" altLang="en-US" sz="2400" dirty="0">
                <a:solidFill>
                  <a:schemeClr val="tx1">
                    <a:lumMod val="75000"/>
                  </a:schemeClr>
                </a:solidFill>
              </a:rPr>
              <a:t>Take a multidisciplinary approach</a:t>
            </a:r>
          </a:p>
        </p:txBody>
      </p:sp>
    </p:spTree>
    <p:extLst>
      <p:ext uri="{BB962C8B-B14F-4D97-AF65-F5344CB8AC3E}">
        <p14:creationId xmlns:p14="http://schemas.microsoft.com/office/powerpoint/2010/main" val="2214980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a:extLst>
              <a:ext uri="{FF2B5EF4-FFF2-40B4-BE49-F238E27FC236}">
                <a16:creationId xmlns:a16="http://schemas.microsoft.com/office/drawing/2014/main" xmlns="" id="{41AC3D0C-99CC-4EC9-9E9F-9EA4D45AC69E}"/>
              </a:ext>
            </a:extLst>
          </p:cNvPr>
          <p:cNvSpPr>
            <a:spLocks noGrp="1"/>
          </p:cNvSpPr>
          <p:nvPr>
            <p:ph type="title" idx="4294967295"/>
          </p:nvPr>
        </p:nvSpPr>
        <p:spPr>
          <a:xfrm>
            <a:off x="409575" y="695325"/>
            <a:ext cx="8229600" cy="838200"/>
          </a:xfrm>
        </p:spPr>
        <p:txBody>
          <a:bodyPr/>
          <a:lstStyle/>
          <a:p>
            <a:pPr eaLnBrk="1" hangingPunct="1"/>
            <a:r>
              <a:rPr lang="en-US" altLang="en-US" dirty="0">
                <a:solidFill>
                  <a:schemeClr val="tx2"/>
                </a:solidFill>
              </a:rPr>
              <a:t>Review Team</a:t>
            </a:r>
          </a:p>
        </p:txBody>
      </p:sp>
      <p:sp>
        <p:nvSpPr>
          <p:cNvPr id="204803" name="Content Placeholder 2">
            <a:extLst>
              <a:ext uri="{FF2B5EF4-FFF2-40B4-BE49-F238E27FC236}">
                <a16:creationId xmlns:a16="http://schemas.microsoft.com/office/drawing/2014/main" xmlns="" id="{69D5A038-4F47-4027-B539-7300AC35BA41}"/>
              </a:ext>
            </a:extLst>
          </p:cNvPr>
          <p:cNvSpPr>
            <a:spLocks noGrp="1"/>
          </p:cNvSpPr>
          <p:nvPr>
            <p:ph sz="half" idx="4294967295"/>
          </p:nvPr>
        </p:nvSpPr>
        <p:spPr>
          <a:xfrm>
            <a:off x="457200" y="1905000"/>
            <a:ext cx="4038600" cy="4221163"/>
          </a:xfrm>
        </p:spPr>
        <p:txBody>
          <a:bodyPr/>
          <a:lstStyle/>
          <a:p>
            <a:pPr eaLnBrk="1" hangingPunct="1"/>
            <a:r>
              <a:rPr lang="en-US" altLang="en-US" sz="2800" b="1" dirty="0">
                <a:solidFill>
                  <a:schemeClr val="tx1">
                    <a:lumMod val="75000"/>
                  </a:schemeClr>
                </a:solidFill>
              </a:rPr>
              <a:t>Team Coordinator</a:t>
            </a:r>
            <a:br>
              <a:rPr lang="en-US" altLang="en-US" sz="2800" b="1" dirty="0">
                <a:solidFill>
                  <a:schemeClr val="tx1">
                    <a:lumMod val="75000"/>
                  </a:schemeClr>
                </a:solidFill>
              </a:rPr>
            </a:br>
            <a:endParaRPr lang="en-US" altLang="en-US" sz="2800" b="1" dirty="0">
              <a:solidFill>
                <a:schemeClr val="tx1">
                  <a:lumMod val="75000"/>
                </a:schemeClr>
              </a:solidFill>
            </a:endParaRPr>
          </a:p>
          <a:p>
            <a:pPr eaLnBrk="1" hangingPunct="1"/>
            <a:r>
              <a:rPr lang="en-US" altLang="en-US" sz="2800" b="1" dirty="0">
                <a:solidFill>
                  <a:schemeClr val="tx1">
                    <a:lumMod val="75000"/>
                  </a:schemeClr>
                </a:solidFill>
              </a:rPr>
              <a:t>Subject Matter Experts selected from college faculties</a:t>
            </a:r>
            <a:br>
              <a:rPr lang="en-US" altLang="en-US" sz="2800" b="1" dirty="0">
                <a:solidFill>
                  <a:schemeClr val="tx1">
                    <a:lumMod val="75000"/>
                  </a:schemeClr>
                </a:solidFill>
              </a:rPr>
            </a:br>
            <a:endParaRPr lang="en-US" altLang="en-US" sz="2800" b="1" dirty="0">
              <a:solidFill>
                <a:schemeClr val="tx1">
                  <a:lumMod val="75000"/>
                </a:schemeClr>
              </a:solidFill>
            </a:endParaRPr>
          </a:p>
          <a:p>
            <a:pPr eaLnBrk="1" hangingPunct="1"/>
            <a:r>
              <a:rPr lang="en-US" altLang="en-US" sz="2800" b="1" dirty="0">
                <a:solidFill>
                  <a:schemeClr val="tx1">
                    <a:lumMod val="75000"/>
                  </a:schemeClr>
                </a:solidFill>
              </a:rPr>
              <a:t>Psychometrician if needed</a:t>
            </a:r>
          </a:p>
        </p:txBody>
      </p:sp>
      <p:pic>
        <p:nvPicPr>
          <p:cNvPr id="204804" name="Content Placeholder 2">
            <a:extLst>
              <a:ext uri="{FF2B5EF4-FFF2-40B4-BE49-F238E27FC236}">
                <a16:creationId xmlns:a16="http://schemas.microsoft.com/office/drawing/2014/main" xmlns="" id="{9EC88DA3-D5CC-4DC5-B1B0-73813D54A21E}"/>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524375" y="4845050"/>
            <a:ext cx="4286250" cy="1555750"/>
          </a:xfrm>
        </p:spPr>
      </p:pic>
      <p:pic>
        <p:nvPicPr>
          <p:cNvPr id="204805" name="Picture 3">
            <a:extLst>
              <a:ext uri="{FF2B5EF4-FFF2-40B4-BE49-F238E27FC236}">
                <a16:creationId xmlns:a16="http://schemas.microsoft.com/office/drawing/2014/main" xmlns="" id="{56536396-B5AB-4F32-924B-101F8EA62E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27650" y="1892300"/>
            <a:ext cx="25939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69523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467058"/>
            <a:ext cx="8229600" cy="838200"/>
          </a:xfrm>
        </p:spPr>
        <p:txBody>
          <a:bodyPr/>
          <a:lstStyle/>
          <a:p>
            <a:r>
              <a:rPr lang="en-US" sz="3200" dirty="0">
                <a:solidFill>
                  <a:srgbClr val="002060"/>
                </a:solidFill>
              </a:rPr>
              <a:t>Course Evaluation: CREDIT &amp; Military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097183396"/>
              </p:ext>
            </p:extLst>
          </p:nvPr>
        </p:nvGraphicFramePr>
        <p:xfrm>
          <a:off x="457200" y="1447800"/>
          <a:ext cx="5943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4" descr="2 - Documents for Review "/>
          <p:cNvPicPr>
            <a:picLocks noChangeAspect="1" noChangeArrowheads="1"/>
          </p:cNvPicPr>
          <p:nvPr/>
        </p:nvPicPr>
        <p:blipFill>
          <a:blip r:embed="rId7">
            <a:extLst>
              <a:ext uri="{28A0092B-C50C-407E-A947-70E740481C1C}">
                <a14:useLocalDpi xmlns:a14="http://schemas.microsoft.com/office/drawing/2010/main" val="0"/>
              </a:ext>
            </a:extLst>
          </a:blip>
          <a:srcRect l="9142"/>
          <a:stretch>
            <a:fillRect/>
          </a:stretch>
        </p:blipFill>
        <p:spPr bwMode="auto">
          <a:xfrm>
            <a:off x="6553199" y="1219200"/>
            <a:ext cx="2373291"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199" y="3895392"/>
            <a:ext cx="2373292" cy="281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9330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8229600" cy="838200"/>
          </a:xfrm>
        </p:spPr>
        <p:txBody>
          <a:bodyPr/>
          <a:lstStyle/>
          <a:p>
            <a:r>
              <a:rPr lang="en-US" dirty="0">
                <a:solidFill>
                  <a:srgbClr val="002060"/>
                </a:solidFill>
              </a:rPr>
              <a:t>Review Rigor</a:t>
            </a:r>
          </a:p>
        </p:txBody>
      </p:sp>
      <p:sp>
        <p:nvSpPr>
          <p:cNvPr id="4" name="Content Placeholder 3"/>
          <p:cNvSpPr>
            <a:spLocks noGrp="1"/>
          </p:cNvSpPr>
          <p:nvPr>
            <p:ph sz="half" idx="2"/>
          </p:nvPr>
        </p:nvSpPr>
        <p:spPr>
          <a:xfrm>
            <a:off x="5791199" y="1447800"/>
            <a:ext cx="3200401" cy="4419600"/>
          </a:xfrm>
        </p:spPr>
        <p:txBody>
          <a:bodyPr/>
          <a:lstStyle/>
          <a:p>
            <a:pPr marL="0" indent="0">
              <a:buNone/>
              <a:defRPr/>
            </a:pPr>
            <a:r>
              <a:rPr lang="en-US" sz="2400" b="1" u="sng" dirty="0">
                <a:solidFill>
                  <a:srgbClr val="002060"/>
                </a:solidFill>
              </a:rPr>
              <a:t>Semester Hours (SH)</a:t>
            </a:r>
          </a:p>
          <a:p>
            <a:pPr algn="just">
              <a:defRPr/>
            </a:pPr>
            <a:endParaRPr lang="en-US" sz="2000" dirty="0">
              <a:solidFill>
                <a:srgbClr val="002060"/>
              </a:solidFill>
            </a:endParaRPr>
          </a:p>
          <a:p>
            <a:pPr algn="just">
              <a:defRPr/>
            </a:pPr>
            <a:r>
              <a:rPr lang="en-US" sz="2000" dirty="0">
                <a:solidFill>
                  <a:srgbClr val="002060"/>
                </a:solidFill>
              </a:rPr>
              <a:t>Graduate</a:t>
            </a:r>
          </a:p>
          <a:p>
            <a:pPr algn="just">
              <a:defRPr/>
            </a:pPr>
            <a:endParaRPr lang="en-US" sz="2000" dirty="0">
              <a:solidFill>
                <a:srgbClr val="002060"/>
              </a:solidFill>
            </a:endParaRPr>
          </a:p>
          <a:p>
            <a:pPr algn="just">
              <a:defRPr/>
            </a:pPr>
            <a:r>
              <a:rPr lang="en-US" sz="2000" dirty="0">
                <a:solidFill>
                  <a:srgbClr val="002060"/>
                </a:solidFill>
              </a:rPr>
              <a:t>Upper- Division</a:t>
            </a:r>
          </a:p>
          <a:p>
            <a:pPr algn="just">
              <a:defRPr/>
            </a:pPr>
            <a:endParaRPr lang="en-US" sz="2000" dirty="0">
              <a:solidFill>
                <a:srgbClr val="002060"/>
              </a:solidFill>
            </a:endParaRPr>
          </a:p>
          <a:p>
            <a:pPr algn="just">
              <a:defRPr/>
            </a:pPr>
            <a:r>
              <a:rPr lang="en-US" sz="2000" dirty="0">
                <a:solidFill>
                  <a:srgbClr val="002060"/>
                </a:solidFill>
              </a:rPr>
              <a:t>Lower -Division</a:t>
            </a:r>
          </a:p>
          <a:p>
            <a:pPr algn="just">
              <a:defRPr/>
            </a:pPr>
            <a:endParaRPr lang="en-US" sz="2000" dirty="0">
              <a:solidFill>
                <a:srgbClr val="002060"/>
              </a:solidFill>
            </a:endParaRPr>
          </a:p>
          <a:p>
            <a:pPr algn="just">
              <a:defRPr/>
            </a:pPr>
            <a:r>
              <a:rPr lang="en-US" sz="2000" dirty="0">
                <a:solidFill>
                  <a:srgbClr val="002060"/>
                </a:solidFill>
              </a:rPr>
              <a:t>Vocational / Certificate</a:t>
            </a:r>
          </a:p>
          <a:p>
            <a:endParaRPr lang="en-US" dirty="0"/>
          </a:p>
        </p:txBody>
      </p:sp>
      <p:pic>
        <p:nvPicPr>
          <p:cNvPr id="5" name="Picture 3" descr="http://www.middleweb.com/wp-content/uploads/2015/03/Revised-Blooms-848.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5410200" cy="441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254696" y="6096000"/>
            <a:ext cx="891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200" b="1" i="1" dirty="0">
                <a:solidFill>
                  <a:schemeClr val="tx1">
                    <a:lumMod val="75000"/>
                  </a:schemeClr>
                </a:solidFill>
                <a:latin typeface="+mj-lt"/>
              </a:rPr>
              <a:t>Content, scope and rigor must be at the post-secondary level!</a:t>
            </a:r>
          </a:p>
        </p:txBody>
      </p:sp>
    </p:spTree>
    <p:extLst>
      <p:ext uri="{BB962C8B-B14F-4D97-AF65-F5344CB8AC3E}">
        <p14:creationId xmlns:p14="http://schemas.microsoft.com/office/powerpoint/2010/main" val="30757443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7A94D6-9148-4F90-8061-29C0F0EBA575}"/>
              </a:ext>
            </a:extLst>
          </p:cNvPr>
          <p:cNvSpPr>
            <a:spLocks noGrp="1"/>
          </p:cNvSpPr>
          <p:nvPr>
            <p:ph type="title"/>
          </p:nvPr>
        </p:nvSpPr>
        <p:spPr>
          <a:xfrm>
            <a:off x="685800" y="609600"/>
            <a:ext cx="5943600" cy="457200"/>
          </a:xfrm>
        </p:spPr>
        <p:txBody>
          <a:bodyPr/>
          <a:lstStyle/>
          <a:p>
            <a:r>
              <a:rPr lang="en-US" dirty="0">
                <a:solidFill>
                  <a:schemeClr val="tx2"/>
                </a:solidFill>
              </a:rPr>
              <a:t>Review Mechanics</a:t>
            </a:r>
          </a:p>
        </p:txBody>
      </p:sp>
      <p:sp>
        <p:nvSpPr>
          <p:cNvPr id="3" name="Content Placeholder 2">
            <a:extLst>
              <a:ext uri="{FF2B5EF4-FFF2-40B4-BE49-F238E27FC236}">
                <a16:creationId xmlns:a16="http://schemas.microsoft.com/office/drawing/2014/main" xmlns="" id="{EB3F1ADA-CF84-44B2-B879-5F65923BD8B3}"/>
              </a:ext>
            </a:extLst>
          </p:cNvPr>
          <p:cNvSpPr>
            <a:spLocks noGrp="1"/>
          </p:cNvSpPr>
          <p:nvPr>
            <p:ph idx="1"/>
          </p:nvPr>
        </p:nvSpPr>
        <p:spPr>
          <a:xfrm>
            <a:off x="228600" y="1371600"/>
            <a:ext cx="8686800" cy="5183155"/>
          </a:xfrm>
        </p:spPr>
        <p:txBody>
          <a:bodyPr/>
          <a:lstStyle/>
          <a:p>
            <a:r>
              <a:rPr lang="en-US" sz="2000" b="1" dirty="0"/>
              <a:t>Course Objectives</a:t>
            </a:r>
          </a:p>
          <a:p>
            <a:pPr marL="400050" lvl="1" indent="0">
              <a:buNone/>
            </a:pPr>
            <a:r>
              <a:rPr lang="en-US" sz="1600" dirty="0">
                <a:solidFill>
                  <a:schemeClr val="tx1"/>
                </a:solidFill>
              </a:rPr>
              <a:t>Measurable 	Demonstrated 	Academic Level</a:t>
            </a:r>
            <a:r>
              <a:rPr lang="en-US" sz="1600" dirty="0">
                <a:solidFill>
                  <a:srgbClr val="FF0000"/>
                </a:solidFill>
              </a:rPr>
              <a:t/>
            </a:r>
            <a:br>
              <a:rPr lang="en-US" sz="1600" dirty="0">
                <a:solidFill>
                  <a:srgbClr val="FF0000"/>
                </a:solidFill>
              </a:rPr>
            </a:br>
            <a:endParaRPr lang="en-US" sz="1600" dirty="0">
              <a:solidFill>
                <a:srgbClr val="FF0000"/>
              </a:solidFill>
            </a:endParaRPr>
          </a:p>
          <a:p>
            <a:r>
              <a:rPr lang="en-US" sz="2000" b="1" dirty="0"/>
              <a:t>Learning Outcomes</a:t>
            </a:r>
          </a:p>
          <a:p>
            <a:pPr marL="400050" lvl="1" indent="0">
              <a:buNone/>
            </a:pPr>
            <a:r>
              <a:rPr lang="en-US" sz="1600" dirty="0">
                <a:solidFill>
                  <a:schemeClr val="tx1"/>
                </a:solidFill>
              </a:rPr>
              <a:t>Knowledge 	Performance 	Affective</a:t>
            </a:r>
            <a:r>
              <a:rPr lang="en-US" sz="1600" dirty="0">
                <a:solidFill>
                  <a:srgbClr val="FF0000"/>
                </a:solidFill>
              </a:rPr>
              <a:t/>
            </a:r>
            <a:br>
              <a:rPr lang="en-US" sz="1600" dirty="0">
                <a:solidFill>
                  <a:srgbClr val="FF0000"/>
                </a:solidFill>
              </a:rPr>
            </a:br>
            <a:endParaRPr lang="en-US" sz="1600" dirty="0">
              <a:solidFill>
                <a:srgbClr val="FF0000"/>
              </a:solidFill>
            </a:endParaRPr>
          </a:p>
          <a:p>
            <a:r>
              <a:rPr lang="en-US" sz="2000" b="1" dirty="0"/>
              <a:t>Instructional Strategies </a:t>
            </a:r>
          </a:p>
          <a:p>
            <a:pPr marL="400050" lvl="1" indent="0">
              <a:buNone/>
            </a:pPr>
            <a:r>
              <a:rPr lang="en-US" sz="1600" dirty="0">
                <a:solidFill>
                  <a:schemeClr val="tx1"/>
                </a:solidFill>
              </a:rPr>
              <a:t>Topics 	Resources 	Textbooks 	Information Literacy </a:t>
            </a:r>
            <a:r>
              <a:rPr lang="en-US" sz="1600" dirty="0">
                <a:solidFill>
                  <a:srgbClr val="FF0000"/>
                </a:solidFill>
              </a:rPr>
              <a:t/>
            </a:r>
            <a:br>
              <a:rPr lang="en-US" sz="1600" dirty="0">
                <a:solidFill>
                  <a:srgbClr val="FF0000"/>
                </a:solidFill>
              </a:rPr>
            </a:br>
            <a:endParaRPr lang="en-US" sz="1600" dirty="0">
              <a:solidFill>
                <a:srgbClr val="FF0000"/>
              </a:solidFill>
            </a:endParaRPr>
          </a:p>
          <a:p>
            <a:r>
              <a:rPr lang="en-US" sz="2000" b="1" dirty="0"/>
              <a:t>Methods of Instruction</a:t>
            </a:r>
          </a:p>
          <a:p>
            <a:pPr marL="400050" lvl="1" indent="0">
              <a:buNone/>
            </a:pPr>
            <a:r>
              <a:rPr lang="en-US" sz="1600" dirty="0">
                <a:solidFill>
                  <a:schemeClr val="tx1"/>
                </a:solidFill>
              </a:rPr>
              <a:t>AV Materials	                    Case Studies		Laboratory/Simulations</a:t>
            </a:r>
          </a:p>
          <a:p>
            <a:pPr marL="400050" lvl="1" indent="0">
              <a:buNone/>
            </a:pPr>
            <a:r>
              <a:rPr lang="en-US" sz="1600" dirty="0">
                <a:solidFill>
                  <a:schemeClr val="tx1"/>
                </a:solidFill>
              </a:rPr>
              <a:t>Practical Exercises 	Presentations 		Lecture</a:t>
            </a:r>
          </a:p>
          <a:p>
            <a:pPr marL="400050" lvl="1" indent="0">
              <a:buNone/>
            </a:pPr>
            <a:r>
              <a:rPr lang="en-US" sz="1600" dirty="0">
                <a:solidFill>
                  <a:schemeClr val="tx1"/>
                </a:solidFill>
              </a:rPr>
              <a:t>Discussion		Classroom Exercise	                    Computer-based Training</a:t>
            </a:r>
            <a:r>
              <a:rPr lang="en-US" sz="1600" dirty="0">
                <a:solidFill>
                  <a:srgbClr val="FF0000"/>
                </a:solidFill>
              </a:rPr>
              <a:t/>
            </a:r>
            <a:br>
              <a:rPr lang="en-US" sz="1600" dirty="0">
                <a:solidFill>
                  <a:srgbClr val="FF0000"/>
                </a:solidFill>
              </a:rPr>
            </a:br>
            <a:endParaRPr lang="en-US" sz="1600" dirty="0">
              <a:solidFill>
                <a:srgbClr val="FF0000"/>
              </a:solidFill>
            </a:endParaRPr>
          </a:p>
          <a:p>
            <a:r>
              <a:rPr lang="en-US" sz="2000" b="1" dirty="0"/>
              <a:t>Methods of Assessment</a:t>
            </a:r>
          </a:p>
          <a:p>
            <a:pPr marL="400050" lvl="1" indent="0">
              <a:buNone/>
            </a:pPr>
            <a:r>
              <a:rPr lang="en-US" sz="1600" dirty="0">
                <a:solidFill>
                  <a:schemeClr val="tx1"/>
                </a:solidFill>
              </a:rPr>
              <a:t>Quizzes/ Exams      	Research Papers		Case Studies   </a:t>
            </a:r>
          </a:p>
          <a:p>
            <a:pPr marL="400050" lvl="1" indent="0">
              <a:buNone/>
            </a:pPr>
            <a:r>
              <a:rPr lang="en-US" sz="1600" dirty="0">
                <a:solidFill>
                  <a:schemeClr val="tx1"/>
                </a:solidFill>
              </a:rPr>
              <a:t>Presentations      	Performance Rubrics 	Written Assignments</a:t>
            </a:r>
          </a:p>
          <a:p>
            <a:endParaRPr lang="en-US" dirty="0"/>
          </a:p>
          <a:p>
            <a:endParaRPr lang="en-US" dirty="0"/>
          </a:p>
        </p:txBody>
      </p:sp>
    </p:spTree>
    <p:extLst>
      <p:ext uri="{BB962C8B-B14F-4D97-AF65-F5344CB8AC3E}">
        <p14:creationId xmlns:p14="http://schemas.microsoft.com/office/powerpoint/2010/main" val="2689805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700588"/>
            <a:ext cx="9028113"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5"/>
          <p:cNvSpPr>
            <a:spLocks noGrp="1" noChangeArrowheads="1"/>
          </p:cNvSpPr>
          <p:nvPr>
            <p:ph type="title"/>
          </p:nvPr>
        </p:nvSpPr>
        <p:spPr>
          <a:xfrm>
            <a:off x="457200" y="629303"/>
            <a:ext cx="8229600" cy="838200"/>
          </a:xfrm>
        </p:spPr>
        <p:txBody>
          <a:bodyPr/>
          <a:lstStyle/>
          <a:p>
            <a:pPr eaLnBrk="1" hangingPunct="1"/>
            <a:r>
              <a:rPr lang="en-US" altLang="en-US" dirty="0">
                <a:solidFill>
                  <a:schemeClr val="tx1"/>
                </a:solidFill>
              </a:rPr>
              <a:t>No Credit Recommended</a:t>
            </a:r>
          </a:p>
        </p:txBody>
      </p:sp>
      <p:pic>
        <p:nvPicPr>
          <p:cNvPr id="7066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867400"/>
            <a:ext cx="10350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421438"/>
            <a:ext cx="8826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3"/>
          <p:cNvGraphicFramePr>
            <a:graphicFrameLocks noGrp="1"/>
          </p:cNvGraphicFramePr>
          <p:nvPr>
            <p:ph idx="1"/>
            <p:extLst>
              <p:ext uri="{D42A27DB-BD31-4B8C-83A1-F6EECF244321}">
                <p14:modId xmlns:p14="http://schemas.microsoft.com/office/powerpoint/2010/main" val="403875774"/>
              </p:ext>
            </p:extLst>
          </p:nvPr>
        </p:nvGraphicFramePr>
        <p:xfrm>
          <a:off x="457200" y="1799419"/>
          <a:ext cx="8408675" cy="46220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9652466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Tools and Resources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447800"/>
            <a:ext cx="2594763" cy="2560320"/>
          </a:xfrm>
          <a:prstGeom prst="rect">
            <a:avLst/>
          </a:prstGeom>
        </p:spPr>
      </p:pic>
    </p:spTree>
    <p:extLst>
      <p:ext uri="{BB962C8B-B14F-4D97-AF65-F5344CB8AC3E}">
        <p14:creationId xmlns:p14="http://schemas.microsoft.com/office/powerpoint/2010/main" val="39566850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F1DBB-B594-4800-9A07-765A52C6E21B}"/>
              </a:ext>
            </a:extLst>
          </p:cNvPr>
          <p:cNvSpPr>
            <a:spLocks noGrp="1"/>
          </p:cNvSpPr>
          <p:nvPr>
            <p:ph type="title" idx="4294967295"/>
          </p:nvPr>
        </p:nvSpPr>
        <p:spPr>
          <a:xfrm>
            <a:off x="1600200" y="304800"/>
            <a:ext cx="5475288" cy="573088"/>
          </a:xfrm>
        </p:spPr>
        <p:txBody>
          <a:bodyPr>
            <a:normAutofit fontScale="90000"/>
          </a:bodyPr>
          <a:lstStyle/>
          <a:p>
            <a:pPr>
              <a:defRPr/>
            </a:pPr>
            <a:r>
              <a:rPr lang="en-US" dirty="0">
                <a:solidFill>
                  <a:schemeClr val="tx2"/>
                </a:solidFill>
                <a:cs typeface="+mj-cs"/>
              </a:rPr>
              <a:t>The National Guide</a:t>
            </a:r>
          </a:p>
        </p:txBody>
      </p:sp>
      <p:pic>
        <p:nvPicPr>
          <p:cNvPr id="241667" name="Content Placeholder 3">
            <a:extLst>
              <a:ext uri="{FF2B5EF4-FFF2-40B4-BE49-F238E27FC236}">
                <a16:creationId xmlns:a16="http://schemas.microsoft.com/office/drawing/2014/main" xmlns="" id="{69B38BB0-DA0E-4E5A-8621-5003249930D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12918" t="14630" r="16110" b="15704"/>
          <a:stretch>
            <a:fillRect/>
          </a:stretch>
        </p:blipFill>
        <p:spPr>
          <a:xfrm>
            <a:off x="381000" y="1066800"/>
            <a:ext cx="8305800" cy="4953000"/>
          </a:xfrm>
        </p:spPr>
      </p:pic>
      <p:sp>
        <p:nvSpPr>
          <p:cNvPr id="241668" name="TextBox 6">
            <a:extLst>
              <a:ext uri="{FF2B5EF4-FFF2-40B4-BE49-F238E27FC236}">
                <a16:creationId xmlns:a16="http://schemas.microsoft.com/office/drawing/2014/main" xmlns="" id="{977CB5EE-459F-4DCB-88CB-AD49D404BAF7}"/>
              </a:ext>
            </a:extLst>
          </p:cNvPr>
          <p:cNvSpPr txBox="1">
            <a:spLocks noChangeArrowheads="1"/>
          </p:cNvSpPr>
          <p:nvPr/>
        </p:nvSpPr>
        <p:spPr bwMode="auto">
          <a:xfrm>
            <a:off x="152400" y="6113463"/>
            <a:ext cx="337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r>
              <a:rPr lang="en-US" altLang="en-US" dirty="0">
                <a:solidFill>
                  <a:srgbClr val="CC0000"/>
                </a:solidFill>
                <a:latin typeface="Helvetica" panose="020B0604020202020204" pitchFamily="34" charset="0"/>
                <a:hlinkClick r:id="rId4"/>
              </a:rPr>
              <a:t>www.acenet.edu/nationalguide</a:t>
            </a:r>
            <a:r>
              <a:rPr lang="en-US" altLang="en-US" dirty="0">
                <a:solidFill>
                  <a:srgbClr val="CC0000"/>
                </a:solidFill>
                <a:latin typeface="Helvetica" panose="020B0604020202020204" pitchFamily="34" charset="0"/>
              </a:rPr>
              <a:t> </a:t>
            </a:r>
          </a:p>
        </p:txBody>
      </p:sp>
      <p:sp>
        <p:nvSpPr>
          <p:cNvPr id="241669" name="Slide Number Placeholder 7">
            <a:extLst>
              <a:ext uri="{FF2B5EF4-FFF2-40B4-BE49-F238E27FC236}">
                <a16:creationId xmlns:a16="http://schemas.microsoft.com/office/drawing/2014/main" xmlns="" id="{5CED569E-E7F9-42A7-87EA-F9FBDCAC6FBC}"/>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pPr algn="r"/>
            <a:fld id="{E38FB2C2-FCB2-424E-BF95-2AE6944BDFB6}" type="slidenum">
              <a:rPr lang="en-US" altLang="en-US" sz="1400"/>
              <a:pPr algn="r"/>
              <a:t>47</a:t>
            </a:fld>
            <a:endParaRPr lang="en-US" altLang="en-US" sz="1400" dirty="0"/>
          </a:p>
        </p:txBody>
      </p:sp>
    </p:spTree>
    <p:extLst>
      <p:ext uri="{BB962C8B-B14F-4D97-AF65-F5344CB8AC3E}">
        <p14:creationId xmlns:p14="http://schemas.microsoft.com/office/powerpoint/2010/main" val="23438492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609600"/>
            <a:ext cx="8229600" cy="838200"/>
          </a:xfrm>
        </p:spPr>
        <p:txBody>
          <a:bodyPr/>
          <a:lstStyle/>
          <a:p>
            <a:r>
              <a:rPr lang="en-US" dirty="0" smtClean="0">
                <a:solidFill>
                  <a:srgbClr val="002060"/>
                </a:solidFill>
              </a:rPr>
              <a:t>National Guide </a:t>
            </a:r>
            <a:endParaRPr lang="en-US" dirty="0">
              <a:solidFill>
                <a:srgbClr val="002060"/>
              </a:solidFill>
            </a:endParaRPr>
          </a:p>
        </p:txBody>
      </p:sp>
      <p:pic>
        <p:nvPicPr>
          <p:cNvPr id="7" name="Content Placeholder 6"/>
          <p:cNvPicPr>
            <a:picLocks noGrp="1"/>
          </p:cNvPicPr>
          <p:nvPr>
            <p:ph idx="1"/>
          </p:nvPr>
        </p:nvPicPr>
        <p:blipFill rotWithShape="1">
          <a:blip r:embed="rId2"/>
          <a:srcRect l="31452" r="8829"/>
          <a:stretch/>
        </p:blipFill>
        <p:spPr bwMode="auto">
          <a:xfrm>
            <a:off x="1828801" y="1874837"/>
            <a:ext cx="4903916" cy="422116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846912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38200"/>
          </a:xfrm>
        </p:spPr>
        <p:txBody>
          <a:bodyPr/>
          <a:lstStyle/>
          <a:p>
            <a:r>
              <a:rPr lang="en-US" dirty="0" smtClean="0">
                <a:solidFill>
                  <a:schemeClr val="tx2"/>
                </a:solidFill>
              </a:rPr>
              <a:t>National Guide</a:t>
            </a:r>
            <a:endParaRPr lang="en-US" dirty="0">
              <a:solidFill>
                <a:schemeClr val="tx2"/>
              </a:solidFill>
            </a:endParaRPr>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455579" cy="4790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583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229600" cy="838200"/>
          </a:xfrm>
        </p:spPr>
        <p:txBody>
          <a:bodyPr/>
          <a:lstStyle/>
          <a:p>
            <a:r>
              <a:rPr lang="en-US" dirty="0" smtClean="0">
                <a:solidFill>
                  <a:srgbClr val="005288"/>
                </a:solidFill>
              </a:rPr>
              <a:t>Students on the Move </a:t>
            </a:r>
            <a:endParaRPr lang="en-US" dirty="0">
              <a:solidFill>
                <a:srgbClr val="005288"/>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0"/>
            <a:ext cx="3221423" cy="4183666"/>
          </a:xfrm>
        </p:spPr>
      </p:pic>
      <p:sp>
        <p:nvSpPr>
          <p:cNvPr id="5" name="TextBox 4"/>
          <p:cNvSpPr txBox="1"/>
          <p:nvPr/>
        </p:nvSpPr>
        <p:spPr>
          <a:xfrm>
            <a:off x="3505200" y="2057400"/>
            <a:ext cx="5612819"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latin typeface="+mj-lt"/>
              </a:rPr>
              <a:t>More than 60% of today’s students are post-traditional</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smtClean="0">
                <a:latin typeface="+mj-lt"/>
              </a:rPr>
              <a:t>More than 30% of today’s students transfer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dirty="0" smtClean="0">
                <a:latin typeface="+mj-lt"/>
              </a:rPr>
              <a:t>Today’s students use multiple sources for learning</a:t>
            </a:r>
            <a:endParaRPr lang="en-US" dirty="0">
              <a:latin typeface="+mj-lt"/>
            </a:endParaRPr>
          </a:p>
        </p:txBody>
      </p:sp>
      <p:sp>
        <p:nvSpPr>
          <p:cNvPr id="3" name="TextBox 2"/>
          <p:cNvSpPr txBox="1"/>
          <p:nvPr/>
        </p:nvSpPr>
        <p:spPr>
          <a:xfrm>
            <a:off x="152400" y="6183868"/>
            <a:ext cx="7926657" cy="307777"/>
          </a:xfrm>
          <a:prstGeom prst="rect">
            <a:avLst/>
          </a:prstGeom>
          <a:noFill/>
        </p:spPr>
        <p:txBody>
          <a:bodyPr wrap="none" rtlCol="0">
            <a:spAutoFit/>
          </a:bodyPr>
          <a:lstStyle/>
          <a:p>
            <a:r>
              <a:rPr lang="en-US" sz="1400" dirty="0">
                <a:hlinkClick r:id="rId3"/>
              </a:rPr>
              <a:t>http://</a:t>
            </a:r>
            <a:r>
              <a:rPr lang="en-US" sz="1400" dirty="0" smtClean="0">
                <a:hlinkClick r:id="rId3"/>
              </a:rPr>
              <a:t>www.acenet.edu/news-room/Pages/The-Post-Traditional-Learners-Manifesto-Revisited.aspx</a:t>
            </a:r>
            <a:r>
              <a:rPr lang="en-US" sz="1400" dirty="0" smtClean="0"/>
              <a:t> </a:t>
            </a:r>
            <a:endParaRPr lang="en-US" sz="1400" dirty="0"/>
          </a:p>
        </p:txBody>
      </p:sp>
    </p:spTree>
    <p:extLst>
      <p:ext uri="{BB962C8B-B14F-4D97-AF65-F5344CB8AC3E}">
        <p14:creationId xmlns:p14="http://schemas.microsoft.com/office/powerpoint/2010/main" val="4290065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38200"/>
          </a:xfrm>
        </p:spPr>
        <p:txBody>
          <a:bodyPr/>
          <a:lstStyle/>
          <a:p>
            <a:r>
              <a:rPr lang="en-US" dirty="0" smtClean="0">
                <a:solidFill>
                  <a:srgbClr val="002060"/>
                </a:solidFill>
              </a:rPr>
              <a:t>CREDIT Transcript </a:t>
            </a:r>
            <a:endParaRPr lang="en-US" dirty="0">
              <a:solidFill>
                <a:srgbClr val="002060"/>
              </a:solidFill>
            </a:endParaRPr>
          </a:p>
        </p:txBody>
      </p:sp>
      <p:pic>
        <p:nvPicPr>
          <p:cNvPr id="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1107" y="1905000"/>
            <a:ext cx="6801786" cy="42211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6079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7" name="Rectangle 2"/>
          <p:cNvSpPr>
            <a:spLocks noChangeArrowheads="1"/>
          </p:cNvSpPr>
          <p:nvPr/>
        </p:nvSpPr>
        <p:spPr bwMode="auto">
          <a:xfrm>
            <a:off x="0" y="91440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800" b="1" dirty="0">
              <a:solidFill>
                <a:srgbClr val="003399"/>
              </a:solidFill>
              <a:ea typeface="ヒラギノ角ゴ Pro W3"/>
            </a:endParaRPr>
          </a:p>
        </p:txBody>
      </p:sp>
      <p:sp>
        <p:nvSpPr>
          <p:cNvPr id="118788" name="Rectangle 5"/>
          <p:cNvSpPr>
            <a:spLocks noGrp="1" noChangeArrowheads="1"/>
          </p:cNvSpPr>
          <p:nvPr>
            <p:ph type="title"/>
          </p:nvPr>
        </p:nvSpPr>
        <p:spPr>
          <a:xfrm>
            <a:off x="152400" y="430985"/>
            <a:ext cx="8229600" cy="838200"/>
          </a:xfrm>
        </p:spPr>
        <p:txBody>
          <a:bodyPr/>
          <a:lstStyle/>
          <a:p>
            <a:pPr eaLnBrk="1" hangingPunct="1"/>
            <a:r>
              <a:rPr lang="en-US" altLang="en-US" dirty="0">
                <a:solidFill>
                  <a:srgbClr val="00B050"/>
                </a:solidFill>
              </a:rPr>
              <a:t/>
            </a:r>
            <a:br>
              <a:rPr lang="en-US" altLang="en-US" dirty="0">
                <a:solidFill>
                  <a:srgbClr val="00B050"/>
                </a:solidFill>
              </a:rPr>
            </a:br>
            <a:r>
              <a:rPr lang="en-US" altLang="en-US" dirty="0">
                <a:solidFill>
                  <a:srgbClr val="00B050"/>
                </a:solidFill>
              </a:rPr>
              <a:t>                           </a:t>
            </a:r>
            <a:r>
              <a:rPr lang="en-US" altLang="en-US" dirty="0">
                <a:solidFill>
                  <a:schemeClr val="tx2"/>
                </a:solidFill>
              </a:rPr>
              <a:t>The Military Guide</a:t>
            </a:r>
            <a:r>
              <a:rPr lang="en-US" altLang="en-US" sz="2800" dirty="0">
                <a:solidFill>
                  <a:schemeClr val="tx1"/>
                </a:solidFill>
              </a:rPr>
              <a:t> </a:t>
            </a:r>
            <a:r>
              <a:rPr lang="en-US" altLang="en-US" dirty="0"/>
              <a:t/>
            </a:r>
            <a:br>
              <a:rPr lang="en-US" altLang="en-US" dirty="0"/>
            </a:br>
            <a:endParaRPr lang="en-US" altLang="en-US" dirty="0"/>
          </a:p>
        </p:txBody>
      </p:sp>
      <p:pic>
        <p:nvPicPr>
          <p:cNvPr id="118791" name="Picture 10"/>
          <p:cNvPicPr>
            <a:picLocks noChangeAspect="1" noChangeArrowheads="1"/>
          </p:cNvPicPr>
          <p:nvPr/>
        </p:nvPicPr>
        <p:blipFill>
          <a:blip r:embed="rId3">
            <a:extLst>
              <a:ext uri="{28A0092B-C50C-407E-A947-70E740481C1C}">
                <a14:useLocalDpi xmlns:a14="http://schemas.microsoft.com/office/drawing/2010/main" val="0"/>
              </a:ext>
            </a:extLst>
          </a:blip>
          <a:srcRect l="15778" t="12529" r="11429" b="18053"/>
          <a:stretch>
            <a:fillRect/>
          </a:stretch>
        </p:blipFill>
        <p:spPr bwMode="auto">
          <a:xfrm>
            <a:off x="533400" y="1269185"/>
            <a:ext cx="8229600" cy="551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503600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838200"/>
            <a:ext cx="8229600" cy="838200"/>
          </a:xfrm>
        </p:spPr>
        <p:txBody>
          <a:bodyPr/>
          <a:lstStyle/>
          <a:p>
            <a:r>
              <a:rPr lang="en-US" altLang="en-US" dirty="0">
                <a:solidFill>
                  <a:schemeClr val="tx2"/>
                </a:solidFill>
              </a:rPr>
              <a:t>The ACE Military Guide (1954 to present)</a:t>
            </a:r>
            <a:endParaRPr lang="en-US" dirty="0">
              <a:solidFill>
                <a:schemeClr val="tx2"/>
              </a:solidFill>
            </a:endParaRPr>
          </a:p>
        </p:txBody>
      </p:sp>
      <p:pic>
        <p:nvPicPr>
          <p:cNvPr id="8" name="Picture 1"/>
          <p:cNvPicPr>
            <a:picLocks noGrp="1" noChangeAspect="1"/>
          </p:cNvPicPr>
          <p:nvPr>
            <p:ph idx="1"/>
          </p:nvPr>
        </p:nvPicPr>
        <p:blipFill>
          <a:blip r:embed="rId2">
            <a:extLst>
              <a:ext uri="{28A0092B-C50C-407E-A947-70E740481C1C}">
                <a14:useLocalDpi xmlns:a14="http://schemas.microsoft.com/office/drawing/2010/main" val="0"/>
              </a:ext>
            </a:extLst>
          </a:blip>
          <a:srcRect l="16985" t="9895" r="18558" b="5208"/>
          <a:stretch>
            <a:fillRect/>
          </a:stretch>
        </p:blipFill>
        <p:spPr bwMode="auto">
          <a:xfrm>
            <a:off x="914400" y="1772374"/>
            <a:ext cx="6781800" cy="498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nvSpPr>
        <p:spPr bwMode="auto">
          <a:xfrm rot="20682262">
            <a:off x="4709840" y="5507033"/>
            <a:ext cx="4262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dirty="0">
                <a:solidFill>
                  <a:schemeClr val="accent2">
                    <a:lumMod val="50000"/>
                  </a:schemeClr>
                </a:solidFill>
              </a:rPr>
              <a:t>www.acenet.edu/militaryguide</a:t>
            </a:r>
          </a:p>
        </p:txBody>
      </p:sp>
    </p:spTree>
    <p:extLst>
      <p:ext uri="{BB962C8B-B14F-4D97-AF65-F5344CB8AC3E}">
        <p14:creationId xmlns:p14="http://schemas.microsoft.com/office/powerpoint/2010/main" val="2152957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26060" t="23416" r="42599" b="18254"/>
          <a:stretch>
            <a:fillRect/>
          </a:stretch>
        </p:blipFill>
        <p:spPr bwMode="auto">
          <a:xfrm>
            <a:off x="460454" y="1905000"/>
            <a:ext cx="4032092"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3097" t="35909" r="14476" b="39458"/>
          <a:stretch>
            <a:fillRect/>
          </a:stretch>
        </p:blipFill>
        <p:spPr bwMode="auto">
          <a:xfrm>
            <a:off x="4958562" y="2959749"/>
            <a:ext cx="3417875" cy="2111664"/>
          </a:xfrm>
          <a:prstGeom prst="rect">
            <a:avLst/>
          </a:prstGeom>
          <a:noFill/>
          <a:ln w="3175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2"/>
          <p:cNvSpPr>
            <a:spLocks noGrp="1" noChangeArrowheads="1"/>
          </p:cNvSpPr>
          <p:nvPr>
            <p:ph type="title"/>
          </p:nvPr>
        </p:nvSpPr>
        <p:spPr/>
        <p:txBody>
          <a:bodyPr/>
          <a:lstStyle/>
          <a:p>
            <a:pPr eaLnBrk="1" hangingPunct="1"/>
            <a:r>
              <a:rPr lang="en-US" altLang="en-US" dirty="0" smtClean="0">
                <a:solidFill>
                  <a:schemeClr val="tx2"/>
                </a:solidFill>
              </a:rPr>
              <a:t>The Military Guide ~ Search Courses</a:t>
            </a:r>
          </a:p>
        </p:txBody>
      </p:sp>
    </p:spTree>
    <p:extLst>
      <p:ext uri="{BB962C8B-B14F-4D97-AF65-F5344CB8AC3E}">
        <p14:creationId xmlns:p14="http://schemas.microsoft.com/office/powerpoint/2010/main" val="1504245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solidFill>
                  <a:schemeClr val="tx2"/>
                </a:solidFill>
              </a:rPr>
              <a:t>IMPORTANT: Index-level Data Reports</a:t>
            </a:r>
            <a:endParaRPr lang="en-US" sz="3200" dirty="0">
              <a:solidFill>
                <a:schemeClr val="tx2"/>
              </a:solidFill>
            </a:endParaRP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922" t="45061" r="21301" b="22206"/>
          <a:stretch>
            <a:fillRect/>
          </a:stretch>
        </p:blipFill>
        <p:spPr bwMode="auto">
          <a:xfrm>
            <a:off x="351709" y="1600199"/>
            <a:ext cx="8258891" cy="287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t="15714" r="11633" b="53210"/>
          <a:stretch>
            <a:fillRect/>
          </a:stretch>
        </p:blipFill>
        <p:spPr bwMode="auto">
          <a:xfrm>
            <a:off x="351709" y="4773077"/>
            <a:ext cx="8113117" cy="199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p:nvSpPr>
        <p:spPr bwMode="auto">
          <a:xfrm>
            <a:off x="275509" y="4450461"/>
            <a:ext cx="21932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u="sng" dirty="0">
                <a:solidFill>
                  <a:schemeClr val="accent2">
                    <a:lumMod val="50000"/>
                  </a:schemeClr>
                </a:solidFill>
                <a:latin typeface="Helvetica" panose="020B0604020202020204" pitchFamily="34" charset="0"/>
              </a:rPr>
              <a:t>Exports to Excel</a:t>
            </a:r>
          </a:p>
        </p:txBody>
      </p:sp>
    </p:spTree>
    <p:extLst>
      <p:ext uri="{BB962C8B-B14F-4D97-AF65-F5344CB8AC3E}">
        <p14:creationId xmlns:p14="http://schemas.microsoft.com/office/powerpoint/2010/main" val="1287656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solidFill>
                  <a:schemeClr val="tx2"/>
                </a:solidFill>
              </a:rPr>
              <a:t>The </a:t>
            </a:r>
            <a:r>
              <a:rPr lang="en-US" altLang="en-US" dirty="0" smtClean="0">
                <a:solidFill>
                  <a:schemeClr val="tx2"/>
                </a:solidFill>
              </a:rPr>
              <a:t>New Military </a:t>
            </a:r>
            <a:r>
              <a:rPr lang="en-US" altLang="en-US" dirty="0">
                <a:solidFill>
                  <a:schemeClr val="tx2"/>
                </a:solidFill>
              </a:rPr>
              <a:t>Course Exhibit</a:t>
            </a:r>
            <a:endParaRPr lang="en-US" dirty="0">
              <a:solidFill>
                <a:schemeClr val="tx2"/>
              </a:solidFill>
            </a:endParaRPr>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rot="21157940">
            <a:off x="511093" y="2284006"/>
            <a:ext cx="3805966" cy="422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7686">
            <a:off x="4420976" y="2295992"/>
            <a:ext cx="3683000"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3711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chemeClr val="tx2"/>
                </a:solidFill>
              </a:rPr>
              <a:t>Military Guide Occupation Exhibit</a:t>
            </a:r>
            <a:endParaRPr lang="en-US" dirty="0">
              <a:solidFill>
                <a:schemeClr val="tx2"/>
              </a:solidFill>
            </a:endParaRPr>
          </a:p>
        </p:txBody>
      </p:sp>
      <p:pic>
        <p:nvPicPr>
          <p:cNvPr id="5" name="Picture 1"/>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1534" y="1981200"/>
            <a:ext cx="4374266" cy="41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p:cNvSpPr>
            <a:spLocks noGrp="1"/>
          </p:cNvSpPr>
          <p:nvPr>
            <p:ph sz="half" idx="2"/>
          </p:nvPr>
        </p:nvSpPr>
        <p:spPr/>
        <p:txBody>
          <a:bodyPr/>
          <a:lstStyle/>
          <a:p>
            <a:r>
              <a:rPr lang="en-US" altLang="en-US" sz="2400" dirty="0" smtClean="0">
                <a:solidFill>
                  <a:schemeClr val="tx2"/>
                </a:solidFill>
              </a:rPr>
              <a:t>Home page updates and reminders</a:t>
            </a:r>
          </a:p>
          <a:p>
            <a:r>
              <a:rPr lang="en-US" altLang="en-US" sz="2400" dirty="0" smtClean="0">
                <a:solidFill>
                  <a:schemeClr val="tx2"/>
                </a:solidFill>
              </a:rPr>
              <a:t>Three exhibit versions</a:t>
            </a:r>
          </a:p>
          <a:p>
            <a:pPr lvl="1"/>
            <a:r>
              <a:rPr lang="en-US" altLang="en-US" dirty="0" smtClean="0">
                <a:solidFill>
                  <a:schemeClr val="tx2"/>
                </a:solidFill>
              </a:rPr>
              <a:t>1974 to 2006</a:t>
            </a:r>
          </a:p>
          <a:p>
            <a:pPr lvl="1"/>
            <a:r>
              <a:rPr lang="en-US" altLang="en-US" dirty="0" smtClean="0">
                <a:solidFill>
                  <a:schemeClr val="tx2"/>
                </a:solidFill>
              </a:rPr>
              <a:t>2006 to 2016</a:t>
            </a:r>
          </a:p>
          <a:p>
            <a:pPr lvl="1"/>
            <a:r>
              <a:rPr lang="en-US" altLang="en-US" dirty="0" smtClean="0">
                <a:solidFill>
                  <a:schemeClr val="tx2"/>
                </a:solidFill>
              </a:rPr>
              <a:t>Oct 2016 to present</a:t>
            </a:r>
          </a:p>
          <a:p>
            <a:r>
              <a:rPr lang="en-US" altLang="en-US" sz="2400" dirty="0" smtClean="0">
                <a:solidFill>
                  <a:schemeClr val="tx2"/>
                </a:solidFill>
              </a:rPr>
              <a:t>Content redesign FY17</a:t>
            </a:r>
            <a:endParaRPr lang="en-US" altLang="en-US" sz="2400" i="1" dirty="0" smtClean="0">
              <a:solidFill>
                <a:schemeClr val="tx2"/>
              </a:solidFill>
            </a:endParaRPr>
          </a:p>
          <a:p>
            <a:r>
              <a:rPr lang="en-US" altLang="en-US" sz="2400" dirty="0" smtClean="0">
                <a:solidFill>
                  <a:schemeClr val="tx2"/>
                </a:solidFill>
              </a:rPr>
              <a:t>Service nuances and challenges</a:t>
            </a:r>
          </a:p>
          <a:p>
            <a:r>
              <a:rPr lang="en-US" altLang="en-US" sz="2400" dirty="0" smtClean="0">
                <a:solidFill>
                  <a:schemeClr val="tx2"/>
                </a:solidFill>
              </a:rPr>
              <a:t>Footers</a:t>
            </a:r>
          </a:p>
          <a:p>
            <a:endParaRPr lang="en-US" altLang="en-US" sz="2400" dirty="0" smtClean="0">
              <a:solidFill>
                <a:schemeClr val="accent2">
                  <a:lumMod val="50000"/>
                </a:schemeClr>
              </a:solidFill>
            </a:endParaRPr>
          </a:p>
        </p:txBody>
      </p:sp>
    </p:spTree>
    <p:extLst>
      <p:ext uri="{BB962C8B-B14F-4D97-AF65-F5344CB8AC3E}">
        <p14:creationId xmlns:p14="http://schemas.microsoft.com/office/powerpoint/2010/main" val="21485827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E06C5C46-77DB-4D07-9520-EBE14D926549}"/>
              </a:ext>
            </a:extLst>
          </p:cNvPr>
          <p:cNvGraphicFramePr/>
          <p:nvPr>
            <p:extLst>
              <p:ext uri="{D42A27DB-BD31-4B8C-83A1-F6EECF244321}">
                <p14:modId xmlns:p14="http://schemas.microsoft.com/office/powerpoint/2010/main" val="704483172"/>
              </p:ext>
            </p:extLst>
          </p:nvPr>
        </p:nvGraphicFramePr>
        <p:xfrm>
          <a:off x="-152400" y="1600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090" name="Rectangle 2">
            <a:extLst>
              <a:ext uri="{FF2B5EF4-FFF2-40B4-BE49-F238E27FC236}">
                <a16:creationId xmlns:a16="http://schemas.microsoft.com/office/drawing/2014/main" xmlns="" id="{F007E064-0E31-41EB-98EB-DF9A50149F5C}"/>
              </a:ext>
            </a:extLst>
          </p:cNvPr>
          <p:cNvSpPr>
            <a:spLocks noGrp="1" noChangeArrowheads="1"/>
          </p:cNvSpPr>
          <p:nvPr>
            <p:ph type="title"/>
          </p:nvPr>
        </p:nvSpPr>
        <p:spPr>
          <a:xfrm>
            <a:off x="584757" y="657311"/>
            <a:ext cx="7072313" cy="838200"/>
          </a:xfrm>
        </p:spPr>
        <p:txBody>
          <a:bodyPr/>
          <a:lstStyle/>
          <a:p>
            <a:pPr eaLnBrk="1" hangingPunct="1"/>
            <a:r>
              <a:rPr lang="en-US" altLang="en-US" sz="3200" dirty="0"/>
              <a:t/>
            </a:r>
            <a:br>
              <a:rPr lang="en-US" altLang="en-US" sz="3200" dirty="0"/>
            </a:br>
            <a:r>
              <a:rPr lang="en-US" altLang="en-US" dirty="0">
                <a:solidFill>
                  <a:schemeClr val="tx1"/>
                </a:solidFill>
              </a:rPr>
              <a:t>The Joint Services Transcript </a:t>
            </a:r>
            <a:br>
              <a:rPr lang="en-US" altLang="en-US" dirty="0">
                <a:solidFill>
                  <a:schemeClr val="tx1"/>
                </a:solidFill>
              </a:rPr>
            </a:br>
            <a:r>
              <a:rPr lang="en-US" altLang="en-US" dirty="0">
                <a:solidFill>
                  <a:schemeClr val="tx1"/>
                </a:solidFill>
              </a:rPr>
              <a:t>(JST)</a:t>
            </a:r>
            <a:r>
              <a:rPr lang="en-US" altLang="en-US" dirty="0">
                <a:solidFill>
                  <a:srgbClr val="00B050"/>
                </a:solidFill>
              </a:rPr>
              <a:t/>
            </a:r>
            <a:br>
              <a:rPr lang="en-US" altLang="en-US" dirty="0">
                <a:solidFill>
                  <a:srgbClr val="00B050"/>
                </a:solidFill>
              </a:rPr>
            </a:br>
            <a:r>
              <a:rPr lang="en-US" altLang="en-US" sz="3200" dirty="0">
                <a:solidFill>
                  <a:srgbClr val="FFC000"/>
                </a:solidFill>
              </a:rPr>
              <a:t> </a:t>
            </a:r>
          </a:p>
        </p:txBody>
      </p:sp>
      <p:sp>
        <p:nvSpPr>
          <p:cNvPr id="89091" name="Content Placeholder 2">
            <a:extLst>
              <a:ext uri="{FF2B5EF4-FFF2-40B4-BE49-F238E27FC236}">
                <a16:creationId xmlns:a16="http://schemas.microsoft.com/office/drawing/2014/main" xmlns="" id="{E00016AE-91D4-4E49-A0FB-85AF0F4CC6FB}"/>
              </a:ext>
            </a:extLst>
          </p:cNvPr>
          <p:cNvSpPr>
            <a:spLocks noGrp="1"/>
          </p:cNvSpPr>
          <p:nvPr>
            <p:ph sz="half" idx="1"/>
          </p:nvPr>
        </p:nvSpPr>
        <p:spPr>
          <a:xfrm>
            <a:off x="4571999" y="1371600"/>
            <a:ext cx="4327525" cy="4708525"/>
          </a:xfrm>
        </p:spPr>
        <p:txBody>
          <a:bodyPr/>
          <a:lstStyle/>
          <a:p>
            <a:pPr eaLnBrk="1" hangingPunct="1"/>
            <a:r>
              <a:rPr lang="en-US" altLang="en-US" sz="2000" b="1" dirty="0"/>
              <a:t>Academically accepted document </a:t>
            </a:r>
          </a:p>
          <a:p>
            <a:pPr eaLnBrk="1" hangingPunct="1"/>
            <a:r>
              <a:rPr lang="en-US" altLang="en-US" sz="2000" b="1" dirty="0"/>
              <a:t>Validates service member's occupational experience; formal military training aligns ACE college credit recommendations</a:t>
            </a:r>
          </a:p>
          <a:p>
            <a:pPr eaLnBrk="1" hangingPunct="1"/>
            <a:r>
              <a:rPr lang="en-US" altLang="en-US" sz="2000" b="1" dirty="0"/>
              <a:t>Owned and issued by respective service</a:t>
            </a:r>
          </a:p>
          <a:p>
            <a:pPr lvl="1" eaLnBrk="1" hangingPunct="1"/>
            <a:r>
              <a:rPr lang="en-US" altLang="en-US" sz="1800" b="1" dirty="0"/>
              <a:t>Central support services JST Operations</a:t>
            </a:r>
          </a:p>
          <a:p>
            <a:pPr eaLnBrk="1" hangingPunct="1"/>
            <a:r>
              <a:rPr lang="en-US" altLang="en-US" sz="2000" b="1" dirty="0"/>
              <a:t>ACE supplies data </a:t>
            </a:r>
          </a:p>
          <a:p>
            <a:pPr lvl="1" eaLnBrk="1" hangingPunct="1"/>
            <a:r>
              <a:rPr lang="en-US" altLang="en-US" sz="1800" b="1" dirty="0"/>
              <a:t>performs quality checks on  transcript</a:t>
            </a:r>
          </a:p>
          <a:p>
            <a:pPr lvl="1" eaLnBrk="1" hangingPunct="1"/>
            <a:r>
              <a:rPr lang="en-US" altLang="en-US" sz="1800" b="1" dirty="0"/>
              <a:t>cannot make changes to JST</a:t>
            </a:r>
          </a:p>
        </p:txBody>
      </p:sp>
      <p:sp>
        <p:nvSpPr>
          <p:cNvPr id="89092" name="TextBox 2">
            <a:extLst>
              <a:ext uri="{FF2B5EF4-FFF2-40B4-BE49-F238E27FC236}">
                <a16:creationId xmlns:a16="http://schemas.microsoft.com/office/drawing/2014/main" xmlns="" id="{6157C5ED-6CE1-4F50-B136-100B9235BEA6}"/>
              </a:ext>
            </a:extLst>
          </p:cNvPr>
          <p:cNvSpPr txBox="1">
            <a:spLocks noChangeArrowheads="1"/>
          </p:cNvSpPr>
          <p:nvPr/>
        </p:nvSpPr>
        <p:spPr bwMode="auto">
          <a:xfrm>
            <a:off x="1295400" y="6324600"/>
            <a:ext cx="237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r>
              <a:rPr lang="en-US" altLang="en-US" b="1" dirty="0">
                <a:solidFill>
                  <a:srgbClr val="FFC000"/>
                </a:solidFill>
                <a:hlinkClick r:id="rId8"/>
              </a:rPr>
              <a:t>https://jst.doded.mil</a:t>
            </a:r>
            <a:endParaRPr lang="en-US" altLang="en-US" dirty="0"/>
          </a:p>
        </p:txBody>
      </p:sp>
      <p:sp>
        <p:nvSpPr>
          <p:cNvPr id="89093" name="Slide Number Placeholder 2">
            <a:extLst>
              <a:ext uri="{FF2B5EF4-FFF2-40B4-BE49-F238E27FC236}">
                <a16:creationId xmlns:a16="http://schemas.microsoft.com/office/drawing/2014/main" xmlns="" id="{5822BFD7-E971-49B5-BA9D-C8C7F4B96E4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fld id="{A7E6836C-67B4-480A-8EAE-4A40E26FA127}" type="slidenum">
              <a:rPr lang="en-US" altLang="en-US"/>
              <a:pPr/>
              <a:t>57</a:t>
            </a:fld>
            <a:endParaRPr lang="en-US" altLang="en-US" dirty="0"/>
          </a:p>
        </p:txBody>
      </p:sp>
    </p:spTree>
    <p:extLst>
      <p:ext uri="{BB962C8B-B14F-4D97-AF65-F5344CB8AC3E}">
        <p14:creationId xmlns:p14="http://schemas.microsoft.com/office/powerpoint/2010/main" val="18787168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hape 701"/>
          <p:cNvSpPr>
            <a:spLocks noGrp="1"/>
          </p:cNvSpPr>
          <p:nvPr>
            <p:ph type="title"/>
          </p:nvPr>
        </p:nvSpPr>
        <p:spPr>
          <a:xfrm>
            <a:off x="228600" y="103188"/>
            <a:ext cx="8229600" cy="838200"/>
          </a:xfrm>
        </p:spPr>
        <p:txBody>
          <a:bodyPr lIns="91425" tIns="45700" rIns="91425" bIns="45700"/>
          <a:lstStyle/>
          <a:p>
            <a:pPr>
              <a:buClr>
                <a:srgbClr val="92D050"/>
              </a:buClr>
              <a:buSzPct val="25000"/>
            </a:pPr>
            <a:r>
              <a:rPr lang="en-US" altLang="en-US" sz="3200" dirty="0">
                <a:solidFill>
                  <a:srgbClr val="FFC000"/>
                </a:solidFill>
                <a:cs typeface="Arial" panose="020B0604020202020204" pitchFamily="34" charset="0"/>
                <a:sym typeface="Arial" panose="020B0604020202020204" pitchFamily="34" charset="0"/>
              </a:rPr>
              <a:t>             </a:t>
            </a:r>
            <a:br>
              <a:rPr lang="en-US" altLang="en-US" sz="3200" dirty="0">
                <a:solidFill>
                  <a:srgbClr val="FFC000"/>
                </a:solidFill>
                <a:cs typeface="Arial" panose="020B0604020202020204" pitchFamily="34" charset="0"/>
                <a:sym typeface="Arial" panose="020B0604020202020204" pitchFamily="34" charset="0"/>
              </a:rPr>
            </a:br>
            <a:r>
              <a:rPr lang="en-US" altLang="en-US" sz="3200" dirty="0">
                <a:solidFill>
                  <a:srgbClr val="FFC000"/>
                </a:solidFill>
                <a:cs typeface="Arial" panose="020B0604020202020204" pitchFamily="34" charset="0"/>
                <a:sym typeface="Arial" panose="020B0604020202020204" pitchFamily="34" charset="0"/>
              </a:rPr>
              <a:t>          </a:t>
            </a:r>
            <a:r>
              <a:rPr lang="en-US" altLang="en-US" dirty="0">
                <a:solidFill>
                  <a:schemeClr val="tx2"/>
                </a:solidFill>
                <a:cs typeface="Arial" panose="020B0604020202020204" pitchFamily="34" charset="0"/>
                <a:sym typeface="Arial" panose="020B0604020202020204" pitchFamily="34" charset="0"/>
              </a:rPr>
              <a:t>The Joint Services Transcript</a:t>
            </a:r>
          </a:p>
        </p:txBody>
      </p:sp>
      <p:sp>
        <p:nvSpPr>
          <p:cNvPr id="52227" name="Shape 702"/>
          <p:cNvSpPr txBox="1">
            <a:spLocks noChangeArrowheads="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r">
              <a:spcBef>
                <a:spcPct val="0"/>
              </a:spcBef>
              <a:buClr>
                <a:srgbClr val="FFFFFF"/>
              </a:buClr>
              <a:buSzPct val="25000"/>
              <a:buFontTx/>
              <a:buNone/>
            </a:pPr>
            <a:fld id="{34611E15-734B-4D3F-83A4-9F31DE21DB77}" type="slidenum">
              <a:rPr lang="en-US" altLang="en-US" sz="1000">
                <a:solidFill>
                  <a:srgbClr val="FFFFFF"/>
                </a:solidFill>
                <a:ea typeface="ヒラギノ角ゴ Pro W3"/>
                <a:cs typeface="Arial" panose="020B0604020202020204" pitchFamily="34" charset="0"/>
                <a:sym typeface="Arial" panose="020B0604020202020204" pitchFamily="34" charset="0"/>
              </a:rPr>
              <a:pPr algn="r">
                <a:spcBef>
                  <a:spcPct val="0"/>
                </a:spcBef>
                <a:buClr>
                  <a:srgbClr val="FFFFFF"/>
                </a:buClr>
                <a:buSzPct val="25000"/>
                <a:buFontTx/>
                <a:buNone/>
              </a:pPr>
              <a:t>58</a:t>
            </a:fld>
            <a:endParaRPr lang="en-US" altLang="en-US" sz="1000" dirty="0">
              <a:solidFill>
                <a:srgbClr val="FFFFFF"/>
              </a:solidFill>
              <a:ea typeface="ヒラギノ角ゴ Pro W3"/>
              <a:cs typeface="Arial" panose="020B0604020202020204" pitchFamily="34" charset="0"/>
              <a:sym typeface="Arial" panose="020B0604020202020204" pitchFamily="34" charset="0"/>
            </a:endParaRPr>
          </a:p>
        </p:txBody>
      </p:sp>
      <p:sp>
        <p:nvSpPr>
          <p:cNvPr id="703" name="Shape 703"/>
          <p:cNvSpPr txBox="1">
            <a:spLocks noGrp="1"/>
          </p:cNvSpPr>
          <p:nvPr>
            <p:ph type="body" idx="4294967295"/>
          </p:nvPr>
        </p:nvSpPr>
        <p:spPr>
          <a:xfrm>
            <a:off x="4572000" y="1474788"/>
            <a:ext cx="4419600" cy="5029200"/>
          </a:xfrm>
        </p:spPr>
        <p:txBody>
          <a:bodyPr lIns="91425" tIns="45700" rIns="91425" bIns="45700">
            <a:noAutofit/>
          </a:bodyPr>
          <a:lstStyle/>
          <a:p>
            <a:pPr>
              <a:spcBef>
                <a:spcPts val="0"/>
              </a:spcBef>
              <a:spcAft>
                <a:spcPts val="0"/>
              </a:spcAft>
              <a:buSzPct val="100000"/>
              <a:buFont typeface="Arial" panose="020B0604020202020204" pitchFamily="34" charset="0"/>
              <a:buChar char="•"/>
              <a:defRPr/>
            </a:pPr>
            <a:r>
              <a:rPr lang="en-US" sz="1800" b="1" dirty="0">
                <a:ea typeface="Arial"/>
                <a:cs typeface="Arial"/>
                <a:sym typeface="Arial"/>
              </a:rPr>
              <a:t>Transcript Core (Official)</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Course Completions</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Military Experience</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College-level Test Scores</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Other Learning Experiences (OLE)</a:t>
            </a:r>
          </a:p>
          <a:p>
            <a:pPr marL="679450" lvl="1">
              <a:spcBef>
                <a:spcPts val="280"/>
              </a:spcBef>
              <a:spcAft>
                <a:spcPts val="0"/>
              </a:spcAft>
              <a:buSzPct val="25000"/>
              <a:buFont typeface="Arial" panose="020B0604020202020204" pitchFamily="34" charset="0"/>
              <a:buChar char="•"/>
              <a:defRPr/>
            </a:pPr>
            <a:endParaRPr sz="1400" dirty="0">
              <a:ea typeface="Arial"/>
              <a:cs typeface="Arial"/>
              <a:sym typeface="Arial"/>
            </a:endParaRPr>
          </a:p>
          <a:p>
            <a:pPr>
              <a:spcBef>
                <a:spcPts val="360"/>
              </a:spcBef>
              <a:spcAft>
                <a:spcPts val="0"/>
              </a:spcAft>
              <a:buSzPct val="100000"/>
              <a:buFont typeface="Arial" panose="020B0604020202020204" pitchFamily="34" charset="0"/>
              <a:buChar char="•"/>
              <a:defRPr/>
            </a:pPr>
            <a:r>
              <a:rPr lang="en-US" sz="1800" b="1" dirty="0">
                <a:ea typeface="Arial"/>
                <a:cs typeface="Arial"/>
                <a:sym typeface="Arial"/>
              </a:rPr>
              <a:t>Summary Page (Unofficial)</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Displays ACE credit recommendations only</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SOC Transferability Codes</a:t>
            </a:r>
          </a:p>
          <a:p>
            <a:pPr marL="679450" lvl="1">
              <a:spcBef>
                <a:spcPts val="320"/>
              </a:spcBef>
              <a:spcAft>
                <a:spcPts val="0"/>
              </a:spcAft>
              <a:buSzPct val="25000"/>
              <a:buFont typeface="Arial" panose="020B0604020202020204" pitchFamily="34" charset="0"/>
              <a:buChar char="•"/>
              <a:defRPr/>
            </a:pPr>
            <a:endParaRPr sz="1600" dirty="0">
              <a:ea typeface="Arial"/>
              <a:cs typeface="Arial"/>
              <a:sym typeface="Arial"/>
            </a:endParaRPr>
          </a:p>
          <a:p>
            <a:pPr>
              <a:spcBef>
                <a:spcPts val="360"/>
              </a:spcBef>
              <a:spcAft>
                <a:spcPts val="0"/>
              </a:spcAft>
              <a:buSzPct val="100000"/>
              <a:buFont typeface="Arial" panose="020B0604020202020204" pitchFamily="34" charset="0"/>
              <a:buChar char="•"/>
              <a:defRPr/>
            </a:pPr>
            <a:r>
              <a:rPr lang="en-US" sz="1800" b="1" dirty="0">
                <a:ea typeface="Arial"/>
                <a:cs typeface="Arial"/>
                <a:sym typeface="Arial"/>
              </a:rPr>
              <a:t>Academic Institution Page (Unofficial)</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College courses (Coast Guard, Marines, Navy)</a:t>
            </a:r>
          </a:p>
          <a:p>
            <a:pPr marL="679450" lvl="1">
              <a:spcBef>
                <a:spcPts val="320"/>
              </a:spcBef>
              <a:spcAft>
                <a:spcPts val="0"/>
              </a:spcAft>
              <a:buSzPct val="100000"/>
              <a:buFont typeface="Arial" panose="020B0604020202020204" pitchFamily="34" charset="0"/>
              <a:buChar char="•"/>
              <a:defRPr/>
            </a:pPr>
            <a:r>
              <a:rPr lang="en-US" sz="1600" dirty="0">
                <a:ea typeface="Arial"/>
                <a:cs typeface="Arial"/>
                <a:sym typeface="Arial"/>
              </a:rPr>
              <a:t> Certificates, Degrees, Licenses and Apprenticeships</a:t>
            </a:r>
          </a:p>
          <a:p>
            <a:pPr>
              <a:spcBef>
                <a:spcPts val="320"/>
              </a:spcBef>
              <a:spcAft>
                <a:spcPts val="0"/>
              </a:spcAft>
              <a:buClr>
                <a:schemeClr val="dk1"/>
              </a:buClr>
              <a:buSzPct val="100000"/>
              <a:buFont typeface="Arial"/>
              <a:buNone/>
              <a:defRPr/>
            </a:pPr>
            <a:endParaRPr sz="1600" dirty="0">
              <a:solidFill>
                <a:schemeClr val="dk1"/>
              </a:solidFill>
              <a:ea typeface="Arial"/>
              <a:cs typeface="Arial"/>
              <a:sym typeface="Arial"/>
            </a:endParaRPr>
          </a:p>
        </p:txBody>
      </p:sp>
      <p:pic>
        <p:nvPicPr>
          <p:cNvPr id="52229" name="Shape 704" descr="D:\army_jst_Page_1-A.jp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92" y="1295400"/>
            <a:ext cx="4343400" cy="5181600"/>
          </a:xfrm>
          <a:prstGeom prst="rect">
            <a:avLst/>
          </a:prstGeom>
          <a:noFill/>
          <a:ln w="12700">
            <a:solidFill>
              <a:srgbClr val="7030A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689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examples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438399"/>
            <a:ext cx="4114800" cy="1666901"/>
          </a:xfrm>
          <a:prstGeom prst="rect">
            <a:avLst/>
          </a:prstGeom>
        </p:spPr>
      </p:pic>
    </p:spTree>
    <p:extLst>
      <p:ext uri="{BB962C8B-B14F-4D97-AF65-F5344CB8AC3E}">
        <p14:creationId xmlns:p14="http://schemas.microsoft.com/office/powerpoint/2010/main" val="14101316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Post-traditional Students</a:t>
            </a:r>
            <a:endParaRPr lang="en-US" dirty="0"/>
          </a:p>
        </p:txBody>
      </p:sp>
      <p:sp>
        <p:nvSpPr>
          <p:cNvPr id="5" name="Content Placeholder 4"/>
          <p:cNvSpPr>
            <a:spLocks noGrp="1"/>
          </p:cNvSpPr>
          <p:nvPr>
            <p:ph idx="1"/>
          </p:nvPr>
        </p:nvSpPr>
        <p:spPr>
          <a:xfrm>
            <a:off x="457200" y="1600200"/>
            <a:ext cx="8229600" cy="4221163"/>
          </a:xfrm>
        </p:spPr>
        <p:txBody>
          <a:bodyPr/>
          <a:lstStyle/>
          <a:p>
            <a:pPr marL="0" lvl="0" indent="0">
              <a:buNone/>
            </a:pPr>
            <a:endParaRPr lang="en-US" sz="2400" dirty="0" smtClean="0"/>
          </a:p>
          <a:p>
            <a:pPr lvl="0"/>
            <a:r>
              <a:rPr lang="en-US" sz="2400" dirty="0"/>
              <a:t>S</a:t>
            </a:r>
            <a:r>
              <a:rPr lang="en-US" sz="2400" dirty="0" smtClean="0"/>
              <a:t>upport self and/or family through work</a:t>
            </a:r>
          </a:p>
          <a:p>
            <a:pPr lvl="0"/>
            <a:r>
              <a:rPr lang="en-US" sz="2400" dirty="0"/>
              <a:t>L</a:t>
            </a:r>
            <a:r>
              <a:rPr lang="en-US" sz="2400" dirty="0" smtClean="0"/>
              <a:t>ack </a:t>
            </a:r>
            <a:r>
              <a:rPr lang="en-US" sz="2400" dirty="0"/>
              <a:t>postsecondary </a:t>
            </a:r>
            <a:r>
              <a:rPr lang="en-US" sz="2400" dirty="0" smtClean="0"/>
              <a:t>credential</a:t>
            </a:r>
          </a:p>
          <a:p>
            <a:pPr lvl="0"/>
            <a:r>
              <a:rPr lang="en-US" sz="2400" dirty="0" smtClean="0"/>
              <a:t>Are determined </a:t>
            </a:r>
            <a:r>
              <a:rPr lang="en-US" sz="2400" dirty="0"/>
              <a:t>to pursue additional knowledge and </a:t>
            </a:r>
            <a:r>
              <a:rPr lang="en-US" sz="2400" dirty="0" smtClean="0"/>
              <a:t>skills</a:t>
            </a:r>
          </a:p>
          <a:p>
            <a:pPr lvl="0"/>
            <a:r>
              <a:rPr lang="en-US" sz="2400" dirty="0"/>
              <a:t>B</a:t>
            </a:r>
            <a:r>
              <a:rPr lang="en-US" sz="2400" dirty="0" smtClean="0"/>
              <a:t>alance </a:t>
            </a:r>
            <a:r>
              <a:rPr lang="en-US" sz="2400" dirty="0"/>
              <a:t>work, life and </a:t>
            </a:r>
            <a:r>
              <a:rPr lang="en-US" sz="2400" dirty="0" smtClean="0"/>
              <a:t>education</a:t>
            </a:r>
          </a:p>
          <a:p>
            <a:pPr lvl="0"/>
            <a:r>
              <a:rPr lang="en-US" sz="2400" dirty="0" smtClean="0"/>
              <a:t>Are military-connected</a:t>
            </a:r>
            <a:endParaRPr lang="en-US" sz="2400" dirty="0"/>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0959" y="4775522"/>
            <a:ext cx="4004841" cy="1701478"/>
          </a:xfrm>
          <a:prstGeom prst="rect">
            <a:avLst/>
          </a:prstGeom>
        </p:spPr>
      </p:pic>
    </p:spTree>
    <p:extLst>
      <p:ext uri="{BB962C8B-B14F-4D97-AF65-F5344CB8AC3E}">
        <p14:creationId xmlns:p14="http://schemas.microsoft.com/office/powerpoint/2010/main" val="22942129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ChangeArrowheads="1"/>
          </p:cNvSpPr>
          <p:nvPr/>
        </p:nvSpPr>
        <p:spPr bwMode="auto">
          <a:xfrm>
            <a:off x="1154113" y="1308100"/>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en-US" dirty="0">
                <a:solidFill>
                  <a:srgbClr val="C00000"/>
                </a:solidFill>
              </a:rPr>
              <a:t>www.mnscu.edu/military/index.html</a:t>
            </a:r>
          </a:p>
        </p:txBody>
      </p:sp>
      <p:pic>
        <p:nvPicPr>
          <p:cNvPr id="138244" name="Picture 2"/>
          <p:cNvPicPr>
            <a:picLocks noChangeAspect="1" noChangeArrowheads="1"/>
          </p:cNvPicPr>
          <p:nvPr/>
        </p:nvPicPr>
        <p:blipFill>
          <a:blip r:embed="rId2">
            <a:extLst>
              <a:ext uri="{28A0092B-C50C-407E-A947-70E740481C1C}">
                <a14:useLocalDpi xmlns:a14="http://schemas.microsoft.com/office/drawing/2010/main" val="0"/>
              </a:ext>
            </a:extLst>
          </a:blip>
          <a:srcRect l="13333" t="6094" r="13524" b="20001"/>
          <a:stretch>
            <a:fillRect/>
          </a:stretch>
        </p:blipFill>
        <p:spPr bwMode="auto">
          <a:xfrm>
            <a:off x="152400" y="1770063"/>
            <a:ext cx="8991600" cy="511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23993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4383" y="42862"/>
            <a:ext cx="10728959" cy="6035040"/>
          </a:xfrm>
          <a:prstGeom prst="rect">
            <a:avLst/>
          </a:prstGeom>
        </p:spPr>
      </p:pic>
    </p:spTree>
    <p:extLst>
      <p:ext uri="{BB962C8B-B14F-4D97-AF65-F5344CB8AC3E}">
        <p14:creationId xmlns:p14="http://schemas.microsoft.com/office/powerpoint/2010/main" val="1934328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10946" r="1410" b="5131"/>
          <a:stretch/>
        </p:blipFill>
        <p:spPr bwMode="auto">
          <a:xfrm>
            <a:off x="1066800" y="1802823"/>
            <a:ext cx="7040880" cy="38404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50911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solidFill>
                  <a:schemeClr val="tx2"/>
                </a:solidFill>
              </a:rPr>
              <a:t>Resources</a:t>
            </a:r>
            <a:endParaRPr lang="en-US" dirty="0">
              <a:solidFill>
                <a:schemeClr val="tx2"/>
              </a:solidFill>
            </a:endParaRPr>
          </a:p>
        </p:txBody>
      </p:sp>
      <p:sp>
        <p:nvSpPr>
          <p:cNvPr id="3" name="Content Placeholder 2"/>
          <p:cNvSpPr>
            <a:spLocks noGrp="1"/>
          </p:cNvSpPr>
          <p:nvPr>
            <p:ph idx="1"/>
          </p:nvPr>
        </p:nvSpPr>
        <p:spPr>
          <a:xfrm>
            <a:off x="457200" y="1295400"/>
            <a:ext cx="8229600" cy="5029200"/>
          </a:xfrm>
        </p:spPr>
        <p:txBody>
          <a:bodyPr/>
          <a:lstStyle/>
          <a:p>
            <a:r>
              <a:rPr lang="en-US" sz="1800" dirty="0" smtClean="0"/>
              <a:t>Joint Statement on the Transfer and Award </a:t>
            </a:r>
            <a:r>
              <a:rPr lang="en-US" sz="1800" dirty="0"/>
              <a:t>of Credit</a:t>
            </a:r>
            <a:br>
              <a:rPr lang="en-US" sz="1800" dirty="0"/>
            </a:br>
            <a:r>
              <a:rPr lang="en-US" sz="1600" dirty="0">
                <a:hlinkClick r:id="rId2"/>
              </a:rPr>
              <a:t>http://</a:t>
            </a:r>
            <a:r>
              <a:rPr lang="en-US" sz="1600" dirty="0" smtClean="0">
                <a:hlinkClick r:id="rId2"/>
              </a:rPr>
              <a:t>www.acenet.edu/news-room/Documents/Joint-Statement-on-the-Transfer-and-Award-of-Credit.pdf</a:t>
            </a:r>
            <a:r>
              <a:rPr lang="en-US" sz="1600" dirty="0" smtClean="0"/>
              <a:t>  (AACRAO, ACE &amp; CHEA)</a:t>
            </a:r>
            <a:br>
              <a:rPr lang="en-US" sz="1600" dirty="0" smtClean="0"/>
            </a:br>
            <a:endParaRPr lang="en-US" sz="1600" dirty="0" smtClean="0"/>
          </a:p>
          <a:p>
            <a:r>
              <a:rPr lang="en-US" sz="1800" dirty="0"/>
              <a:t>A Guide to Best Practices: Awarding Transfer and Prior Learning </a:t>
            </a:r>
            <a:r>
              <a:rPr lang="en-US" sz="1800" dirty="0" smtClean="0"/>
              <a:t>Credit</a:t>
            </a:r>
          </a:p>
          <a:p>
            <a:pPr marL="400050" lvl="1" indent="0">
              <a:buNone/>
            </a:pPr>
            <a:r>
              <a:rPr lang="en-US" sz="1600" dirty="0" smtClean="0">
                <a:hlinkClick r:id="rId3"/>
              </a:rPr>
              <a:t>http://www.aacrao.org/docs/default-source/TrendTopic/Transfer/a-guide-to-best-practices-awarding-transfer-and-prior-learning-credit.pdf</a:t>
            </a:r>
            <a:r>
              <a:rPr lang="en-US" sz="1600" dirty="0" smtClean="0"/>
              <a:t>  (AACRAO)</a:t>
            </a:r>
            <a:br>
              <a:rPr lang="en-US" sz="1600" dirty="0" smtClean="0"/>
            </a:br>
            <a:endParaRPr lang="en-US" sz="1600" dirty="0" smtClean="0"/>
          </a:p>
          <a:p>
            <a:r>
              <a:rPr lang="en-US" sz="1800" dirty="0"/>
              <a:t>50-State Comparison: Prior Learning Assessment Policies</a:t>
            </a:r>
            <a:br>
              <a:rPr lang="en-US" sz="1800" dirty="0"/>
            </a:br>
            <a:r>
              <a:rPr lang="en-US" sz="1600" dirty="0">
                <a:hlinkClick r:id="rId4"/>
              </a:rPr>
              <a:t>https://www.ecs.org/50-state-comparison-prior-learning-assessment-policies</a:t>
            </a:r>
            <a:r>
              <a:rPr lang="en-US" sz="1600" dirty="0" smtClean="0">
                <a:hlinkClick r:id="rId4"/>
              </a:rPr>
              <a:t>/</a:t>
            </a:r>
            <a:r>
              <a:rPr lang="en-US" sz="1600" dirty="0" smtClean="0"/>
              <a:t> (Education Commission of the States)</a:t>
            </a:r>
            <a:br>
              <a:rPr lang="en-US" sz="1600" dirty="0" smtClean="0"/>
            </a:br>
            <a:endParaRPr lang="en-US" sz="1600" dirty="0"/>
          </a:p>
          <a:p>
            <a:r>
              <a:rPr lang="en-US" sz="1800" dirty="0" smtClean="0"/>
              <a:t>Prior Learning </a:t>
            </a:r>
            <a:r>
              <a:rPr lang="en-US" sz="1800" dirty="0"/>
              <a:t>Assessment Handbook: </a:t>
            </a:r>
            <a:r>
              <a:rPr lang="en-US" sz="1600" dirty="0">
                <a:hlinkClick r:id="rId5"/>
              </a:rPr>
              <a:t>http://</a:t>
            </a:r>
            <a:r>
              <a:rPr lang="en-US" sz="1600" dirty="0" smtClean="0">
                <a:hlinkClick r:id="rId5"/>
              </a:rPr>
              <a:t>achievingthedream.org/sites/default/files/resources/PLA%20Handbook%20for%20NRC.pdf</a:t>
            </a:r>
            <a:r>
              <a:rPr lang="en-US" sz="1600" dirty="0" smtClean="0"/>
              <a:t>  (Northeast Resiliency Consortium, Achieving the Dream)  </a:t>
            </a:r>
            <a:br>
              <a:rPr lang="en-US" sz="1600" dirty="0" smtClean="0"/>
            </a:br>
            <a:endParaRPr lang="en-US" sz="1600" dirty="0"/>
          </a:p>
          <a:p>
            <a:r>
              <a:rPr lang="en-US" sz="1800" dirty="0" smtClean="0"/>
              <a:t>PLA </a:t>
            </a:r>
            <a:r>
              <a:rPr lang="en-US" sz="1800" dirty="0"/>
              <a:t>Inside Out (</a:t>
            </a:r>
            <a:r>
              <a:rPr lang="en-US" sz="1800" dirty="0" smtClean="0"/>
              <a:t>PLAIO):</a:t>
            </a:r>
            <a:r>
              <a:rPr lang="en-US" sz="1800" dirty="0"/>
              <a:t/>
            </a:r>
            <a:br>
              <a:rPr lang="en-US" sz="1800" dirty="0"/>
            </a:br>
            <a:r>
              <a:rPr lang="en-US" sz="1600" dirty="0">
                <a:hlinkClick r:id="rId6"/>
              </a:rPr>
              <a:t>http://www.plaio.org/index.php/home</a:t>
            </a:r>
            <a:endParaRPr lang="en-US" sz="1600" dirty="0" smtClean="0"/>
          </a:p>
        </p:txBody>
      </p:sp>
    </p:spTree>
    <p:extLst>
      <p:ext uri="{BB962C8B-B14F-4D97-AF65-F5344CB8AC3E}">
        <p14:creationId xmlns:p14="http://schemas.microsoft.com/office/powerpoint/2010/main" val="1044191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Content Placeholder 4">
            <a:extLst>
              <a:ext uri="{FF2B5EF4-FFF2-40B4-BE49-F238E27FC236}">
                <a16:creationId xmlns:a16="http://schemas.microsoft.com/office/drawing/2014/main" xmlns="" id="{7ECFA7BC-CAB4-4836-8953-8FC314249DA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447800"/>
            <a:ext cx="5770563" cy="4267200"/>
          </a:xfrm>
        </p:spPr>
      </p:pic>
      <p:sp>
        <p:nvSpPr>
          <p:cNvPr id="137218" name="Slide Number Placeholder 3">
            <a:extLst>
              <a:ext uri="{FF2B5EF4-FFF2-40B4-BE49-F238E27FC236}">
                <a16:creationId xmlns:a16="http://schemas.microsoft.com/office/drawing/2014/main" xmlns="" id="{17CC83C8-58F4-49F2-A214-C65424DE03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fld id="{41E88E95-EACD-4A97-B472-F08A8E4BE44C}" type="slidenum">
              <a:rPr lang="en-US" altLang="en-US"/>
              <a:pPr/>
              <a:t>64</a:t>
            </a:fld>
            <a:endParaRPr lang="en-US" altLang="en-US" dirty="0"/>
          </a:p>
        </p:txBody>
      </p:sp>
    </p:spTree>
    <p:extLst>
      <p:ext uri="{BB962C8B-B14F-4D97-AF65-F5344CB8AC3E}">
        <p14:creationId xmlns:p14="http://schemas.microsoft.com/office/powerpoint/2010/main" val="23806396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lstStyle/>
          <a:p>
            <a:r>
              <a:rPr lang="en-US" dirty="0" smtClean="0"/>
              <a:t>Student Navigation Activity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433945"/>
            <a:ext cx="4721290" cy="2757055"/>
          </a:xfrm>
          <a:prstGeom prst="rect">
            <a:avLst/>
          </a:prstGeom>
        </p:spPr>
      </p:pic>
    </p:spTree>
    <p:extLst>
      <p:ext uri="{BB962C8B-B14F-4D97-AF65-F5344CB8AC3E}">
        <p14:creationId xmlns:p14="http://schemas.microsoft.com/office/powerpoint/2010/main" val="42861166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7600"/>
            <a:ext cx="7772400" cy="1362075"/>
          </a:xfrm>
        </p:spPr>
        <p:txBody>
          <a:bodyPr/>
          <a:lstStyle/>
          <a:p>
            <a:r>
              <a:rPr lang="en-US" dirty="0" smtClean="0"/>
              <a:t>Takeaways</a:t>
            </a:r>
            <a:r>
              <a:rPr lang="en-US" dirty="0"/>
              <a:t>?</a:t>
            </a:r>
            <a:r>
              <a:rPr lang="en-US" dirty="0" smtClean="0"/>
              <a:t> </a:t>
            </a:r>
            <a:br>
              <a:rPr lang="en-US" dirty="0" smtClean="0"/>
            </a:br>
            <a:r>
              <a:rPr lang="en-US" dirty="0" smtClean="0"/>
              <a:t>Student Navigation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8062" y="1143000"/>
            <a:ext cx="2047875" cy="222885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925" y="2724150"/>
            <a:ext cx="2047875" cy="222885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5010150"/>
            <a:ext cx="2047875" cy="2228850"/>
          </a:xfrm>
          <a:prstGeom prst="rect">
            <a:avLst/>
          </a:prstGeom>
        </p:spPr>
      </p:pic>
    </p:spTree>
    <p:extLst>
      <p:ext uri="{BB962C8B-B14F-4D97-AF65-F5344CB8AC3E}">
        <p14:creationId xmlns:p14="http://schemas.microsoft.com/office/powerpoint/2010/main" val="25560298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Ponder for Day 2</a:t>
            </a:r>
            <a:endParaRPr lang="en-US" dirty="0"/>
          </a:p>
        </p:txBody>
      </p:sp>
      <p:sp>
        <p:nvSpPr>
          <p:cNvPr id="3" name="Content Placeholder 2"/>
          <p:cNvSpPr>
            <a:spLocks noGrp="1"/>
          </p:cNvSpPr>
          <p:nvPr>
            <p:ph idx="1"/>
          </p:nvPr>
        </p:nvSpPr>
        <p:spPr/>
        <p:txBody>
          <a:bodyPr/>
          <a:lstStyle/>
          <a:p>
            <a:r>
              <a:rPr lang="en-US" dirty="0" smtClean="0"/>
              <a:t>Does your campus have a standard written process for CPL administration? </a:t>
            </a:r>
          </a:p>
          <a:p>
            <a:r>
              <a:rPr lang="en-US" dirty="0" smtClean="0"/>
              <a:t>What are your campus’s processes?</a:t>
            </a:r>
          </a:p>
          <a:p>
            <a:r>
              <a:rPr lang="en-US" dirty="0" smtClean="0"/>
              <a:t>What role do you play? </a:t>
            </a:r>
          </a:p>
          <a:p>
            <a:r>
              <a:rPr lang="en-US" dirty="0" smtClean="0"/>
              <a:t>What processes are working?  Where are opportunities for improvement? </a:t>
            </a:r>
          </a:p>
          <a:p>
            <a:pPr marL="0" indent="0">
              <a:buNone/>
            </a:pPr>
            <a:endParaRPr lang="en-US" dirty="0" smtClean="0"/>
          </a:p>
          <a:p>
            <a:endParaRPr lang="en-US" dirty="0"/>
          </a:p>
        </p:txBody>
      </p:sp>
    </p:spTree>
    <p:extLst>
      <p:ext uri="{BB962C8B-B14F-4D97-AF65-F5344CB8AC3E}">
        <p14:creationId xmlns:p14="http://schemas.microsoft.com/office/powerpoint/2010/main" val="22027724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Content Placeholder 4">
            <a:extLst>
              <a:ext uri="{FF2B5EF4-FFF2-40B4-BE49-F238E27FC236}">
                <a16:creationId xmlns:a16="http://schemas.microsoft.com/office/drawing/2014/main" xmlns="" id="{7ECFA7BC-CAB4-4836-8953-8FC314249DA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447800"/>
            <a:ext cx="5770563" cy="4267200"/>
          </a:xfrm>
        </p:spPr>
      </p:pic>
      <p:sp>
        <p:nvSpPr>
          <p:cNvPr id="137218" name="Slide Number Placeholder 3">
            <a:extLst>
              <a:ext uri="{FF2B5EF4-FFF2-40B4-BE49-F238E27FC236}">
                <a16:creationId xmlns:a16="http://schemas.microsoft.com/office/drawing/2014/main" xmlns="" id="{17CC83C8-58F4-49F2-A214-C65424DE0377}"/>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Geneva"/>
                <a:cs typeface="Geneva"/>
              </a:defRPr>
            </a:lvl1pPr>
            <a:lvl2pPr marL="742950" indent="-285750">
              <a:defRPr>
                <a:solidFill>
                  <a:schemeClr val="tx1"/>
                </a:solidFill>
                <a:latin typeface="Arial" panose="020B0604020202020204" pitchFamily="34" charset="0"/>
                <a:ea typeface="Geneva"/>
                <a:cs typeface="Geneva"/>
              </a:defRPr>
            </a:lvl2pPr>
            <a:lvl3pPr marL="1143000" indent="-228600">
              <a:defRPr>
                <a:solidFill>
                  <a:schemeClr val="tx1"/>
                </a:solidFill>
                <a:latin typeface="Arial" panose="020B0604020202020204" pitchFamily="34" charset="0"/>
                <a:ea typeface="Geneva"/>
                <a:cs typeface="Geneva"/>
              </a:defRPr>
            </a:lvl3pPr>
            <a:lvl4pPr marL="1600200" indent="-228600">
              <a:defRPr>
                <a:solidFill>
                  <a:schemeClr val="tx1"/>
                </a:solidFill>
                <a:latin typeface="Arial" panose="020B0604020202020204" pitchFamily="34" charset="0"/>
                <a:ea typeface="Geneva"/>
                <a:cs typeface="Geneva"/>
              </a:defRPr>
            </a:lvl4pPr>
            <a:lvl5pPr marL="2057400" indent="-228600">
              <a:defRPr>
                <a:solidFill>
                  <a:schemeClr val="tx1"/>
                </a:solidFill>
                <a:latin typeface="Arial" panose="020B0604020202020204" pitchFamily="34" charset="0"/>
                <a:ea typeface="Geneva"/>
                <a:cs typeface="Geneva"/>
              </a:defRPr>
            </a:lvl5pPr>
            <a:lvl6pPr marL="2514600" indent="-228600" fontAlgn="base">
              <a:spcBef>
                <a:spcPct val="0"/>
              </a:spcBef>
              <a:spcAft>
                <a:spcPct val="0"/>
              </a:spcAft>
              <a:defRPr>
                <a:solidFill>
                  <a:schemeClr val="tx1"/>
                </a:solidFill>
                <a:latin typeface="Arial" panose="020B0604020202020204" pitchFamily="34" charset="0"/>
                <a:ea typeface="Geneva"/>
                <a:cs typeface="Geneva"/>
              </a:defRPr>
            </a:lvl6pPr>
            <a:lvl7pPr marL="2971800" indent="-228600" fontAlgn="base">
              <a:spcBef>
                <a:spcPct val="0"/>
              </a:spcBef>
              <a:spcAft>
                <a:spcPct val="0"/>
              </a:spcAft>
              <a:defRPr>
                <a:solidFill>
                  <a:schemeClr val="tx1"/>
                </a:solidFill>
                <a:latin typeface="Arial" panose="020B0604020202020204" pitchFamily="34" charset="0"/>
                <a:ea typeface="Geneva"/>
                <a:cs typeface="Geneva"/>
              </a:defRPr>
            </a:lvl7pPr>
            <a:lvl8pPr marL="3429000" indent="-228600" fontAlgn="base">
              <a:spcBef>
                <a:spcPct val="0"/>
              </a:spcBef>
              <a:spcAft>
                <a:spcPct val="0"/>
              </a:spcAft>
              <a:defRPr>
                <a:solidFill>
                  <a:schemeClr val="tx1"/>
                </a:solidFill>
                <a:latin typeface="Arial" panose="020B0604020202020204" pitchFamily="34" charset="0"/>
                <a:ea typeface="Geneva"/>
                <a:cs typeface="Geneva"/>
              </a:defRPr>
            </a:lvl8pPr>
            <a:lvl9pPr marL="3886200" indent="-228600" fontAlgn="base">
              <a:spcBef>
                <a:spcPct val="0"/>
              </a:spcBef>
              <a:spcAft>
                <a:spcPct val="0"/>
              </a:spcAft>
              <a:defRPr>
                <a:solidFill>
                  <a:schemeClr val="tx1"/>
                </a:solidFill>
                <a:latin typeface="Arial" panose="020B0604020202020204" pitchFamily="34" charset="0"/>
                <a:ea typeface="Geneva"/>
                <a:cs typeface="Geneva"/>
              </a:defRPr>
            </a:lvl9pPr>
          </a:lstStyle>
          <a:p>
            <a:fld id="{41E88E95-EACD-4A97-B472-F08A8E4BE44C}" type="slidenum">
              <a:rPr lang="en-US" altLang="en-US"/>
              <a:pPr/>
              <a:t>68</a:t>
            </a:fld>
            <a:endParaRPr lang="en-US" altLang="en-US" dirty="0"/>
          </a:p>
        </p:txBody>
      </p:sp>
    </p:spTree>
    <p:extLst>
      <p:ext uri="{BB962C8B-B14F-4D97-AF65-F5344CB8AC3E}">
        <p14:creationId xmlns:p14="http://schemas.microsoft.com/office/powerpoint/2010/main" val="37118186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0" y="304800"/>
            <a:ext cx="4419600" cy="838200"/>
          </a:xfrm>
        </p:spPr>
        <p:txBody>
          <a:bodyPr/>
          <a:lstStyle/>
          <a:p>
            <a:r>
              <a:rPr lang="en-US" sz="2800" dirty="0">
                <a:solidFill>
                  <a:schemeClr val="tx1"/>
                </a:solidFill>
              </a:rPr>
              <a:t>Contact Information</a:t>
            </a:r>
          </a:p>
        </p:txBody>
      </p:sp>
      <p:sp>
        <p:nvSpPr>
          <p:cNvPr id="5" name="Content Placeholder 4"/>
          <p:cNvSpPr>
            <a:spLocks noGrp="1"/>
          </p:cNvSpPr>
          <p:nvPr>
            <p:ph idx="1"/>
          </p:nvPr>
        </p:nvSpPr>
        <p:spPr>
          <a:xfrm>
            <a:off x="381000" y="1676400"/>
            <a:ext cx="8001000" cy="4800600"/>
          </a:xfrm>
        </p:spPr>
        <p:txBody>
          <a:bodyPr/>
          <a:lstStyle/>
          <a:p>
            <a:pPr marL="0" indent="0" algn="ctr">
              <a:buNone/>
            </a:pPr>
            <a:r>
              <a:rPr lang="en-US" sz="1600" dirty="0"/>
              <a:t>			Mary Beth Lakin, Director	 		</a:t>
            </a:r>
          </a:p>
          <a:p>
            <a:pPr marL="0" indent="0" algn="ctr">
              <a:buNone/>
            </a:pPr>
            <a:r>
              <a:rPr lang="en-US" sz="1600" dirty="0"/>
              <a:t>College &amp; University Partnerships</a:t>
            </a:r>
          </a:p>
          <a:p>
            <a:pPr marL="0" indent="0" algn="ctr">
              <a:buNone/>
            </a:pPr>
            <a:r>
              <a:rPr lang="en-US" sz="1600" dirty="0">
                <a:solidFill>
                  <a:srgbClr val="00B050"/>
                </a:solidFill>
                <a:hlinkClick r:id="rId2"/>
              </a:rPr>
              <a:t>mlakin@acenet.edu</a:t>
            </a:r>
            <a:r>
              <a:rPr lang="en-US" sz="1600" dirty="0">
                <a:solidFill>
                  <a:srgbClr val="00B050"/>
                </a:solidFill>
              </a:rPr>
              <a:t> </a:t>
            </a:r>
          </a:p>
          <a:p>
            <a:pPr marL="0" indent="0" algn="ctr">
              <a:buNone/>
            </a:pPr>
            <a:endParaRPr lang="en-US" sz="1600" dirty="0"/>
          </a:p>
          <a:p>
            <a:pPr marL="0" indent="0" algn="ctr">
              <a:buNone/>
            </a:pPr>
            <a:r>
              <a:rPr lang="en-US" sz="1600" dirty="0"/>
              <a:t>Angel Harriott, </a:t>
            </a:r>
            <a:r>
              <a:rPr lang="en-US" sz="1600" dirty="0" smtClean="0"/>
              <a:t>Associate Director</a:t>
            </a:r>
            <a:endParaRPr lang="en-US" sz="1600" dirty="0"/>
          </a:p>
          <a:p>
            <a:pPr marL="0" indent="0" algn="ctr">
              <a:buNone/>
            </a:pPr>
            <a:r>
              <a:rPr lang="en-US" sz="1600" dirty="0"/>
              <a:t>College &amp; University Partnerships</a:t>
            </a:r>
          </a:p>
          <a:p>
            <a:pPr marL="0" indent="0" algn="ctr">
              <a:buNone/>
            </a:pPr>
            <a:r>
              <a:rPr lang="en-US" sz="1600" dirty="0">
                <a:solidFill>
                  <a:srgbClr val="00B050"/>
                </a:solidFill>
                <a:hlinkClick r:id="rId3"/>
              </a:rPr>
              <a:t>aharriott@acenet.edu</a:t>
            </a:r>
            <a:r>
              <a:rPr lang="en-US" sz="1600" dirty="0">
                <a:solidFill>
                  <a:srgbClr val="00B050"/>
                </a:solidFill>
              </a:rPr>
              <a:t> </a:t>
            </a:r>
          </a:p>
          <a:p>
            <a:pPr marL="0" indent="0" algn="ctr">
              <a:buNone/>
            </a:pPr>
            <a:endParaRPr lang="en-US" sz="1600" dirty="0"/>
          </a:p>
          <a:p>
            <a:pPr marL="0" indent="0" algn="ctr">
              <a:buNone/>
            </a:pPr>
            <a:r>
              <a:rPr lang="en-US" sz="1600" dirty="0"/>
              <a:t>Patricia Brewer, Ed.D.- Midwest Regional Liaison</a:t>
            </a:r>
          </a:p>
          <a:p>
            <a:pPr marL="0" indent="0" algn="ctr">
              <a:buNone/>
            </a:pPr>
            <a:r>
              <a:rPr lang="en-US" sz="1600" dirty="0"/>
              <a:t>College &amp; University Partnerships</a:t>
            </a:r>
          </a:p>
          <a:p>
            <a:pPr marL="0" indent="0" algn="ctr">
              <a:buNone/>
            </a:pPr>
            <a:r>
              <a:rPr lang="en-US" sz="1600" dirty="0">
                <a:solidFill>
                  <a:srgbClr val="00B050"/>
                </a:solidFill>
                <a:hlinkClick r:id="rId4"/>
              </a:rPr>
              <a:t>pbrewer@acenet.edu</a:t>
            </a:r>
            <a:r>
              <a:rPr lang="en-US" sz="1600" dirty="0">
                <a:solidFill>
                  <a:srgbClr val="00B050"/>
                </a:solidFill>
              </a:rPr>
              <a:t> </a:t>
            </a:r>
          </a:p>
          <a:p>
            <a:pPr marL="0" indent="0" algn="ctr">
              <a:buNone/>
            </a:pPr>
            <a:endParaRPr lang="en-US" sz="1600" dirty="0"/>
          </a:p>
          <a:p>
            <a:pPr marL="0" indent="0" algn="ctr">
              <a:buNone/>
            </a:pPr>
            <a:r>
              <a:rPr lang="en-US" sz="1600" dirty="0"/>
              <a:t>Christopher Johnson, Ph.D. – Regional Liaison- West</a:t>
            </a:r>
          </a:p>
          <a:p>
            <a:pPr marL="0" indent="0" algn="ctr">
              <a:buNone/>
            </a:pPr>
            <a:r>
              <a:rPr lang="en-US" sz="1600" dirty="0"/>
              <a:t>College &amp; University Partnerships</a:t>
            </a:r>
          </a:p>
          <a:p>
            <a:pPr marL="0" indent="0" algn="ctr">
              <a:buNone/>
            </a:pPr>
            <a:r>
              <a:rPr lang="en-US" sz="1600" dirty="0">
                <a:solidFill>
                  <a:srgbClr val="00B050"/>
                </a:solidFill>
                <a:hlinkClick r:id="rId5"/>
              </a:rPr>
              <a:t>chjohnson@acenet.edu</a:t>
            </a:r>
            <a:r>
              <a:rPr lang="en-US" sz="1600" dirty="0">
                <a:solidFill>
                  <a:srgbClr val="00B050"/>
                </a:solidFill>
              </a:rPr>
              <a:t> </a:t>
            </a:r>
          </a:p>
          <a:p>
            <a:pPr marL="0" indent="0">
              <a:spcBef>
                <a:spcPts val="0"/>
              </a:spcBef>
              <a:buNone/>
            </a:pPr>
            <a:r>
              <a:rPr lang="en-US" sz="1800" dirty="0"/>
              <a:t> </a:t>
            </a:r>
          </a:p>
          <a:p>
            <a:pPr marL="0" indent="0">
              <a:spcBef>
                <a:spcPts val="0"/>
              </a:spcBef>
              <a:buNone/>
            </a:pPr>
            <a:endParaRPr lang="en-US" sz="1600" dirty="0"/>
          </a:p>
          <a:p>
            <a:pPr marL="0" indent="0">
              <a:buNone/>
            </a:pPr>
            <a:endParaRPr lang="en-US" sz="1600" dirty="0"/>
          </a:p>
          <a:p>
            <a:pPr marL="0" indent="0" algn="ctr">
              <a:buNone/>
            </a:pPr>
            <a:endParaRPr lang="en-US" sz="2400" dirty="0"/>
          </a:p>
          <a:p>
            <a:endParaRPr lang="en-US" dirty="0"/>
          </a:p>
        </p:txBody>
      </p:sp>
    </p:spTree>
    <p:extLst>
      <p:ext uri="{BB962C8B-B14F-4D97-AF65-F5344CB8AC3E}">
        <p14:creationId xmlns:p14="http://schemas.microsoft.com/office/powerpoint/2010/main" val="12652360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67000" y="609600"/>
            <a:ext cx="3578146" cy="5029200"/>
          </a:xfrm>
          <a:prstGeom prst="rect">
            <a:avLst/>
          </a:prstGeom>
        </p:spPr>
      </p:pic>
      <p:sp>
        <p:nvSpPr>
          <p:cNvPr id="6" name="TextBox 5"/>
          <p:cNvSpPr txBox="1"/>
          <p:nvPr/>
        </p:nvSpPr>
        <p:spPr>
          <a:xfrm>
            <a:off x="1524000" y="5867400"/>
            <a:ext cx="6451574" cy="369332"/>
          </a:xfrm>
          <a:prstGeom prst="rect">
            <a:avLst/>
          </a:prstGeom>
          <a:noFill/>
        </p:spPr>
        <p:txBody>
          <a:bodyPr wrap="none" rtlCol="0">
            <a:spAutoFit/>
          </a:bodyPr>
          <a:lstStyle/>
          <a:p>
            <a:r>
              <a:rPr lang="en-US" i="1" dirty="0" smtClean="0">
                <a:solidFill>
                  <a:schemeClr val="tx2"/>
                </a:solidFill>
                <a:latin typeface="+mn-lt"/>
              </a:rPr>
              <a:t>I am a Post 9-11 Student Veteran Report</a:t>
            </a:r>
            <a:r>
              <a:rPr lang="en-US" dirty="0" smtClean="0">
                <a:solidFill>
                  <a:schemeClr val="tx2"/>
                </a:solidFill>
                <a:latin typeface="+mn-lt"/>
              </a:rPr>
              <a:t>, IVMF &amp; SVA, June 2017</a:t>
            </a:r>
            <a:r>
              <a:rPr lang="en-US" i="1" dirty="0" smtClean="0">
                <a:latin typeface="+mn-lt"/>
              </a:rPr>
              <a:t> </a:t>
            </a:r>
            <a:endParaRPr lang="en-US" i="1" dirty="0">
              <a:latin typeface="+mn-lt"/>
            </a:endParaRPr>
          </a:p>
        </p:txBody>
      </p:sp>
    </p:spTree>
    <p:extLst>
      <p:ext uri="{BB962C8B-B14F-4D97-AF65-F5344CB8AC3E}">
        <p14:creationId xmlns:p14="http://schemas.microsoft.com/office/powerpoint/2010/main" val="1312056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09637" y="1447800"/>
            <a:ext cx="7324725" cy="3810000"/>
          </a:xfrm>
          <a:prstGeom prst="rect">
            <a:avLst/>
          </a:prstGeom>
        </p:spPr>
      </p:pic>
    </p:spTree>
    <p:extLst>
      <p:ext uri="{BB962C8B-B14F-4D97-AF65-F5344CB8AC3E}">
        <p14:creationId xmlns:p14="http://schemas.microsoft.com/office/powerpoint/2010/main" val="1340602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9-11 Bill after 6 Years</a:t>
            </a:r>
            <a:endParaRPr lang="en-US" dirty="0"/>
          </a:p>
        </p:txBody>
      </p:sp>
      <p:pic>
        <p:nvPicPr>
          <p:cNvPr id="4" name="Content Placeholder 3"/>
          <p:cNvPicPr>
            <a:picLocks noGrp="1" noChangeAspect="1"/>
          </p:cNvPicPr>
          <p:nvPr>
            <p:ph idx="1"/>
          </p:nvPr>
        </p:nvPicPr>
        <p:blipFill>
          <a:blip r:embed="rId2"/>
          <a:stretch>
            <a:fillRect/>
          </a:stretch>
        </p:blipFill>
        <p:spPr>
          <a:xfrm>
            <a:off x="1945579" y="1752600"/>
            <a:ext cx="5252841" cy="4221163"/>
          </a:xfrm>
          <a:prstGeom prst="rect">
            <a:avLst/>
          </a:prstGeom>
        </p:spPr>
      </p:pic>
      <p:sp>
        <p:nvSpPr>
          <p:cNvPr id="5" name="TextBox 4"/>
          <p:cNvSpPr txBox="1"/>
          <p:nvPr/>
        </p:nvSpPr>
        <p:spPr>
          <a:xfrm>
            <a:off x="3048000" y="6400800"/>
            <a:ext cx="2633028" cy="369332"/>
          </a:xfrm>
          <a:prstGeom prst="rect">
            <a:avLst/>
          </a:prstGeom>
          <a:noFill/>
        </p:spPr>
        <p:txBody>
          <a:bodyPr wrap="none" rtlCol="0">
            <a:spAutoFit/>
          </a:bodyPr>
          <a:lstStyle/>
          <a:p>
            <a:r>
              <a:rPr lang="en-US" i="1" dirty="0" smtClean="0">
                <a:solidFill>
                  <a:schemeClr val="tx2"/>
                </a:solidFill>
                <a:latin typeface="+mn-lt"/>
              </a:rPr>
              <a:t>NVEST Report</a:t>
            </a:r>
            <a:r>
              <a:rPr lang="en-US" dirty="0" smtClean="0">
                <a:solidFill>
                  <a:schemeClr val="tx2"/>
                </a:solidFill>
                <a:latin typeface="+mn-lt"/>
              </a:rPr>
              <a:t>, SVA, 2017</a:t>
            </a:r>
            <a:endParaRPr lang="en-US" dirty="0">
              <a:solidFill>
                <a:schemeClr val="tx2"/>
              </a:solidFill>
              <a:latin typeface="+mn-lt"/>
            </a:endParaRPr>
          </a:p>
        </p:txBody>
      </p:sp>
    </p:spTree>
    <p:extLst>
      <p:ext uri="{BB962C8B-B14F-4D97-AF65-F5344CB8AC3E}">
        <p14:creationId xmlns:p14="http://schemas.microsoft.com/office/powerpoint/2010/main" val="22152467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EAI Cabinet Presentation">
  <a:themeElements>
    <a:clrScheme name="Custom 3">
      <a:dk1>
        <a:srgbClr val="0358A9"/>
      </a:dk1>
      <a:lt1>
        <a:srgbClr val="000000"/>
      </a:lt1>
      <a:dk2>
        <a:srgbClr val="1F497D"/>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_dlc_DocId xmlns="30355ef0-b855-4ebb-a92a-a6c79f7573fd">72WVDYXX2UNK-175845990-3</_dlc_DocId>
    <wic_System_Copyright xmlns="http://schemas.microsoft.com/sharepoint/v3/fields" xsi:nil="true"/>
    <ImageCreateDate xmlns="21CF7C51-4EEA-4BAD-9455-385096195CF7" xsi:nil="true"/>
    <_dlc_DocIdUrl xmlns="30355ef0-b855-4ebb-a92a-a6c79f7573fd">
      <Url>https://update.calstate.edu/attend/student-services/troops-to-college/applying-to-the-csu/_layouts/15/DocIdRedir.aspx?ID=72WVDYXX2UNK-175845990-3</Url>
      <Description>72WVDYXX2UNK-175845990-3</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Image" ma:contentTypeID="0x0101009148F5A04DDD49CBA7127AADA5FB792B00AADE34325A8B49CDA8BB4DB53328F21400CFD08B54D6E73B48B0BD9FB36F78D1BB" ma:contentTypeVersion="2" ma:contentTypeDescription="Upload an image." ma:contentTypeScope="" ma:versionID="bbd19517a77002dc1ad65d5d400c9652">
  <xsd:schema xmlns:xsd="http://www.w3.org/2001/XMLSchema" xmlns:xs="http://www.w3.org/2001/XMLSchema" xmlns:p="http://schemas.microsoft.com/office/2006/metadata/properties" xmlns:ns1="http://schemas.microsoft.com/sharepoint/v3" xmlns:ns2="21CF7C51-4EEA-4BAD-9455-385096195CF7" xmlns:ns3="http://schemas.microsoft.com/sharepoint/v3/fields" xmlns:ns4="30355ef0-b855-4ebb-a92a-a6c79f7573fd" targetNamespace="http://schemas.microsoft.com/office/2006/metadata/properties" ma:root="true" ma:fieldsID="763ddb367d407c54d038c659cd9f9bbc" ns1:_="" ns2:_="" ns3:_="" ns4:_="">
    <xsd:import namespace="http://schemas.microsoft.com/sharepoint/v3"/>
    <xsd:import namespace="21CF7C51-4EEA-4BAD-9455-385096195CF7"/>
    <xsd:import namespace="http://schemas.microsoft.com/sharepoint/v3/fields"/>
    <xsd:import namespace="30355ef0-b855-4ebb-a92a-a6c79f7573fd"/>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4:_dlc_DocId" minOccurs="0"/>
                <xsd:element ref="ns4:_dlc_DocIdUrl" minOccurs="0"/>
                <xsd:element ref="ns4: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HTML_x0020_File_x0020_Type" ma:index="10" nillable="true" ma:displayName="HTML File Type" ma:hidden="true" ma:internalName="HTML_x0020_File_x0020_Type" ma:readOnly="true">
      <xsd:simpleType>
        <xsd:restriction base="dms:Text"/>
      </xsd:simpleType>
    </xsd:element>
    <xsd:element name="FSObjType" ma:index="11" nillable="true" ma:displayName="Item Type" ma:hidden="true" ma:list="Docs" ma:internalName="FSObjType" ma:readOnly="true" ma:showField="FSType">
      <xsd:simpleType>
        <xsd:restriction base="dms:Lookup"/>
      </xsd:simpleType>
    </xsd:element>
    <xsd:element name="PublishingStartDate" ma:index="30" nillable="true" ma:displayName="Scheduling Start Date" ma:description="" ma:hidden="true" ma:internalName="PublishingStartDate">
      <xsd:simpleType>
        <xsd:restriction base="dms:Unknown"/>
      </xsd:simpleType>
    </xsd:element>
    <xsd:element name="PublishingExpirationDate" ma:index="31"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CF7C51-4EEA-4BAD-9455-385096195CF7" elementFormDefault="qualified">
    <xsd:import namespace="http://schemas.microsoft.com/office/2006/documentManagement/types"/>
    <xsd:import namespace="http://schemas.microsoft.com/office/infopath/2007/PartnerControls"/>
    <xsd:element name="ThumbnailExists" ma:index="18" nillable="true" ma:displayName="Thumbnail Exists" ma:default="FALSE" ma:hidden="true" ma:internalName="ThumbnailExists" ma:readOnly="true">
      <xsd:simpleType>
        <xsd:restriction base="dms:Boolean"/>
      </xsd:simpleType>
    </xsd:element>
    <xsd:element name="PreviewExists" ma:index="19" nillable="true" ma:displayName="Preview Exists" ma:default="FALSE" ma:hidden="true" ma:internalName="PreviewExists" ma:readOnly="true">
      <xsd:simpleType>
        <xsd:restriction base="dms:Boolean"/>
      </xsd:simpleType>
    </xsd:element>
    <xsd:element name="ImageWidth" ma:index="20" nillable="true" ma:displayName="Width" ma:internalName="ImageWidth" ma:readOnly="true">
      <xsd:simpleType>
        <xsd:restriction base="dms:Unknown"/>
      </xsd:simpleType>
    </xsd:element>
    <xsd:element name="ImageHeight" ma:index="22" nillable="true" ma:displayName="Height" ma:internalName="ImageHeight" ma:readOnly="true">
      <xsd:simpleType>
        <xsd:restriction base="dms:Unknown"/>
      </xsd:simpleType>
    </xsd:element>
    <xsd:element name="ImageCreateDate" ma:index="25" nillable="true" ma:displayName="Date Picture Tak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355ef0-b855-4ebb-a92a-a6c79f7573fd" elementFormDefault="qualified">
    <xsd:import namespace="http://schemas.microsoft.com/office/2006/documentManagement/types"/>
    <xsd:import namespace="http://schemas.microsoft.com/office/infopath/2007/PartnerControls"/>
    <xsd:element name="_dlc_DocId" ma:index="27" nillable="true" ma:displayName="Document ID Value" ma:description="The value of the document ID assigned to this item." ma:internalName="_dlc_DocId" ma:readOnly="true">
      <xsd:simpleType>
        <xsd:restriction base="dms:Text"/>
      </xsd:simpleType>
    </xsd:element>
    <xsd:element name="_dlc_DocIdUrl" ma:index="2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9"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23"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956012-FFA7-4A24-BBBB-3BD50B60B95B}"/>
</file>

<file path=customXml/itemProps2.xml><?xml version="1.0" encoding="utf-8"?>
<ds:datastoreItem xmlns:ds="http://schemas.openxmlformats.org/officeDocument/2006/customXml" ds:itemID="{8F01D2EB-2AAC-45C1-8622-260A01BD67F2}"/>
</file>

<file path=customXml/itemProps3.xml><?xml version="1.0" encoding="utf-8"?>
<ds:datastoreItem xmlns:ds="http://schemas.openxmlformats.org/officeDocument/2006/customXml" ds:itemID="{F02EA0EE-2D0F-40C5-869A-FD97C3D1C30C}"/>
</file>

<file path=customXml/itemProps4.xml><?xml version="1.0" encoding="utf-8"?>
<ds:datastoreItem xmlns:ds="http://schemas.openxmlformats.org/officeDocument/2006/customXml" ds:itemID="{4AC498FE-1A85-46B3-B52A-FF10238171A6}"/>
</file>

<file path=docProps/app.xml><?xml version="1.0" encoding="utf-8"?>
<Properties xmlns="http://schemas.openxmlformats.org/officeDocument/2006/extended-properties" xmlns:vt="http://schemas.openxmlformats.org/officeDocument/2006/docPropsVTypes">
  <Template>CEAI Cabinet Presentation</Template>
  <TotalTime>1859</TotalTime>
  <Words>1164</Words>
  <Application>Microsoft Office PowerPoint</Application>
  <PresentationFormat>On-screen Show (4:3)</PresentationFormat>
  <Paragraphs>330</Paragraphs>
  <Slides>69</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MS Mincho</vt:lpstr>
      <vt:lpstr>MS PGothic</vt:lpstr>
      <vt:lpstr>MS PGothic</vt:lpstr>
      <vt:lpstr>Arial</vt:lpstr>
      <vt:lpstr>Calibri</vt:lpstr>
      <vt:lpstr>Cambria</vt:lpstr>
      <vt:lpstr>Geneva</vt:lpstr>
      <vt:lpstr>Helvetica</vt:lpstr>
      <vt:lpstr>Times New Roman</vt:lpstr>
      <vt:lpstr>ヒラギノ角ゴ Pro W3</vt:lpstr>
      <vt:lpstr>CEAI Cabinet Presentation</vt:lpstr>
      <vt:lpstr> Setting the Stage for Implementation:  CPL, ACE &amp; Serving Today’s Students     </vt:lpstr>
      <vt:lpstr>Agenda</vt:lpstr>
      <vt:lpstr>Burning Questions</vt:lpstr>
      <vt:lpstr>Serving Today’s Students</vt:lpstr>
      <vt:lpstr>Students on the Move </vt:lpstr>
      <vt:lpstr>Post-traditional Students</vt:lpstr>
      <vt:lpstr>PowerPoint Presentation</vt:lpstr>
      <vt:lpstr>PowerPoint Presentation</vt:lpstr>
      <vt:lpstr>Results of 9-11 Bill after 6 Years</vt:lpstr>
      <vt:lpstr>California and Completion </vt:lpstr>
      <vt:lpstr>What is Credit for Prior Learning (CPL)? </vt:lpstr>
      <vt:lpstr>Definitions </vt:lpstr>
      <vt:lpstr>PowerPoint Presentation</vt:lpstr>
      <vt:lpstr>Making The Case for CPL </vt:lpstr>
      <vt:lpstr>Transfer and Award of Credit: Considerations</vt:lpstr>
      <vt:lpstr>PowerPoint Presentation</vt:lpstr>
      <vt:lpstr>PowerPoint Presentation</vt:lpstr>
      <vt:lpstr>University of Memphis: Finish Line</vt:lpstr>
      <vt:lpstr>PowerPoint Presentation</vt:lpstr>
      <vt:lpstr>CPL Trends And Challenges</vt:lpstr>
      <vt:lpstr>Trends in Practice  </vt:lpstr>
      <vt:lpstr>Challenges</vt:lpstr>
      <vt:lpstr>PowerPoint Presentation</vt:lpstr>
      <vt:lpstr>aCE overview</vt:lpstr>
      <vt:lpstr>American Council on Education </vt:lpstr>
      <vt:lpstr>Center for Education Attainment  and Innovation (CEAI)</vt:lpstr>
      <vt:lpstr>College and University Partnerships  (CUP)</vt:lpstr>
      <vt:lpstr>College and University Partnerships</vt:lpstr>
      <vt:lpstr>College Credit Recommendation Service ACE CREDIT®--Workforce &amp; Corporate </vt:lpstr>
      <vt:lpstr>ACE CREDIT®</vt:lpstr>
      <vt:lpstr>CREDIT Exam Review</vt:lpstr>
      <vt:lpstr>Armed Forces</vt:lpstr>
      <vt:lpstr>    Foundations Military Education</vt:lpstr>
      <vt:lpstr>PowerPoint Presentation</vt:lpstr>
      <vt:lpstr>The Role of Faculty</vt:lpstr>
      <vt:lpstr>Faculty are the Key!</vt:lpstr>
      <vt:lpstr>Classification of Instructional Programs  (CIP) </vt:lpstr>
      <vt:lpstr> Accreditation </vt:lpstr>
      <vt:lpstr>PowerPoint Presentation</vt:lpstr>
      <vt:lpstr>ACE Faculty Reviewers</vt:lpstr>
      <vt:lpstr>Review Team</vt:lpstr>
      <vt:lpstr>Course Evaluation: CREDIT &amp; Military</vt:lpstr>
      <vt:lpstr>Review Rigor</vt:lpstr>
      <vt:lpstr>Review Mechanics</vt:lpstr>
      <vt:lpstr>No Credit Recommended</vt:lpstr>
      <vt:lpstr>Tools and Resources</vt:lpstr>
      <vt:lpstr>The National Guide</vt:lpstr>
      <vt:lpstr>National Guide </vt:lpstr>
      <vt:lpstr>National Guide</vt:lpstr>
      <vt:lpstr>CREDIT Transcript </vt:lpstr>
      <vt:lpstr>                            The Military Guide  </vt:lpstr>
      <vt:lpstr>The ACE Military Guide (1954 to present)</vt:lpstr>
      <vt:lpstr>The Military Guide ~ Search Courses</vt:lpstr>
      <vt:lpstr>IMPORTANT: Index-level Data Reports</vt:lpstr>
      <vt:lpstr>The New Military Course Exhibit</vt:lpstr>
      <vt:lpstr>Military Guide Occupation Exhibit</vt:lpstr>
      <vt:lpstr> The Joint Services Transcript  (JST)  </vt:lpstr>
      <vt:lpstr>                        The Joint Services Transcript</vt:lpstr>
      <vt:lpstr>System examples</vt:lpstr>
      <vt:lpstr>PowerPoint Presentation</vt:lpstr>
      <vt:lpstr>PowerPoint Presentation</vt:lpstr>
      <vt:lpstr>PowerPoint Presentation</vt:lpstr>
      <vt:lpstr>Resources</vt:lpstr>
      <vt:lpstr>PowerPoint Presentation</vt:lpstr>
      <vt:lpstr>Student Navigation Activity</vt:lpstr>
      <vt:lpstr>Takeaways?  Student Navigation</vt:lpstr>
      <vt:lpstr>Questions to Ponder for Day 2</vt:lpstr>
      <vt:lpstr>PowerPoint Presentation</vt:lpstr>
      <vt:lpstr>Contact Information</vt:lpstr>
    </vt:vector>
  </TitlesOfParts>
  <Company>American Council on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Taylor</dc:creator>
  <cp:keywords/>
  <dc:description/>
  <cp:lastModifiedBy>O'Rourke, Patrick</cp:lastModifiedBy>
  <cp:revision>202</cp:revision>
  <cp:lastPrinted>2018-04-03T18:57:18Z</cp:lastPrinted>
  <dcterms:created xsi:type="dcterms:W3CDTF">2016-02-08T15:02:36Z</dcterms:created>
  <dcterms:modified xsi:type="dcterms:W3CDTF">2018-04-03T19:56:02Z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863a038b-61e8-4569-83ee-ee740624e7e0</vt:lpwstr>
  </property>
  <property fmtid="{D5CDD505-2E9C-101B-9397-08002B2CF9AE}" pid="3" name="ContentTypeId">
    <vt:lpwstr>0x0101009148F5A04DDD49CBA7127AADA5FB792B00AADE34325A8B49CDA8BB4DB53328F21400CFD08B54D6E73B48B0BD9FB36F78D1BB</vt:lpwstr>
  </property>
</Properties>
</file>